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1"/>
  </p:notesMasterIdLst>
  <p:sldIdLst>
    <p:sldId id="308" r:id="rId2"/>
    <p:sldId id="258" r:id="rId3"/>
    <p:sldId id="324" r:id="rId4"/>
    <p:sldId id="332" r:id="rId5"/>
    <p:sldId id="333" r:id="rId6"/>
    <p:sldId id="331" r:id="rId7"/>
    <p:sldId id="328" r:id="rId8"/>
    <p:sldId id="329" r:id="rId9"/>
    <p:sldId id="330" r:id="rId10"/>
    <p:sldId id="334" r:id="rId11"/>
    <p:sldId id="335" r:id="rId12"/>
    <p:sldId id="336" r:id="rId13"/>
    <p:sldId id="327" r:id="rId14"/>
    <p:sldId id="337" r:id="rId15"/>
    <p:sldId id="338" r:id="rId16"/>
    <p:sldId id="339" r:id="rId17"/>
    <p:sldId id="340" r:id="rId18"/>
    <p:sldId id="341" r:id="rId19"/>
    <p:sldId id="342" r:id="rId20"/>
  </p:sldIdLst>
  <p:sldSz cx="15119350" cy="1033145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44B"/>
    <a:srgbClr val="FF7C80"/>
    <a:srgbClr val="B7CE88"/>
    <a:srgbClr val="CCCCFF"/>
    <a:srgbClr val="CC99FF"/>
    <a:srgbClr val="E9F0DC"/>
    <a:srgbClr val="D5F9BD"/>
    <a:srgbClr val="FFCC99"/>
    <a:srgbClr val="FFBC8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03" autoAdjust="0"/>
    <p:restoredTop sz="94660"/>
  </p:normalViewPr>
  <p:slideViewPr>
    <p:cSldViewPr snapToGrid="0">
      <p:cViewPr varScale="1">
        <p:scale>
          <a:sx n="65" d="100"/>
          <a:sy n="65" d="100"/>
        </p:scale>
        <p:origin x="78" y="13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6EDEA5D8-AE9E-41BE-A2F5-3E4983092F46}" type="datetimeFigureOut">
              <a:rPr kumimoji="1" lang="ja-JP" altLang="en-US" smtClean="0"/>
              <a:t>2020/3/17</a:t>
            </a:fld>
            <a:endParaRPr kumimoji="1" lang="ja-JP" altLang="en-US"/>
          </a:p>
        </p:txBody>
      </p:sp>
      <p:sp>
        <p:nvSpPr>
          <p:cNvPr id="4" name="スライド イメージ プレースホルダー 3"/>
          <p:cNvSpPr>
            <a:spLocks noGrp="1" noRot="1" noChangeAspect="1"/>
          </p:cNvSpPr>
          <p:nvPr>
            <p:ph type="sldImg" idx="2"/>
          </p:nvPr>
        </p:nvSpPr>
        <p:spPr>
          <a:xfrm>
            <a:off x="949325" y="1243013"/>
            <a:ext cx="49085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7DA64A1D-640C-4024-8744-58580D294815}" type="slidenum">
              <a:rPr kumimoji="1" lang="ja-JP" altLang="en-US" smtClean="0"/>
              <a:t>‹#›</a:t>
            </a:fld>
            <a:endParaRPr kumimoji="1" lang="ja-JP" altLang="en-US"/>
          </a:p>
        </p:txBody>
      </p:sp>
    </p:spTree>
    <p:extLst>
      <p:ext uri="{BB962C8B-B14F-4D97-AF65-F5344CB8AC3E}">
        <p14:creationId xmlns:p14="http://schemas.microsoft.com/office/powerpoint/2010/main" val="29685309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1690819"/>
            <a:ext cx="12851448" cy="3596875"/>
          </a:xfrm>
        </p:spPr>
        <p:txBody>
          <a:bodyPr anchor="b"/>
          <a:lstStyle>
            <a:lvl1pPr algn="ctr">
              <a:defRPr sz="9039"/>
            </a:lvl1pPr>
          </a:lstStyle>
          <a:p>
            <a:r>
              <a:rPr lang="ja-JP" altLang="en-US"/>
              <a:t>マスター タイトルの書式設定</a:t>
            </a:r>
            <a:endParaRPr lang="en-US" dirty="0"/>
          </a:p>
        </p:txBody>
      </p:sp>
      <p:sp>
        <p:nvSpPr>
          <p:cNvPr id="3" name="Subtitle 2"/>
          <p:cNvSpPr>
            <a:spLocks noGrp="1"/>
          </p:cNvSpPr>
          <p:nvPr>
            <p:ph type="subTitle" idx="1"/>
          </p:nvPr>
        </p:nvSpPr>
        <p:spPr>
          <a:xfrm>
            <a:off x="1889919" y="5426403"/>
            <a:ext cx="11339513" cy="2494375"/>
          </a:xfrm>
        </p:spPr>
        <p:txBody>
          <a:bodyPr/>
          <a:lstStyle>
            <a:lvl1pPr marL="0" indent="0" algn="ctr">
              <a:buNone/>
              <a:defRPr sz="3616"/>
            </a:lvl1pPr>
            <a:lvl2pPr marL="688772" indent="0" algn="ctr">
              <a:buNone/>
              <a:defRPr sz="3013"/>
            </a:lvl2pPr>
            <a:lvl3pPr marL="1377544" indent="0" algn="ctr">
              <a:buNone/>
              <a:defRPr sz="2712"/>
            </a:lvl3pPr>
            <a:lvl4pPr marL="2066315" indent="0" algn="ctr">
              <a:buNone/>
              <a:defRPr sz="2410"/>
            </a:lvl4pPr>
            <a:lvl5pPr marL="2755087" indent="0" algn="ctr">
              <a:buNone/>
              <a:defRPr sz="2410"/>
            </a:lvl5pPr>
            <a:lvl6pPr marL="3443859" indent="0" algn="ctr">
              <a:buNone/>
              <a:defRPr sz="2410"/>
            </a:lvl6pPr>
            <a:lvl7pPr marL="4132631" indent="0" algn="ctr">
              <a:buNone/>
              <a:defRPr sz="2410"/>
            </a:lvl7pPr>
            <a:lvl8pPr marL="4821403" indent="0" algn="ctr">
              <a:buNone/>
              <a:defRPr sz="2410"/>
            </a:lvl8pPr>
            <a:lvl9pPr marL="5510174" indent="0" algn="ctr">
              <a:buNone/>
              <a:defRPr sz="241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980DE9C-3491-4838-B579-530DA96B4B47}"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844038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5C9089-F48E-4A91-95F2-49716DCB70E9}"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2336732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550054"/>
            <a:ext cx="3260110" cy="8755426"/>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039456" y="550054"/>
            <a:ext cx="9591338" cy="8755426"/>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9F6EE7F-4E6D-4C89-9E30-D39EB45D5D4F}"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937799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073E7C-F099-44C0-B442-899726DD712F}"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314013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31582" y="2575691"/>
            <a:ext cx="13040439" cy="4297595"/>
          </a:xfrm>
        </p:spPr>
        <p:txBody>
          <a:bodyPr anchor="b"/>
          <a:lstStyle>
            <a:lvl1pPr>
              <a:defRPr sz="9039"/>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31582" y="6913943"/>
            <a:ext cx="13040439" cy="2260004"/>
          </a:xfrm>
        </p:spPr>
        <p:txBody>
          <a:bodyPr/>
          <a:lstStyle>
            <a:lvl1pPr marL="0" indent="0">
              <a:buNone/>
              <a:defRPr sz="3616">
                <a:solidFill>
                  <a:schemeClr val="tx1"/>
                </a:solidFill>
              </a:defRPr>
            </a:lvl1pPr>
            <a:lvl2pPr marL="688772" indent="0">
              <a:buNone/>
              <a:defRPr sz="3013">
                <a:solidFill>
                  <a:schemeClr val="tx1">
                    <a:tint val="75000"/>
                  </a:schemeClr>
                </a:solidFill>
              </a:defRPr>
            </a:lvl2pPr>
            <a:lvl3pPr marL="1377544" indent="0">
              <a:buNone/>
              <a:defRPr sz="2712">
                <a:solidFill>
                  <a:schemeClr val="tx1">
                    <a:tint val="75000"/>
                  </a:schemeClr>
                </a:solidFill>
              </a:defRPr>
            </a:lvl3pPr>
            <a:lvl4pPr marL="2066315" indent="0">
              <a:buNone/>
              <a:defRPr sz="2410">
                <a:solidFill>
                  <a:schemeClr val="tx1">
                    <a:tint val="75000"/>
                  </a:schemeClr>
                </a:solidFill>
              </a:defRPr>
            </a:lvl4pPr>
            <a:lvl5pPr marL="2755087" indent="0">
              <a:buNone/>
              <a:defRPr sz="2410">
                <a:solidFill>
                  <a:schemeClr val="tx1">
                    <a:tint val="75000"/>
                  </a:schemeClr>
                </a:solidFill>
              </a:defRPr>
            </a:lvl5pPr>
            <a:lvl6pPr marL="3443859" indent="0">
              <a:buNone/>
              <a:defRPr sz="2410">
                <a:solidFill>
                  <a:schemeClr val="tx1">
                    <a:tint val="75000"/>
                  </a:schemeClr>
                </a:solidFill>
              </a:defRPr>
            </a:lvl6pPr>
            <a:lvl7pPr marL="4132631" indent="0">
              <a:buNone/>
              <a:defRPr sz="2410">
                <a:solidFill>
                  <a:schemeClr val="tx1">
                    <a:tint val="75000"/>
                  </a:schemeClr>
                </a:solidFill>
              </a:defRPr>
            </a:lvl7pPr>
            <a:lvl8pPr marL="4821403" indent="0">
              <a:buNone/>
              <a:defRPr sz="2410">
                <a:solidFill>
                  <a:schemeClr val="tx1">
                    <a:tint val="75000"/>
                  </a:schemeClr>
                </a:solidFill>
              </a:defRPr>
            </a:lvl8pPr>
            <a:lvl9pPr marL="5510174" indent="0">
              <a:buNone/>
              <a:defRPr sz="241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7220E1F-926E-4857-A18F-7320CB36DB20}" type="datetime1">
              <a:rPr kumimoji="1" lang="ja-JP" altLang="en-US" smtClean="0"/>
              <a:t>2020/3/17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2335108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39455" y="2750270"/>
            <a:ext cx="6425724" cy="65552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654171" y="2750270"/>
            <a:ext cx="6425724" cy="65552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A9B1DA-B14B-4C4D-A49F-9C4E41295736}" type="datetime1">
              <a:rPr kumimoji="1" lang="ja-JP" altLang="en-US" smtClean="0"/>
              <a:t>2020/3/17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1497964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041425" y="550056"/>
            <a:ext cx="13040439" cy="1996936"/>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41426" y="2532641"/>
            <a:ext cx="6396193" cy="1241208"/>
          </a:xfrm>
        </p:spPr>
        <p:txBody>
          <a:bodyPr anchor="b"/>
          <a:lstStyle>
            <a:lvl1pPr marL="0" indent="0">
              <a:buNone/>
              <a:defRPr sz="3616" b="1"/>
            </a:lvl1pPr>
            <a:lvl2pPr marL="688772" indent="0">
              <a:buNone/>
              <a:defRPr sz="3013" b="1"/>
            </a:lvl2pPr>
            <a:lvl3pPr marL="1377544" indent="0">
              <a:buNone/>
              <a:defRPr sz="2712" b="1"/>
            </a:lvl3pPr>
            <a:lvl4pPr marL="2066315" indent="0">
              <a:buNone/>
              <a:defRPr sz="2410" b="1"/>
            </a:lvl4pPr>
            <a:lvl5pPr marL="2755087" indent="0">
              <a:buNone/>
              <a:defRPr sz="2410" b="1"/>
            </a:lvl5pPr>
            <a:lvl6pPr marL="3443859" indent="0">
              <a:buNone/>
              <a:defRPr sz="2410" b="1"/>
            </a:lvl6pPr>
            <a:lvl7pPr marL="4132631" indent="0">
              <a:buNone/>
              <a:defRPr sz="2410" b="1"/>
            </a:lvl7pPr>
            <a:lvl8pPr marL="4821403" indent="0">
              <a:buNone/>
              <a:defRPr sz="2410" b="1"/>
            </a:lvl8pPr>
            <a:lvl9pPr marL="5510174" indent="0">
              <a:buNone/>
              <a:defRPr sz="2410" b="1"/>
            </a:lvl9pPr>
          </a:lstStyle>
          <a:p>
            <a:pPr lvl="0"/>
            <a:r>
              <a:rPr lang="ja-JP" altLang="en-US"/>
              <a:t>マスター テキストの書式設定</a:t>
            </a:r>
          </a:p>
        </p:txBody>
      </p:sp>
      <p:sp>
        <p:nvSpPr>
          <p:cNvPr id="4" name="Content Placeholder 3"/>
          <p:cNvSpPr>
            <a:spLocks noGrp="1"/>
          </p:cNvSpPr>
          <p:nvPr>
            <p:ph sz="half" idx="2"/>
          </p:nvPr>
        </p:nvSpPr>
        <p:spPr>
          <a:xfrm>
            <a:off x="1041426" y="3773849"/>
            <a:ext cx="6396193" cy="555076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654172" y="2532641"/>
            <a:ext cx="6427693" cy="1241208"/>
          </a:xfrm>
        </p:spPr>
        <p:txBody>
          <a:bodyPr anchor="b"/>
          <a:lstStyle>
            <a:lvl1pPr marL="0" indent="0">
              <a:buNone/>
              <a:defRPr sz="3616" b="1"/>
            </a:lvl1pPr>
            <a:lvl2pPr marL="688772" indent="0">
              <a:buNone/>
              <a:defRPr sz="3013" b="1"/>
            </a:lvl2pPr>
            <a:lvl3pPr marL="1377544" indent="0">
              <a:buNone/>
              <a:defRPr sz="2712" b="1"/>
            </a:lvl3pPr>
            <a:lvl4pPr marL="2066315" indent="0">
              <a:buNone/>
              <a:defRPr sz="2410" b="1"/>
            </a:lvl4pPr>
            <a:lvl5pPr marL="2755087" indent="0">
              <a:buNone/>
              <a:defRPr sz="2410" b="1"/>
            </a:lvl5pPr>
            <a:lvl6pPr marL="3443859" indent="0">
              <a:buNone/>
              <a:defRPr sz="2410" b="1"/>
            </a:lvl6pPr>
            <a:lvl7pPr marL="4132631" indent="0">
              <a:buNone/>
              <a:defRPr sz="2410" b="1"/>
            </a:lvl7pPr>
            <a:lvl8pPr marL="4821403" indent="0">
              <a:buNone/>
              <a:defRPr sz="2410" b="1"/>
            </a:lvl8pPr>
            <a:lvl9pPr marL="5510174" indent="0">
              <a:buNone/>
              <a:defRPr sz="2410" b="1"/>
            </a:lvl9pPr>
          </a:lstStyle>
          <a:p>
            <a:pPr lvl="0"/>
            <a:r>
              <a:rPr lang="ja-JP" altLang="en-US"/>
              <a:t>マスター テキストの書式設定</a:t>
            </a:r>
          </a:p>
        </p:txBody>
      </p:sp>
      <p:sp>
        <p:nvSpPr>
          <p:cNvPr id="6" name="Content Placeholder 5"/>
          <p:cNvSpPr>
            <a:spLocks noGrp="1"/>
          </p:cNvSpPr>
          <p:nvPr>
            <p:ph sz="quarter" idx="4"/>
          </p:nvPr>
        </p:nvSpPr>
        <p:spPr>
          <a:xfrm>
            <a:off x="7654172" y="3773849"/>
            <a:ext cx="6427693" cy="555076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EAA98B2-BCA0-447E-ADAE-29292827763F}" type="datetime1">
              <a:rPr kumimoji="1" lang="ja-JP" altLang="en-US" smtClean="0"/>
              <a:t>2020/3/17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1262669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2A7C81-E485-4919-AD83-560B2201BA94}" type="datetime1">
              <a:rPr kumimoji="1" lang="ja-JP" altLang="en-US" smtClean="0"/>
              <a:t>2020/3/17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63536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39EB5E-12D5-4297-87D9-2CCF4967FDB8}" type="datetime1">
              <a:rPr kumimoji="1" lang="ja-JP" altLang="en-US" smtClean="0"/>
              <a:t>2020/3/17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1021543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41425" y="688763"/>
            <a:ext cx="4876384" cy="2410672"/>
          </a:xfrm>
        </p:spPr>
        <p:txBody>
          <a:bodyPr anchor="b"/>
          <a:lstStyle>
            <a:lvl1pPr>
              <a:defRPr sz="4821"/>
            </a:lvl1pPr>
          </a:lstStyle>
          <a:p>
            <a:r>
              <a:rPr lang="ja-JP" altLang="en-US"/>
              <a:t>マスター タイトルの書式設定</a:t>
            </a:r>
            <a:endParaRPr lang="en-US" dirty="0"/>
          </a:p>
        </p:txBody>
      </p:sp>
      <p:sp>
        <p:nvSpPr>
          <p:cNvPr id="3" name="Content Placeholder 2"/>
          <p:cNvSpPr>
            <a:spLocks noGrp="1"/>
          </p:cNvSpPr>
          <p:nvPr>
            <p:ph idx="1"/>
          </p:nvPr>
        </p:nvSpPr>
        <p:spPr>
          <a:xfrm>
            <a:off x="6427693" y="1487540"/>
            <a:ext cx="7654171" cy="7342026"/>
          </a:xfrm>
        </p:spPr>
        <p:txBody>
          <a:bodyPr/>
          <a:lstStyle>
            <a:lvl1pPr>
              <a:defRPr sz="4821"/>
            </a:lvl1pPr>
            <a:lvl2pPr>
              <a:defRPr sz="4218"/>
            </a:lvl2pPr>
            <a:lvl3pPr>
              <a:defRPr sz="3616"/>
            </a:lvl3pPr>
            <a:lvl4pPr>
              <a:defRPr sz="3013"/>
            </a:lvl4pPr>
            <a:lvl5pPr>
              <a:defRPr sz="3013"/>
            </a:lvl5pPr>
            <a:lvl6pPr>
              <a:defRPr sz="3013"/>
            </a:lvl6pPr>
            <a:lvl7pPr>
              <a:defRPr sz="3013"/>
            </a:lvl7pPr>
            <a:lvl8pPr>
              <a:defRPr sz="3013"/>
            </a:lvl8pPr>
            <a:lvl9pPr>
              <a:defRPr sz="301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41425" y="3099435"/>
            <a:ext cx="4876384" cy="5742087"/>
          </a:xfrm>
        </p:spPr>
        <p:txBody>
          <a:bodyPr/>
          <a:lstStyle>
            <a:lvl1pPr marL="0" indent="0">
              <a:buNone/>
              <a:defRPr sz="2410"/>
            </a:lvl1pPr>
            <a:lvl2pPr marL="688772" indent="0">
              <a:buNone/>
              <a:defRPr sz="2109"/>
            </a:lvl2pPr>
            <a:lvl3pPr marL="1377544" indent="0">
              <a:buNone/>
              <a:defRPr sz="1808"/>
            </a:lvl3pPr>
            <a:lvl4pPr marL="2066315" indent="0">
              <a:buNone/>
              <a:defRPr sz="1507"/>
            </a:lvl4pPr>
            <a:lvl5pPr marL="2755087" indent="0">
              <a:buNone/>
              <a:defRPr sz="1507"/>
            </a:lvl5pPr>
            <a:lvl6pPr marL="3443859" indent="0">
              <a:buNone/>
              <a:defRPr sz="1507"/>
            </a:lvl6pPr>
            <a:lvl7pPr marL="4132631" indent="0">
              <a:buNone/>
              <a:defRPr sz="1507"/>
            </a:lvl7pPr>
            <a:lvl8pPr marL="4821403" indent="0">
              <a:buNone/>
              <a:defRPr sz="1507"/>
            </a:lvl8pPr>
            <a:lvl9pPr marL="5510174" indent="0">
              <a:buNone/>
              <a:defRPr sz="150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1070D9-517D-4073-BB61-7036F7734773}" type="datetime1">
              <a:rPr kumimoji="1" lang="ja-JP" altLang="en-US" smtClean="0"/>
              <a:t>2020/3/17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843715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041425" y="688763"/>
            <a:ext cx="4876384" cy="2410672"/>
          </a:xfrm>
        </p:spPr>
        <p:txBody>
          <a:bodyPr anchor="b"/>
          <a:lstStyle>
            <a:lvl1pPr>
              <a:defRPr sz="48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427693" y="1487540"/>
            <a:ext cx="7654171" cy="7342026"/>
          </a:xfrm>
        </p:spPr>
        <p:txBody>
          <a:bodyPr anchor="t"/>
          <a:lstStyle>
            <a:lvl1pPr marL="0" indent="0">
              <a:buNone/>
              <a:defRPr sz="4821"/>
            </a:lvl1pPr>
            <a:lvl2pPr marL="688772" indent="0">
              <a:buNone/>
              <a:defRPr sz="4218"/>
            </a:lvl2pPr>
            <a:lvl3pPr marL="1377544" indent="0">
              <a:buNone/>
              <a:defRPr sz="3616"/>
            </a:lvl3pPr>
            <a:lvl4pPr marL="2066315" indent="0">
              <a:buNone/>
              <a:defRPr sz="3013"/>
            </a:lvl4pPr>
            <a:lvl5pPr marL="2755087" indent="0">
              <a:buNone/>
              <a:defRPr sz="3013"/>
            </a:lvl5pPr>
            <a:lvl6pPr marL="3443859" indent="0">
              <a:buNone/>
              <a:defRPr sz="3013"/>
            </a:lvl6pPr>
            <a:lvl7pPr marL="4132631" indent="0">
              <a:buNone/>
              <a:defRPr sz="3013"/>
            </a:lvl7pPr>
            <a:lvl8pPr marL="4821403" indent="0">
              <a:buNone/>
              <a:defRPr sz="3013"/>
            </a:lvl8pPr>
            <a:lvl9pPr marL="5510174" indent="0">
              <a:buNone/>
              <a:defRPr sz="301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41425" y="3099435"/>
            <a:ext cx="4876384" cy="5742087"/>
          </a:xfrm>
        </p:spPr>
        <p:txBody>
          <a:bodyPr/>
          <a:lstStyle>
            <a:lvl1pPr marL="0" indent="0">
              <a:buNone/>
              <a:defRPr sz="2410"/>
            </a:lvl1pPr>
            <a:lvl2pPr marL="688772" indent="0">
              <a:buNone/>
              <a:defRPr sz="2109"/>
            </a:lvl2pPr>
            <a:lvl3pPr marL="1377544" indent="0">
              <a:buNone/>
              <a:defRPr sz="1808"/>
            </a:lvl3pPr>
            <a:lvl4pPr marL="2066315" indent="0">
              <a:buNone/>
              <a:defRPr sz="1507"/>
            </a:lvl4pPr>
            <a:lvl5pPr marL="2755087" indent="0">
              <a:buNone/>
              <a:defRPr sz="1507"/>
            </a:lvl5pPr>
            <a:lvl6pPr marL="3443859" indent="0">
              <a:buNone/>
              <a:defRPr sz="1507"/>
            </a:lvl6pPr>
            <a:lvl7pPr marL="4132631" indent="0">
              <a:buNone/>
              <a:defRPr sz="1507"/>
            </a:lvl7pPr>
            <a:lvl8pPr marL="4821403" indent="0">
              <a:buNone/>
              <a:defRPr sz="1507"/>
            </a:lvl8pPr>
            <a:lvl9pPr marL="5510174" indent="0">
              <a:buNone/>
              <a:defRPr sz="150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82E3BDD-5ABB-4207-9D29-7CA56AC72AF9}" type="datetime1">
              <a:rPr kumimoji="1" lang="ja-JP" altLang="en-US" smtClean="0"/>
              <a:t>2020/3/17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2454458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550056"/>
            <a:ext cx="13040439" cy="199693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39456" y="2750270"/>
            <a:ext cx="13040439" cy="655521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9455" y="9575726"/>
            <a:ext cx="3401854" cy="550054"/>
          </a:xfrm>
          <a:prstGeom prst="rect">
            <a:avLst/>
          </a:prstGeom>
        </p:spPr>
        <p:txBody>
          <a:bodyPr vert="horz" lIns="91440" tIns="45720" rIns="91440" bIns="45720" rtlCol="0" anchor="ctr"/>
          <a:lstStyle>
            <a:lvl1pPr algn="l">
              <a:defRPr sz="1808">
                <a:solidFill>
                  <a:schemeClr val="tx1">
                    <a:tint val="75000"/>
                  </a:schemeClr>
                </a:solidFill>
              </a:defRPr>
            </a:lvl1pPr>
          </a:lstStyle>
          <a:p>
            <a:fld id="{1AC9337D-88AA-406E-9635-698262FD37FD}" type="datetime1">
              <a:rPr kumimoji="1" lang="ja-JP" altLang="en-US" smtClean="0"/>
              <a:t>2020/3/17</a:t>
            </a:fld>
            <a:endParaRPr kumimoji="1" lang="ja-JP" altLang="en-US"/>
          </a:p>
        </p:txBody>
      </p:sp>
      <p:sp>
        <p:nvSpPr>
          <p:cNvPr id="5" name="Footer Placeholder 4"/>
          <p:cNvSpPr>
            <a:spLocks noGrp="1"/>
          </p:cNvSpPr>
          <p:nvPr>
            <p:ph type="ftr" sz="quarter" idx="3"/>
          </p:nvPr>
        </p:nvSpPr>
        <p:spPr>
          <a:xfrm>
            <a:off x="5008285" y="9575726"/>
            <a:ext cx="5102781" cy="550054"/>
          </a:xfrm>
          <a:prstGeom prst="rect">
            <a:avLst/>
          </a:prstGeom>
        </p:spPr>
        <p:txBody>
          <a:bodyPr vert="horz" lIns="91440" tIns="45720" rIns="91440" bIns="45720" rtlCol="0" anchor="ctr"/>
          <a:lstStyle>
            <a:lvl1pPr algn="ctr">
              <a:defRPr sz="1808">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0678041" y="9575726"/>
            <a:ext cx="3401854" cy="550054"/>
          </a:xfrm>
          <a:prstGeom prst="rect">
            <a:avLst/>
          </a:prstGeom>
        </p:spPr>
        <p:txBody>
          <a:bodyPr vert="horz" lIns="91440" tIns="45720" rIns="91440" bIns="45720" rtlCol="0" anchor="ctr"/>
          <a:lstStyle>
            <a:lvl1pPr algn="r">
              <a:defRPr sz="1808">
                <a:solidFill>
                  <a:schemeClr val="tx1">
                    <a:tint val="75000"/>
                  </a:schemeClr>
                </a:solidFill>
              </a:defRPr>
            </a:lvl1pPr>
          </a:lstStyle>
          <a:p>
            <a:fld id="{78B30C26-E848-4C31-8125-55BBF497A9D0}" type="slidenum">
              <a:rPr kumimoji="1" lang="ja-JP" altLang="en-US" smtClean="0"/>
              <a:t>‹#›</a:t>
            </a:fld>
            <a:endParaRPr kumimoji="1" lang="ja-JP" altLang="en-US"/>
          </a:p>
        </p:txBody>
      </p:sp>
    </p:spTree>
    <p:extLst>
      <p:ext uri="{BB962C8B-B14F-4D97-AF65-F5344CB8AC3E}">
        <p14:creationId xmlns:p14="http://schemas.microsoft.com/office/powerpoint/2010/main" val="30564342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1377544" rtl="0" eaLnBrk="1" latinLnBrk="0" hangingPunct="1">
        <a:lnSpc>
          <a:spcPct val="90000"/>
        </a:lnSpc>
        <a:spcBef>
          <a:spcPct val="0"/>
        </a:spcBef>
        <a:buNone/>
        <a:defRPr kumimoji="1" sz="6629" kern="1200">
          <a:solidFill>
            <a:schemeClr val="tx1"/>
          </a:solidFill>
          <a:latin typeface="+mj-lt"/>
          <a:ea typeface="+mj-ea"/>
          <a:cs typeface="+mj-cs"/>
        </a:defRPr>
      </a:lvl1pPr>
    </p:titleStyle>
    <p:bodyStyle>
      <a:lvl1pPr marL="344386" indent="-344386" algn="l" defTabSz="1377544" rtl="0" eaLnBrk="1" latinLnBrk="0" hangingPunct="1">
        <a:lnSpc>
          <a:spcPct val="90000"/>
        </a:lnSpc>
        <a:spcBef>
          <a:spcPts val="1507"/>
        </a:spcBef>
        <a:buFont typeface="Arial" panose="020B0604020202020204" pitchFamily="34" charset="0"/>
        <a:buChar char="•"/>
        <a:defRPr kumimoji="1" sz="4218" kern="1200">
          <a:solidFill>
            <a:schemeClr val="tx1"/>
          </a:solidFill>
          <a:latin typeface="+mn-lt"/>
          <a:ea typeface="+mn-ea"/>
          <a:cs typeface="+mn-cs"/>
        </a:defRPr>
      </a:lvl1pPr>
      <a:lvl2pPr marL="1033158" indent="-344386" algn="l" defTabSz="1377544" rtl="0" eaLnBrk="1" latinLnBrk="0" hangingPunct="1">
        <a:lnSpc>
          <a:spcPct val="90000"/>
        </a:lnSpc>
        <a:spcBef>
          <a:spcPts val="753"/>
        </a:spcBef>
        <a:buFont typeface="Arial" panose="020B0604020202020204" pitchFamily="34" charset="0"/>
        <a:buChar char="•"/>
        <a:defRPr kumimoji="1" sz="3616" kern="1200">
          <a:solidFill>
            <a:schemeClr val="tx1"/>
          </a:solidFill>
          <a:latin typeface="+mn-lt"/>
          <a:ea typeface="+mn-ea"/>
          <a:cs typeface="+mn-cs"/>
        </a:defRPr>
      </a:lvl2pPr>
      <a:lvl3pPr marL="1721930" indent="-344386" algn="l" defTabSz="1377544" rtl="0" eaLnBrk="1" latinLnBrk="0" hangingPunct="1">
        <a:lnSpc>
          <a:spcPct val="90000"/>
        </a:lnSpc>
        <a:spcBef>
          <a:spcPts val="753"/>
        </a:spcBef>
        <a:buFont typeface="Arial" panose="020B0604020202020204" pitchFamily="34" charset="0"/>
        <a:buChar char="•"/>
        <a:defRPr kumimoji="1" sz="3013" kern="1200">
          <a:solidFill>
            <a:schemeClr val="tx1"/>
          </a:solidFill>
          <a:latin typeface="+mn-lt"/>
          <a:ea typeface="+mn-ea"/>
          <a:cs typeface="+mn-cs"/>
        </a:defRPr>
      </a:lvl3pPr>
      <a:lvl4pPr marL="2410701"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4pPr>
      <a:lvl5pPr marL="3099473"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5pPr>
      <a:lvl6pPr marL="3788245"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6pPr>
      <a:lvl7pPr marL="4477017"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7pPr>
      <a:lvl8pPr marL="5165789"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8pPr>
      <a:lvl9pPr marL="5854560" indent="-344386" algn="l" defTabSz="1377544" rtl="0" eaLnBrk="1" latinLnBrk="0" hangingPunct="1">
        <a:lnSpc>
          <a:spcPct val="90000"/>
        </a:lnSpc>
        <a:spcBef>
          <a:spcPts val="753"/>
        </a:spcBef>
        <a:buFont typeface="Arial" panose="020B0604020202020204" pitchFamily="34" charset="0"/>
        <a:buChar char="•"/>
        <a:defRPr kumimoji="1" sz="2712" kern="1200">
          <a:solidFill>
            <a:schemeClr val="tx1"/>
          </a:solidFill>
          <a:latin typeface="+mn-lt"/>
          <a:ea typeface="+mn-ea"/>
          <a:cs typeface="+mn-cs"/>
        </a:defRPr>
      </a:lvl9pPr>
    </p:bodyStyle>
    <p:otherStyle>
      <a:defPPr>
        <a:defRPr lang="en-US"/>
      </a:defPPr>
      <a:lvl1pPr marL="0" algn="l" defTabSz="1377544" rtl="0" eaLnBrk="1" latinLnBrk="0" hangingPunct="1">
        <a:defRPr kumimoji="1" sz="2712" kern="1200">
          <a:solidFill>
            <a:schemeClr val="tx1"/>
          </a:solidFill>
          <a:latin typeface="+mn-lt"/>
          <a:ea typeface="+mn-ea"/>
          <a:cs typeface="+mn-cs"/>
        </a:defRPr>
      </a:lvl1pPr>
      <a:lvl2pPr marL="688772" algn="l" defTabSz="1377544" rtl="0" eaLnBrk="1" latinLnBrk="0" hangingPunct="1">
        <a:defRPr kumimoji="1" sz="2712" kern="1200">
          <a:solidFill>
            <a:schemeClr val="tx1"/>
          </a:solidFill>
          <a:latin typeface="+mn-lt"/>
          <a:ea typeface="+mn-ea"/>
          <a:cs typeface="+mn-cs"/>
        </a:defRPr>
      </a:lvl2pPr>
      <a:lvl3pPr marL="1377544" algn="l" defTabSz="1377544" rtl="0" eaLnBrk="1" latinLnBrk="0" hangingPunct="1">
        <a:defRPr kumimoji="1" sz="2712" kern="1200">
          <a:solidFill>
            <a:schemeClr val="tx1"/>
          </a:solidFill>
          <a:latin typeface="+mn-lt"/>
          <a:ea typeface="+mn-ea"/>
          <a:cs typeface="+mn-cs"/>
        </a:defRPr>
      </a:lvl3pPr>
      <a:lvl4pPr marL="2066315" algn="l" defTabSz="1377544" rtl="0" eaLnBrk="1" latinLnBrk="0" hangingPunct="1">
        <a:defRPr kumimoji="1" sz="2712" kern="1200">
          <a:solidFill>
            <a:schemeClr val="tx1"/>
          </a:solidFill>
          <a:latin typeface="+mn-lt"/>
          <a:ea typeface="+mn-ea"/>
          <a:cs typeface="+mn-cs"/>
        </a:defRPr>
      </a:lvl4pPr>
      <a:lvl5pPr marL="2755087" algn="l" defTabSz="1377544" rtl="0" eaLnBrk="1" latinLnBrk="0" hangingPunct="1">
        <a:defRPr kumimoji="1" sz="2712" kern="1200">
          <a:solidFill>
            <a:schemeClr val="tx1"/>
          </a:solidFill>
          <a:latin typeface="+mn-lt"/>
          <a:ea typeface="+mn-ea"/>
          <a:cs typeface="+mn-cs"/>
        </a:defRPr>
      </a:lvl5pPr>
      <a:lvl6pPr marL="3443859" algn="l" defTabSz="1377544" rtl="0" eaLnBrk="1" latinLnBrk="0" hangingPunct="1">
        <a:defRPr kumimoji="1" sz="2712" kern="1200">
          <a:solidFill>
            <a:schemeClr val="tx1"/>
          </a:solidFill>
          <a:latin typeface="+mn-lt"/>
          <a:ea typeface="+mn-ea"/>
          <a:cs typeface="+mn-cs"/>
        </a:defRPr>
      </a:lvl6pPr>
      <a:lvl7pPr marL="4132631" algn="l" defTabSz="1377544" rtl="0" eaLnBrk="1" latinLnBrk="0" hangingPunct="1">
        <a:defRPr kumimoji="1" sz="2712" kern="1200">
          <a:solidFill>
            <a:schemeClr val="tx1"/>
          </a:solidFill>
          <a:latin typeface="+mn-lt"/>
          <a:ea typeface="+mn-ea"/>
          <a:cs typeface="+mn-cs"/>
        </a:defRPr>
      </a:lvl7pPr>
      <a:lvl8pPr marL="4821403" algn="l" defTabSz="1377544" rtl="0" eaLnBrk="1" latinLnBrk="0" hangingPunct="1">
        <a:defRPr kumimoji="1" sz="2712" kern="1200">
          <a:solidFill>
            <a:schemeClr val="tx1"/>
          </a:solidFill>
          <a:latin typeface="+mn-lt"/>
          <a:ea typeface="+mn-ea"/>
          <a:cs typeface="+mn-cs"/>
        </a:defRPr>
      </a:lvl8pPr>
      <a:lvl9pPr marL="5510174" algn="l" defTabSz="1377544" rtl="0" eaLnBrk="1" latinLnBrk="0" hangingPunct="1">
        <a:defRPr kumimoji="1" sz="27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C17424-63C9-49EE-A868-FC58877040E9}"/>
              </a:ext>
            </a:extLst>
          </p:cNvPr>
          <p:cNvSpPr>
            <a:spLocks noGrp="1"/>
          </p:cNvSpPr>
          <p:nvPr>
            <p:ph type="ctrTitle"/>
          </p:nvPr>
        </p:nvSpPr>
        <p:spPr>
          <a:xfrm>
            <a:off x="1133951" y="1518986"/>
            <a:ext cx="12851448" cy="2795263"/>
          </a:xfrm>
        </p:spPr>
        <p:txBody>
          <a:bodyPr/>
          <a:lstStyle/>
          <a:p>
            <a:r>
              <a:rPr lang="ja-JP" altLang="en-US" b="1" dirty="0">
                <a:solidFill>
                  <a:schemeClr val="tx1">
                    <a:lumMod val="75000"/>
                    <a:lumOff val="25000"/>
                  </a:schemeClr>
                </a:solidFill>
                <a:latin typeface="Meiryo UI" panose="020B0604030504040204" pitchFamily="50" charset="-128"/>
                <a:ea typeface="Meiryo UI" panose="020B0604030504040204" pitchFamily="50" charset="-128"/>
              </a:rPr>
              <a:t>介護人材</a:t>
            </a: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実態調査</a:t>
            </a:r>
            <a:br>
              <a:rPr kumimoji="1" lang="en-US" altLang="ja-JP" b="1" dirty="0">
                <a:solidFill>
                  <a:schemeClr val="tx1">
                    <a:lumMod val="75000"/>
                    <a:lumOff val="25000"/>
                  </a:schemeClr>
                </a:solidFill>
                <a:latin typeface="Meiryo UI" panose="020B0604030504040204" pitchFamily="50" charset="-128"/>
                <a:ea typeface="Meiryo UI" panose="020B0604030504040204" pitchFamily="50" charset="-128"/>
              </a:rPr>
            </a:b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集計結果</a:t>
            </a:r>
          </a:p>
        </p:txBody>
      </p:sp>
      <p:sp>
        <p:nvSpPr>
          <p:cNvPr id="4" name="スライド番号プレースホルダー 3">
            <a:extLst>
              <a:ext uri="{FF2B5EF4-FFF2-40B4-BE49-F238E27FC236}">
                <a16:creationId xmlns:a16="http://schemas.microsoft.com/office/drawing/2014/main" id="{20AA876B-DB23-4A3D-9E74-7BBA7C914941}"/>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日付">
            <a:extLst>
              <a:ext uri="{FF2B5EF4-FFF2-40B4-BE49-F238E27FC236}">
                <a16:creationId xmlns:a16="http://schemas.microsoft.com/office/drawing/2014/main" id="{04A47F2A-E1EA-4E96-BF87-D4C025C106F4}"/>
              </a:ext>
            </a:extLst>
          </p:cNvPr>
          <p:cNvSpPr txBox="1"/>
          <p:nvPr/>
        </p:nvSpPr>
        <p:spPr>
          <a:xfrm>
            <a:off x="5346569" y="4918511"/>
            <a:ext cx="4426213" cy="646331"/>
          </a:xfrm>
          <a:prstGeom prst="rect">
            <a:avLst/>
          </a:prstGeom>
          <a:noFill/>
        </p:spPr>
        <p:txBody>
          <a:bodyPr wrap="none" rtlCol="0">
            <a:spAutoFit/>
          </a:bodyPr>
          <a:lstStyle/>
          <a:p>
            <a:pPr algn="ctr" defTabSz="1377544">
              <a:defRPr/>
            </a:pP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36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3600"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市町村">
            <a:extLst>
              <a:ext uri="{FF2B5EF4-FFF2-40B4-BE49-F238E27FC236}">
                <a16:creationId xmlns:a16="http://schemas.microsoft.com/office/drawing/2014/main" id="{4CFDF91F-B7C2-401A-B012-36B56FD26F4C}"/>
              </a:ext>
            </a:extLst>
          </p:cNvPr>
          <p:cNvSpPr txBox="1"/>
          <p:nvPr/>
        </p:nvSpPr>
        <p:spPr>
          <a:xfrm>
            <a:off x="6082344" y="5604854"/>
            <a:ext cx="2954656" cy="646331"/>
          </a:xfrm>
          <a:prstGeom prst="rect">
            <a:avLst/>
          </a:prstGeom>
          <a:noFill/>
        </p:spPr>
        <p:txBody>
          <a:bodyPr wrap="none" rtlCol="0">
            <a:spAutoFit/>
          </a:bodyPr>
          <a:lstStyle/>
          <a:p>
            <a:pPr algn="ctr" defTabSz="1377544">
              <a:defRPr/>
            </a:pPr>
            <a:r>
              <a:rPr kumimoji="1" lang="ja-JP" altLang="en-US" sz="3600" b="1" kern="0" dirty="0">
                <a:solidFill>
                  <a:schemeClr val="tx1">
                    <a:lumMod val="75000"/>
                    <a:lumOff val="25000"/>
                  </a:schemeClr>
                </a:solidFill>
                <a:latin typeface="Meiryo UI" panose="020B0604030504040204" pitchFamily="50" charset="-128"/>
                <a:ea typeface="Meiryo UI" panose="020B0604030504040204" pitchFamily="50" charset="-128"/>
              </a:rPr>
              <a:t>●●県●●市</a:t>
            </a:r>
            <a:endParaRPr kumimoji="1" lang="en-US" altLang="ja-JP" sz="36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 name="発送">
            <a:extLst>
              <a:ext uri="{FF2B5EF4-FFF2-40B4-BE49-F238E27FC236}">
                <a16:creationId xmlns:a16="http://schemas.microsoft.com/office/drawing/2014/main" id="{DD468230-4295-4477-BB17-B7A7588D6564}"/>
              </a:ext>
            </a:extLst>
          </p:cNvPr>
          <p:cNvSpPr txBox="1"/>
          <p:nvPr/>
        </p:nvSpPr>
        <p:spPr>
          <a:xfrm>
            <a:off x="5736097" y="7323189"/>
            <a:ext cx="3647152" cy="507831"/>
          </a:xfrm>
          <a:prstGeom prst="rect">
            <a:avLst/>
          </a:prstGeom>
          <a:noFill/>
        </p:spPr>
        <p:txBody>
          <a:bodyPr wrap="none" rtlCol="0">
            <a:spAutoFit/>
          </a:bodyPr>
          <a:lstStyle/>
          <a:p>
            <a:pPr algn="ctr" defTabSz="1377544">
              <a:defRPr/>
            </a:pP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発送事業所数：●●件</a:t>
            </a:r>
            <a:endPar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8" name="回収">
            <a:extLst>
              <a:ext uri="{FF2B5EF4-FFF2-40B4-BE49-F238E27FC236}">
                <a16:creationId xmlns:a16="http://schemas.microsoft.com/office/drawing/2014/main" id="{C9532641-DBE0-497F-A25A-A91BB16B3CEA}"/>
              </a:ext>
            </a:extLst>
          </p:cNvPr>
          <p:cNvSpPr txBox="1"/>
          <p:nvPr/>
        </p:nvSpPr>
        <p:spPr>
          <a:xfrm>
            <a:off x="5736097" y="7906195"/>
            <a:ext cx="3647152" cy="507831"/>
          </a:xfrm>
          <a:prstGeom prst="rect">
            <a:avLst/>
          </a:prstGeom>
          <a:noFill/>
        </p:spPr>
        <p:txBody>
          <a:bodyPr wrap="none" rtlCol="0">
            <a:spAutoFit/>
          </a:bodyPr>
          <a:lstStyle/>
          <a:p>
            <a:pPr algn="ctr" defTabSz="1377544">
              <a:defRPr/>
            </a:pP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回収事業所数：●●件</a:t>
            </a:r>
            <a:endPar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9" name="回収率">
            <a:extLst>
              <a:ext uri="{FF2B5EF4-FFF2-40B4-BE49-F238E27FC236}">
                <a16:creationId xmlns:a16="http://schemas.microsoft.com/office/drawing/2014/main" id="{09958DED-392B-4B95-AD86-ADFC8B772FA5}"/>
              </a:ext>
            </a:extLst>
          </p:cNvPr>
          <p:cNvSpPr txBox="1"/>
          <p:nvPr/>
        </p:nvSpPr>
        <p:spPr>
          <a:xfrm>
            <a:off x="5998189" y="8489201"/>
            <a:ext cx="3122970" cy="507831"/>
          </a:xfrm>
          <a:prstGeom prst="rect">
            <a:avLst/>
          </a:prstGeom>
          <a:noFill/>
        </p:spPr>
        <p:txBody>
          <a:bodyPr wrap="none" rtlCol="0">
            <a:spAutoFit/>
          </a:bodyPr>
          <a:lstStyle/>
          <a:p>
            <a:pPr algn="ctr" defTabSz="1377544">
              <a:defRPr/>
            </a:pP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回収率：●●</a:t>
            </a:r>
            <a:r>
              <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2700" b="1" kern="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2700" b="1" kern="0" dirty="0">
                <a:solidFill>
                  <a:schemeClr val="tx1">
                    <a:lumMod val="75000"/>
                    <a:lumOff val="25000"/>
                  </a:schemeClr>
                </a:solidFill>
                <a:latin typeface="Meiryo UI" panose="020B0604030504040204" pitchFamily="50" charset="-128"/>
                <a:ea typeface="Meiryo UI" panose="020B0604030504040204" pitchFamily="50" charset="-128"/>
              </a:rPr>
              <a:t>%</a:t>
            </a:r>
          </a:p>
        </p:txBody>
      </p:sp>
      <p:sp>
        <p:nvSpPr>
          <p:cNvPr id="10" name="注意事項">
            <a:extLst>
              <a:ext uri="{FF2B5EF4-FFF2-40B4-BE49-F238E27FC236}">
                <a16:creationId xmlns:a16="http://schemas.microsoft.com/office/drawing/2014/main" id="{70F1C73F-BF4B-40A6-9F61-84A26F5B3D00}"/>
              </a:ext>
            </a:extLst>
          </p:cNvPr>
          <p:cNvSpPr txBox="1"/>
          <p:nvPr/>
        </p:nvSpPr>
        <p:spPr>
          <a:xfrm>
            <a:off x="0" y="9589367"/>
            <a:ext cx="14016196" cy="646331"/>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）不正確な回答や無回答等がある場合、正確な集計結果となっていないおそれがあります。エクセルファイルに入力したデータを良くご確認ください。</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）グラフのレイアウト等を変更する場合は、エクセルファイル上のグラフを修正の上、このファイルに貼り直してください。</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3</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）構成比を示す表は、セルの赤色が濃いほど</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100%</a:t>
            </a:r>
            <a:r>
              <a:rPr kumimoji="1" lang="ja-JP" altLang="en-US" sz="1200">
                <a:solidFill>
                  <a:schemeClr val="tx1">
                    <a:lumMod val="75000"/>
                    <a:lumOff val="25000"/>
                  </a:schemeClr>
                </a:solidFill>
                <a:latin typeface="Meiryo UI" panose="020B0604030504040204" pitchFamily="50" charset="-128"/>
                <a:ea typeface="Meiryo UI" panose="020B0604030504040204" pitchFamily="50" charset="-128"/>
              </a:rPr>
              <a:t>に近いことを示しています。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54500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職員</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人あたりの</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週間の勤務時間（単位：時間）</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10</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5931E9E7-6151-43C7-8FC0-FC2EA3F3FB7C}"/>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（注）「合計」には雇用形態不詳の方を含めています。また、「全サービス系統」にはサービス系統不詳の方を含めています。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776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fontScale="90000"/>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平日・土日別の職員</a:t>
            </a:r>
            <a: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日あたり</a:t>
            </a:r>
            <a:b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訪問介護サービス提供時間（身体介護、単位：分）</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11</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0BCB8DA4-A5C4-4195-ACF9-9A101FB7EDCF}"/>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（注）介護給付と予防給付・総合事業の合計時間を集計しています。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22717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介護職員数の変化</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12</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5931E9E7-6151-43C7-8FC0-FC2EA3F3FB7C}"/>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（注）上表・下表の「全サービス系統」にはサービス系統不詳の事業所を含めています。また、下表の「合計」には前の職場の場所が不詳の方を含めています。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graphicFrame>
        <p:nvGraphicFramePr>
          <p:cNvPr id="6" name="上テーブル">
            <a:extLst>
              <a:ext uri="{FF2B5EF4-FFF2-40B4-BE49-F238E27FC236}">
                <a16:creationId xmlns:a16="http://schemas.microsoft.com/office/drawing/2014/main" id="{A6298F77-9E1E-46F4-9FBB-135B177B82E0}"/>
              </a:ext>
            </a:extLst>
          </p:cNvPr>
          <p:cNvGraphicFramePr>
            <a:graphicFrameLocks noGrp="1"/>
          </p:cNvGraphicFramePr>
          <p:nvPr>
            <p:extLst>
              <p:ext uri="{D42A27DB-BD31-4B8C-83A1-F6EECF244321}">
                <p14:modId xmlns:p14="http://schemas.microsoft.com/office/powerpoint/2010/main" val="2821833425"/>
              </p:ext>
            </p:extLst>
          </p:nvPr>
        </p:nvGraphicFramePr>
        <p:xfrm>
          <a:off x="496487" y="1444894"/>
          <a:ext cx="14126375" cy="2678664"/>
        </p:xfrm>
        <a:graphic>
          <a:graphicData uri="http://schemas.openxmlformats.org/drawingml/2006/table">
            <a:tbl>
              <a:tblPr firstRow="1" bandRow="1">
                <a:tableStyleId>{5C22544A-7EE6-4342-B048-85BDC9FD1C3A}</a:tableStyleId>
              </a:tblPr>
              <a:tblGrid>
                <a:gridCol w="2293691">
                  <a:extLst>
                    <a:ext uri="{9D8B030D-6E8A-4147-A177-3AD203B41FA5}">
                      <a16:colId xmlns:a16="http://schemas.microsoft.com/office/drawing/2014/main" val="1255499954"/>
                    </a:ext>
                  </a:extLst>
                </a:gridCol>
                <a:gridCol w="986057">
                  <a:extLst>
                    <a:ext uri="{9D8B030D-6E8A-4147-A177-3AD203B41FA5}">
                      <a16:colId xmlns:a16="http://schemas.microsoft.com/office/drawing/2014/main" val="2933562330"/>
                    </a:ext>
                  </a:extLst>
                </a:gridCol>
                <a:gridCol w="986057">
                  <a:extLst>
                    <a:ext uri="{9D8B030D-6E8A-4147-A177-3AD203B41FA5}">
                      <a16:colId xmlns:a16="http://schemas.microsoft.com/office/drawing/2014/main" val="2016893141"/>
                    </a:ext>
                  </a:extLst>
                </a:gridCol>
                <a:gridCol w="986057">
                  <a:extLst>
                    <a:ext uri="{9D8B030D-6E8A-4147-A177-3AD203B41FA5}">
                      <a16:colId xmlns:a16="http://schemas.microsoft.com/office/drawing/2014/main" val="1464981238"/>
                    </a:ext>
                  </a:extLst>
                </a:gridCol>
                <a:gridCol w="986057">
                  <a:extLst>
                    <a:ext uri="{9D8B030D-6E8A-4147-A177-3AD203B41FA5}">
                      <a16:colId xmlns:a16="http://schemas.microsoft.com/office/drawing/2014/main" val="1837641190"/>
                    </a:ext>
                  </a:extLst>
                </a:gridCol>
                <a:gridCol w="986057">
                  <a:extLst>
                    <a:ext uri="{9D8B030D-6E8A-4147-A177-3AD203B41FA5}">
                      <a16:colId xmlns:a16="http://schemas.microsoft.com/office/drawing/2014/main" val="2236014532"/>
                    </a:ext>
                  </a:extLst>
                </a:gridCol>
                <a:gridCol w="986057">
                  <a:extLst>
                    <a:ext uri="{9D8B030D-6E8A-4147-A177-3AD203B41FA5}">
                      <a16:colId xmlns:a16="http://schemas.microsoft.com/office/drawing/2014/main" val="2075291396"/>
                    </a:ext>
                  </a:extLst>
                </a:gridCol>
                <a:gridCol w="986057">
                  <a:extLst>
                    <a:ext uri="{9D8B030D-6E8A-4147-A177-3AD203B41FA5}">
                      <a16:colId xmlns:a16="http://schemas.microsoft.com/office/drawing/2014/main" val="3382152109"/>
                    </a:ext>
                  </a:extLst>
                </a:gridCol>
                <a:gridCol w="986057">
                  <a:extLst>
                    <a:ext uri="{9D8B030D-6E8A-4147-A177-3AD203B41FA5}">
                      <a16:colId xmlns:a16="http://schemas.microsoft.com/office/drawing/2014/main" val="440696508"/>
                    </a:ext>
                  </a:extLst>
                </a:gridCol>
                <a:gridCol w="986057">
                  <a:extLst>
                    <a:ext uri="{9D8B030D-6E8A-4147-A177-3AD203B41FA5}">
                      <a16:colId xmlns:a16="http://schemas.microsoft.com/office/drawing/2014/main" val="882400178"/>
                    </a:ext>
                  </a:extLst>
                </a:gridCol>
                <a:gridCol w="986057">
                  <a:extLst>
                    <a:ext uri="{9D8B030D-6E8A-4147-A177-3AD203B41FA5}">
                      <a16:colId xmlns:a16="http://schemas.microsoft.com/office/drawing/2014/main" val="1260528229"/>
                    </a:ext>
                  </a:extLst>
                </a:gridCol>
                <a:gridCol w="986057">
                  <a:extLst>
                    <a:ext uri="{9D8B030D-6E8A-4147-A177-3AD203B41FA5}">
                      <a16:colId xmlns:a16="http://schemas.microsoft.com/office/drawing/2014/main" val="2138965761"/>
                    </a:ext>
                  </a:extLst>
                </a:gridCol>
                <a:gridCol w="986057">
                  <a:extLst>
                    <a:ext uri="{9D8B030D-6E8A-4147-A177-3AD203B41FA5}">
                      <a16:colId xmlns:a16="http://schemas.microsoft.com/office/drawing/2014/main" val="285648529"/>
                    </a:ext>
                  </a:extLst>
                </a:gridCol>
              </a:tblGrid>
              <a:tr h="446444">
                <a:tc rowSpan="2">
                  <a:txBody>
                    <a:bodyPr/>
                    <a:lstStyle/>
                    <a:p>
                      <a:pPr algn="ct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サービス系統</a:t>
                      </a:r>
                      <a:endPar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（該当事業所数）</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職員総数</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採用者数</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離職者数</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3">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昨年比</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97075004"/>
                  </a:ext>
                </a:extLst>
              </a:tr>
              <a:tr h="446444">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正規職員</a:t>
                      </a:r>
                      <a:endParaRPr lang="en-US" altLang="ja-JP"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非正規職員</a:t>
                      </a: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小計</a:t>
                      </a: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正規職員</a:t>
                      </a:r>
                      <a:endParaRPr lang="en-US" altLang="ja-JP"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非正規職員</a:t>
                      </a: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小計</a:t>
                      </a: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正規職員</a:t>
                      </a:r>
                      <a:endParaRPr lang="en-US" altLang="ja-JP"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非正規職員</a:t>
                      </a: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小計</a:t>
                      </a: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正規職員</a:t>
                      </a:r>
                      <a:endParaRPr lang="en-US" altLang="ja-JP"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非正規職員</a:t>
                      </a: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fontAlgn="ctr"/>
                      <a:r>
                        <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小計</a:t>
                      </a: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24723301"/>
                  </a:ext>
                </a:extLst>
              </a:tr>
              <a:tr h="446444">
                <a:tc>
                  <a:txBody>
                    <a:bodyPr/>
                    <a:lstStyle/>
                    <a:p>
                      <a:pPr algn="ct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全サービス系統</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(n=</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2664444"/>
                  </a:ext>
                </a:extLst>
              </a:tr>
              <a:tr h="446444">
                <a:tc>
                  <a:txBody>
                    <a:bodyPr/>
                    <a:lstStyle/>
                    <a:p>
                      <a:pPr algn="ct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訪問系</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(n=</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8241686"/>
                  </a:ext>
                </a:extLst>
              </a:tr>
              <a:tr h="446444">
                <a:tc>
                  <a:txBody>
                    <a:bodyPr/>
                    <a:lstStyle/>
                    <a:p>
                      <a:pPr algn="ct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通所系</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(n=</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96514834"/>
                  </a:ext>
                </a:extLst>
              </a:tr>
              <a:tr h="446444">
                <a:tc>
                  <a:txBody>
                    <a:bodyPr/>
                    <a:lstStyle/>
                    <a:p>
                      <a:pPr algn="ct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施設・居住系</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(n=</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26794946"/>
                  </a:ext>
                </a:extLst>
              </a:tr>
            </a:tbl>
          </a:graphicData>
        </a:graphic>
      </p:graphicFrame>
      <p:sp>
        <p:nvSpPr>
          <p:cNvPr id="7" name="タイトル 1">
            <a:extLst>
              <a:ext uri="{FF2B5EF4-FFF2-40B4-BE49-F238E27FC236}">
                <a16:creationId xmlns:a16="http://schemas.microsoft.com/office/drawing/2014/main" id="{103805D7-EA14-46DA-B938-387D9B3AE3C6}"/>
              </a:ext>
            </a:extLst>
          </p:cNvPr>
          <p:cNvSpPr txBox="1">
            <a:spLocks/>
          </p:cNvSpPr>
          <p:nvPr/>
        </p:nvSpPr>
        <p:spPr>
          <a:xfrm>
            <a:off x="653244" y="4962684"/>
            <a:ext cx="13812862" cy="953488"/>
          </a:xfrm>
          <a:prstGeom prst="rect">
            <a:avLst/>
          </a:prstGeom>
        </p:spPr>
        <p:txBody>
          <a:bodyPr vert="horz" lIns="91440" tIns="45720" rIns="91440" bIns="45720" rtlCol="0" anchor="ctr">
            <a:normAutofit/>
          </a:bodyPr>
          <a:lstStyle>
            <a:lvl1pPr algn="l" defTabSz="1377544" rtl="0" eaLnBrk="1" latinLnBrk="0" hangingPunct="1">
              <a:lnSpc>
                <a:spcPct val="90000"/>
              </a:lnSpc>
              <a:spcBef>
                <a:spcPct val="0"/>
              </a:spcBef>
              <a:buNone/>
              <a:defRPr kumimoji="1" sz="6629" kern="1200">
                <a:solidFill>
                  <a:schemeClr val="tx1"/>
                </a:solidFill>
                <a:latin typeface="+mj-lt"/>
                <a:ea typeface="+mj-ea"/>
                <a:cs typeface="+mj-cs"/>
              </a:defRPr>
            </a:lvl1p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前の職場が介護事業所である職員の前の職場の場所</a:t>
            </a:r>
          </a:p>
        </p:txBody>
      </p:sp>
      <p:graphicFrame>
        <p:nvGraphicFramePr>
          <p:cNvPr id="8" name="下テーブル">
            <a:extLst>
              <a:ext uri="{FF2B5EF4-FFF2-40B4-BE49-F238E27FC236}">
                <a16:creationId xmlns:a16="http://schemas.microsoft.com/office/drawing/2014/main" id="{5D2B6DB2-895D-4E92-8274-75590515DF61}"/>
              </a:ext>
            </a:extLst>
          </p:cNvPr>
          <p:cNvGraphicFramePr>
            <a:graphicFrameLocks noGrp="1"/>
          </p:cNvGraphicFramePr>
          <p:nvPr>
            <p:extLst>
              <p:ext uri="{D42A27DB-BD31-4B8C-83A1-F6EECF244321}">
                <p14:modId xmlns:p14="http://schemas.microsoft.com/office/powerpoint/2010/main" val="1132512018"/>
              </p:ext>
            </p:extLst>
          </p:nvPr>
        </p:nvGraphicFramePr>
        <p:xfrm>
          <a:off x="496487" y="6263605"/>
          <a:ext cx="14126375" cy="2232220"/>
        </p:xfrm>
        <a:graphic>
          <a:graphicData uri="http://schemas.openxmlformats.org/drawingml/2006/table">
            <a:tbl>
              <a:tblPr firstRow="1" bandRow="1">
                <a:tableStyleId>{5C22544A-7EE6-4342-B048-85BDC9FD1C3A}</a:tableStyleId>
              </a:tblPr>
              <a:tblGrid>
                <a:gridCol w="3182191">
                  <a:extLst>
                    <a:ext uri="{9D8B030D-6E8A-4147-A177-3AD203B41FA5}">
                      <a16:colId xmlns:a16="http://schemas.microsoft.com/office/drawing/2014/main" val="1255499954"/>
                    </a:ext>
                  </a:extLst>
                </a:gridCol>
                <a:gridCol w="1368023">
                  <a:extLst>
                    <a:ext uri="{9D8B030D-6E8A-4147-A177-3AD203B41FA5}">
                      <a16:colId xmlns:a16="http://schemas.microsoft.com/office/drawing/2014/main" val="2933562330"/>
                    </a:ext>
                  </a:extLst>
                </a:gridCol>
                <a:gridCol w="1368023">
                  <a:extLst>
                    <a:ext uri="{9D8B030D-6E8A-4147-A177-3AD203B41FA5}">
                      <a16:colId xmlns:a16="http://schemas.microsoft.com/office/drawing/2014/main" val="2016893141"/>
                    </a:ext>
                  </a:extLst>
                </a:gridCol>
                <a:gridCol w="1368023">
                  <a:extLst>
                    <a:ext uri="{9D8B030D-6E8A-4147-A177-3AD203B41FA5}">
                      <a16:colId xmlns:a16="http://schemas.microsoft.com/office/drawing/2014/main" val="1837641190"/>
                    </a:ext>
                  </a:extLst>
                </a:gridCol>
                <a:gridCol w="1368023">
                  <a:extLst>
                    <a:ext uri="{9D8B030D-6E8A-4147-A177-3AD203B41FA5}">
                      <a16:colId xmlns:a16="http://schemas.microsoft.com/office/drawing/2014/main" val="2236014532"/>
                    </a:ext>
                  </a:extLst>
                </a:gridCol>
                <a:gridCol w="1368023">
                  <a:extLst>
                    <a:ext uri="{9D8B030D-6E8A-4147-A177-3AD203B41FA5}">
                      <a16:colId xmlns:a16="http://schemas.microsoft.com/office/drawing/2014/main" val="3382152109"/>
                    </a:ext>
                  </a:extLst>
                </a:gridCol>
                <a:gridCol w="1368023">
                  <a:extLst>
                    <a:ext uri="{9D8B030D-6E8A-4147-A177-3AD203B41FA5}">
                      <a16:colId xmlns:a16="http://schemas.microsoft.com/office/drawing/2014/main" val="440696508"/>
                    </a:ext>
                  </a:extLst>
                </a:gridCol>
                <a:gridCol w="1368023">
                  <a:extLst>
                    <a:ext uri="{9D8B030D-6E8A-4147-A177-3AD203B41FA5}">
                      <a16:colId xmlns:a16="http://schemas.microsoft.com/office/drawing/2014/main" val="1260528229"/>
                    </a:ext>
                  </a:extLst>
                </a:gridCol>
                <a:gridCol w="1368023">
                  <a:extLst>
                    <a:ext uri="{9D8B030D-6E8A-4147-A177-3AD203B41FA5}">
                      <a16:colId xmlns:a16="http://schemas.microsoft.com/office/drawing/2014/main" val="2138965761"/>
                    </a:ext>
                  </a:extLst>
                </a:gridCol>
              </a:tblGrid>
              <a:tr h="446444">
                <a:tc rowSpan="2">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前の職場の場所</a:t>
                      </a:r>
                      <a:endPar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8">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現在の職場</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97075004"/>
                  </a:ext>
                </a:extLst>
              </a:tr>
              <a:tr h="446444">
                <a:tc vMerge="1">
                  <a:txBody>
                    <a:bodyPr/>
                    <a:lstStyle/>
                    <a:p>
                      <a:pPr algn="ctr"/>
                      <a:endPar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2">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全サービス系統</a:t>
                      </a:r>
                      <a:endParaRPr lang="en-US" altLang="ja-JP"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2">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訪問系</a:t>
                      </a:r>
                      <a:endParaRPr lang="en-US" altLang="ja-JP"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2">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通所系</a:t>
                      </a:r>
                      <a:endParaRPr lang="en-US" altLang="ja-JP"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gridSpan="2">
                  <a:txBody>
                    <a:bodyPr/>
                    <a:lstStyle/>
                    <a:p>
                      <a:pPr algn="ctr" fontAlgn="ctr"/>
                      <a:r>
                        <a:rPr lang="ja-JP" altLang="en-US"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施設・居住系</a:t>
                      </a:r>
                      <a:endParaRPr lang="en-US" altLang="ja-JP" sz="16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pPr algn="ctr" fontAlgn="ctr"/>
                      <a:endParaRPr lang="en-US" altLang="zh-TW" sz="14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24723301"/>
                  </a:ext>
                </a:extLst>
              </a:tr>
              <a:tr h="446444">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合計</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2664444"/>
                  </a:ext>
                </a:extLst>
              </a:tr>
              <a:tr h="446444">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同一市区町村</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8241686"/>
                  </a:ext>
                </a:extLst>
              </a:tr>
              <a:tr h="446444">
                <a:tc>
                  <a:txBody>
                    <a:bodyPr/>
                    <a:lstStyle/>
                    <a:p>
                      <a:pPr algn="ct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他の市区町村</a:t>
                      </a: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dash"/>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lumMod val="75000"/>
                          <a:lumOff val="25000"/>
                        </a:schemeClr>
                      </a:solidFill>
                      <a:prstDash val="dash"/>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96514834"/>
                  </a:ext>
                </a:extLst>
              </a:tr>
            </a:tbl>
          </a:graphicData>
        </a:graphic>
      </p:graphicFrame>
    </p:spTree>
    <p:extLst>
      <p:ext uri="{BB962C8B-B14F-4D97-AF65-F5344CB8AC3E}">
        <p14:creationId xmlns:p14="http://schemas.microsoft.com/office/powerpoint/2010/main" val="1858974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矢印1">
            <a:extLst>
              <a:ext uri="{FF2B5EF4-FFF2-40B4-BE49-F238E27FC236}">
                <a16:creationId xmlns:a16="http://schemas.microsoft.com/office/drawing/2014/main" id="{F6427502-B007-4A54-8D4F-C3450D2B362F}"/>
              </a:ext>
            </a:extLst>
          </p:cNvPr>
          <p:cNvCxnSpPr>
            <a:cxnSpLocks/>
            <a:stCxn id="2" idx="3"/>
            <a:endCxn id="3" idx="1"/>
          </p:cNvCxnSpPr>
          <p:nvPr/>
        </p:nvCxnSpPr>
        <p:spPr>
          <a:xfrm>
            <a:off x="4100656" y="3354694"/>
            <a:ext cx="2290619" cy="5240"/>
          </a:xfrm>
          <a:prstGeom prst="straightConnector1">
            <a:avLst/>
          </a:prstGeom>
          <a:ln>
            <a:solidFill>
              <a:srgbClr val="CCCCFF"/>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矢印2">
            <a:extLst>
              <a:ext uri="{FF2B5EF4-FFF2-40B4-BE49-F238E27FC236}">
                <a16:creationId xmlns:a16="http://schemas.microsoft.com/office/drawing/2014/main" id="{E9E67262-9FEC-4F5C-95E1-45D0E4686F8F}"/>
              </a:ext>
            </a:extLst>
          </p:cNvPr>
          <p:cNvCxnSpPr>
            <a:cxnSpLocks/>
            <a:stCxn id="2" idx="3"/>
            <a:endCxn id="51" idx="1"/>
          </p:cNvCxnSpPr>
          <p:nvPr/>
        </p:nvCxnSpPr>
        <p:spPr>
          <a:xfrm>
            <a:off x="4100656" y="3354694"/>
            <a:ext cx="2290619" cy="2338384"/>
          </a:xfrm>
          <a:prstGeom prst="straightConnector1">
            <a:avLst/>
          </a:prstGeom>
          <a:ln>
            <a:solidFill>
              <a:srgbClr val="CCCCFF"/>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矢印3">
            <a:extLst>
              <a:ext uri="{FF2B5EF4-FFF2-40B4-BE49-F238E27FC236}">
                <a16:creationId xmlns:a16="http://schemas.microsoft.com/office/drawing/2014/main" id="{C52F17D7-0A2B-4856-966E-0C1189A21E6D}"/>
              </a:ext>
            </a:extLst>
          </p:cNvPr>
          <p:cNvCxnSpPr>
            <a:cxnSpLocks/>
            <a:stCxn id="2" idx="3"/>
            <a:endCxn id="50" idx="1"/>
          </p:cNvCxnSpPr>
          <p:nvPr/>
        </p:nvCxnSpPr>
        <p:spPr>
          <a:xfrm>
            <a:off x="4100656" y="3354694"/>
            <a:ext cx="2290619" cy="4699284"/>
          </a:xfrm>
          <a:prstGeom prst="straightConnector1">
            <a:avLst/>
          </a:prstGeom>
          <a:ln>
            <a:solidFill>
              <a:srgbClr val="CCCCFF"/>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矢印4">
            <a:extLst>
              <a:ext uri="{FF2B5EF4-FFF2-40B4-BE49-F238E27FC236}">
                <a16:creationId xmlns:a16="http://schemas.microsoft.com/office/drawing/2014/main" id="{A8B1F034-6681-47E3-9FC7-B3898CE0C2F0}"/>
              </a:ext>
            </a:extLst>
          </p:cNvPr>
          <p:cNvCxnSpPr>
            <a:cxnSpLocks/>
            <a:stCxn id="46" idx="3"/>
            <a:endCxn id="3" idx="1"/>
          </p:cNvCxnSpPr>
          <p:nvPr/>
        </p:nvCxnSpPr>
        <p:spPr>
          <a:xfrm flipV="1">
            <a:off x="4100656" y="3359934"/>
            <a:ext cx="2290619" cy="1538025"/>
          </a:xfrm>
          <a:prstGeom prst="straightConnector1">
            <a:avLst/>
          </a:prstGeom>
          <a:ln>
            <a:solidFill>
              <a:srgbClr val="B7CE88"/>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矢印5">
            <a:extLst>
              <a:ext uri="{FF2B5EF4-FFF2-40B4-BE49-F238E27FC236}">
                <a16:creationId xmlns:a16="http://schemas.microsoft.com/office/drawing/2014/main" id="{7B52DE82-D7F7-4B72-A3DD-A9FCF35A37F0}"/>
              </a:ext>
            </a:extLst>
          </p:cNvPr>
          <p:cNvCxnSpPr>
            <a:cxnSpLocks/>
            <a:stCxn id="46" idx="3"/>
            <a:endCxn id="51" idx="1"/>
          </p:cNvCxnSpPr>
          <p:nvPr/>
        </p:nvCxnSpPr>
        <p:spPr>
          <a:xfrm>
            <a:off x="4100656" y="4897959"/>
            <a:ext cx="2290619" cy="795119"/>
          </a:xfrm>
          <a:prstGeom prst="straightConnector1">
            <a:avLst/>
          </a:prstGeom>
          <a:ln>
            <a:solidFill>
              <a:srgbClr val="B7CE88"/>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矢印6">
            <a:extLst>
              <a:ext uri="{FF2B5EF4-FFF2-40B4-BE49-F238E27FC236}">
                <a16:creationId xmlns:a16="http://schemas.microsoft.com/office/drawing/2014/main" id="{5895F573-7021-47FE-9557-12FDBBFF94C0}"/>
              </a:ext>
            </a:extLst>
          </p:cNvPr>
          <p:cNvCxnSpPr>
            <a:cxnSpLocks/>
            <a:stCxn id="46" idx="3"/>
            <a:endCxn id="50" idx="1"/>
          </p:cNvCxnSpPr>
          <p:nvPr/>
        </p:nvCxnSpPr>
        <p:spPr>
          <a:xfrm>
            <a:off x="4100656" y="4897959"/>
            <a:ext cx="2290619" cy="3156019"/>
          </a:xfrm>
          <a:prstGeom prst="straightConnector1">
            <a:avLst/>
          </a:prstGeom>
          <a:ln>
            <a:solidFill>
              <a:srgbClr val="B7CE88"/>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矢印7">
            <a:extLst>
              <a:ext uri="{FF2B5EF4-FFF2-40B4-BE49-F238E27FC236}">
                <a16:creationId xmlns:a16="http://schemas.microsoft.com/office/drawing/2014/main" id="{C1908761-5381-467A-B291-271BD2D7F67B}"/>
              </a:ext>
            </a:extLst>
          </p:cNvPr>
          <p:cNvCxnSpPr>
            <a:cxnSpLocks/>
            <a:stCxn id="47" idx="3"/>
            <a:endCxn id="3" idx="1"/>
          </p:cNvCxnSpPr>
          <p:nvPr/>
        </p:nvCxnSpPr>
        <p:spPr>
          <a:xfrm flipV="1">
            <a:off x="4100656" y="3359934"/>
            <a:ext cx="2290619" cy="313343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矢印8">
            <a:extLst>
              <a:ext uri="{FF2B5EF4-FFF2-40B4-BE49-F238E27FC236}">
                <a16:creationId xmlns:a16="http://schemas.microsoft.com/office/drawing/2014/main" id="{4B6FD356-95C8-492C-A848-AF42B22461D5}"/>
              </a:ext>
            </a:extLst>
          </p:cNvPr>
          <p:cNvCxnSpPr>
            <a:cxnSpLocks/>
            <a:stCxn id="47" idx="3"/>
            <a:endCxn id="51" idx="1"/>
          </p:cNvCxnSpPr>
          <p:nvPr/>
        </p:nvCxnSpPr>
        <p:spPr>
          <a:xfrm flipV="1">
            <a:off x="4100656" y="5693078"/>
            <a:ext cx="2290619" cy="80029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1" name="矢印9">
            <a:extLst>
              <a:ext uri="{FF2B5EF4-FFF2-40B4-BE49-F238E27FC236}">
                <a16:creationId xmlns:a16="http://schemas.microsoft.com/office/drawing/2014/main" id="{1A0D4D3E-E408-4EF6-B365-F236B7F255E1}"/>
              </a:ext>
            </a:extLst>
          </p:cNvPr>
          <p:cNvCxnSpPr>
            <a:cxnSpLocks/>
            <a:stCxn id="47" idx="3"/>
            <a:endCxn id="50" idx="1"/>
          </p:cNvCxnSpPr>
          <p:nvPr/>
        </p:nvCxnSpPr>
        <p:spPr>
          <a:xfrm>
            <a:off x="4100656" y="6493371"/>
            <a:ext cx="2290619" cy="156060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4" name="矢印10">
            <a:extLst>
              <a:ext uri="{FF2B5EF4-FFF2-40B4-BE49-F238E27FC236}">
                <a16:creationId xmlns:a16="http://schemas.microsoft.com/office/drawing/2014/main" id="{47EDB74D-A8A5-4907-82F4-20B454E87CFD}"/>
              </a:ext>
            </a:extLst>
          </p:cNvPr>
          <p:cNvCxnSpPr>
            <a:cxnSpLocks/>
            <a:stCxn id="48" idx="3"/>
            <a:endCxn id="3" idx="1"/>
          </p:cNvCxnSpPr>
          <p:nvPr/>
        </p:nvCxnSpPr>
        <p:spPr>
          <a:xfrm flipV="1">
            <a:off x="4100656" y="3359934"/>
            <a:ext cx="2290619" cy="4681875"/>
          </a:xfrm>
          <a:prstGeom prst="straightConnector1">
            <a:avLst/>
          </a:prstGeom>
          <a:ln>
            <a:solidFill>
              <a:srgbClr val="FF7C8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矢印11">
            <a:extLst>
              <a:ext uri="{FF2B5EF4-FFF2-40B4-BE49-F238E27FC236}">
                <a16:creationId xmlns:a16="http://schemas.microsoft.com/office/drawing/2014/main" id="{1459D1EE-4050-451C-B8B3-9A0412F3F7F0}"/>
              </a:ext>
            </a:extLst>
          </p:cNvPr>
          <p:cNvCxnSpPr>
            <a:cxnSpLocks/>
            <a:stCxn id="48" idx="3"/>
            <a:endCxn id="51" idx="1"/>
          </p:cNvCxnSpPr>
          <p:nvPr/>
        </p:nvCxnSpPr>
        <p:spPr>
          <a:xfrm flipV="1">
            <a:off x="4100656" y="5693078"/>
            <a:ext cx="2290619" cy="2348731"/>
          </a:xfrm>
          <a:prstGeom prst="straightConnector1">
            <a:avLst/>
          </a:prstGeom>
          <a:ln>
            <a:solidFill>
              <a:srgbClr val="FF7C8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矢印12">
            <a:extLst>
              <a:ext uri="{FF2B5EF4-FFF2-40B4-BE49-F238E27FC236}">
                <a16:creationId xmlns:a16="http://schemas.microsoft.com/office/drawing/2014/main" id="{3327C49F-5246-4A22-AD72-44984B6ABB7D}"/>
              </a:ext>
            </a:extLst>
          </p:cNvPr>
          <p:cNvCxnSpPr>
            <a:cxnSpLocks/>
            <a:stCxn id="48" idx="3"/>
            <a:endCxn id="50" idx="1"/>
          </p:cNvCxnSpPr>
          <p:nvPr/>
        </p:nvCxnSpPr>
        <p:spPr>
          <a:xfrm>
            <a:off x="4100656" y="8041809"/>
            <a:ext cx="2290619" cy="12169"/>
          </a:xfrm>
          <a:prstGeom prst="straightConnector1">
            <a:avLst/>
          </a:prstGeom>
          <a:ln>
            <a:solidFill>
              <a:srgbClr val="FF7C8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矢印14">
            <a:extLst>
              <a:ext uri="{FF2B5EF4-FFF2-40B4-BE49-F238E27FC236}">
                <a16:creationId xmlns:a16="http://schemas.microsoft.com/office/drawing/2014/main" id="{5A5D5347-4365-4E64-B06E-13CF4B697792}"/>
              </a:ext>
            </a:extLst>
          </p:cNvPr>
          <p:cNvCxnSpPr>
            <a:cxnSpLocks/>
            <a:stCxn id="55" idx="1"/>
            <a:endCxn id="3" idx="3"/>
          </p:cNvCxnSpPr>
          <p:nvPr/>
        </p:nvCxnSpPr>
        <p:spPr>
          <a:xfrm flipH="1" flipV="1">
            <a:off x="8728075" y="3359934"/>
            <a:ext cx="2290616" cy="2344402"/>
          </a:xfrm>
          <a:prstGeom prst="straightConnector1">
            <a:avLst/>
          </a:prstGeom>
          <a:ln>
            <a:solidFill>
              <a:srgbClr val="FF944B"/>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矢印15">
            <a:extLst>
              <a:ext uri="{FF2B5EF4-FFF2-40B4-BE49-F238E27FC236}">
                <a16:creationId xmlns:a16="http://schemas.microsoft.com/office/drawing/2014/main" id="{1576B49B-3FA3-47E2-8F06-61E7B3630256}"/>
              </a:ext>
              <a:ext uri="{C183D7F6-B498-43B3-948B-1728B52AA6E4}">
                <adec:decorative xmlns:adec="http://schemas.microsoft.com/office/drawing/2017/decorative" val="0"/>
              </a:ext>
            </a:extLst>
          </p:cNvPr>
          <p:cNvCxnSpPr>
            <a:cxnSpLocks/>
            <a:stCxn id="55" idx="1"/>
            <a:endCxn id="51" idx="3"/>
          </p:cNvCxnSpPr>
          <p:nvPr/>
        </p:nvCxnSpPr>
        <p:spPr>
          <a:xfrm flipH="1" flipV="1">
            <a:off x="8728075" y="5693078"/>
            <a:ext cx="2290616" cy="11258"/>
          </a:xfrm>
          <a:prstGeom prst="straightConnector1">
            <a:avLst/>
          </a:prstGeom>
          <a:ln>
            <a:solidFill>
              <a:srgbClr val="FF944B"/>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矢印16">
            <a:extLst>
              <a:ext uri="{FF2B5EF4-FFF2-40B4-BE49-F238E27FC236}">
                <a16:creationId xmlns:a16="http://schemas.microsoft.com/office/drawing/2014/main" id="{682301C7-43F2-471B-B17F-AD5CC7B52E84}"/>
              </a:ext>
            </a:extLst>
          </p:cNvPr>
          <p:cNvCxnSpPr>
            <a:cxnSpLocks/>
            <a:stCxn id="55" idx="1"/>
            <a:endCxn id="50" idx="3"/>
          </p:cNvCxnSpPr>
          <p:nvPr/>
        </p:nvCxnSpPr>
        <p:spPr>
          <a:xfrm flipH="1">
            <a:off x="8728075" y="5704336"/>
            <a:ext cx="2290616" cy="2349642"/>
          </a:xfrm>
          <a:prstGeom prst="straightConnector1">
            <a:avLst/>
          </a:prstGeom>
          <a:ln>
            <a:solidFill>
              <a:srgbClr val="FF944B"/>
            </a:solidFill>
            <a:tailEnd type="triangle"/>
          </a:ln>
        </p:spPr>
        <p:style>
          <a:lnRef idx="1">
            <a:schemeClr val="accent1"/>
          </a:lnRef>
          <a:fillRef idx="0">
            <a:schemeClr val="accent1"/>
          </a:fillRef>
          <a:effectRef idx="0">
            <a:schemeClr val="accent1"/>
          </a:effectRef>
          <a:fontRef idx="minor">
            <a:schemeClr val="tx1"/>
          </a:fontRef>
        </p:style>
      </p:cxnSp>
      <p:sp>
        <p:nvSpPr>
          <p:cNvPr id="106" name="入力17">
            <a:extLst>
              <a:ext uri="{FF2B5EF4-FFF2-40B4-BE49-F238E27FC236}">
                <a16:creationId xmlns:a16="http://schemas.microsoft.com/office/drawing/2014/main" id="{748F5DA4-9A87-4968-8419-737C28D1A110}"/>
              </a:ext>
            </a:extLst>
          </p:cNvPr>
          <p:cNvSpPr txBox="1"/>
          <p:nvPr/>
        </p:nvSpPr>
        <p:spPr>
          <a:xfrm>
            <a:off x="11018691" y="6983382"/>
            <a:ext cx="2336800" cy="307777"/>
          </a:xfrm>
          <a:prstGeom prst="rect">
            <a:avLst/>
          </a:prstGeom>
          <a:noFill/>
        </p:spPr>
        <p:txBody>
          <a:bodyPr wrap="square" rtlCol="0">
            <a:spAutoFit/>
          </a:bodyPr>
          <a:lstStyle/>
          <a:p>
            <a:pPr algn="ctr"/>
            <a:r>
              <a:rPr lang="en-US" altLang="ja-JP" sz="1400" b="1" dirty="0">
                <a:latin typeface="Meiryo UI" panose="020B0604030504040204" pitchFamily="50" charset="-128"/>
                <a:ea typeface="Meiryo UI" panose="020B0604030504040204" pitchFamily="50" charset="-128"/>
                <a:cs typeface="Arial" panose="020B0604020202020204" pitchFamily="34" charset="0"/>
              </a:rPr>
              <a:t>n=</a:t>
            </a:r>
            <a:r>
              <a:rPr lang="ja-JP" altLang="en-US" sz="1400" b="1" dirty="0">
                <a:latin typeface="Meiryo UI" panose="020B0604030504040204" pitchFamily="50" charset="-128"/>
                <a:ea typeface="Meiryo UI" panose="020B0604030504040204" pitchFamily="50" charset="-128"/>
                <a:cs typeface="Arial" panose="020B0604020202020204" pitchFamily="34" charset="0"/>
              </a:rPr>
              <a:t>●●</a:t>
            </a:r>
            <a:endParaRPr kumimoji="1" lang="ja-JP" altLang="en-US" sz="1400" b="1" dirty="0">
              <a:latin typeface="Meiryo UI" panose="020B0604030504040204" pitchFamily="50" charset="-128"/>
              <a:ea typeface="Meiryo UI" panose="020B0604030504040204" pitchFamily="50" charset="-128"/>
              <a:cs typeface="Arial" panose="020B0604020202020204" pitchFamily="34" charset="0"/>
            </a:endParaRPr>
          </a:p>
        </p:txBody>
      </p:sp>
      <p:sp>
        <p:nvSpPr>
          <p:cNvPr id="116" name="入力13">
            <a:extLst>
              <a:ext uri="{FF2B5EF4-FFF2-40B4-BE49-F238E27FC236}">
                <a16:creationId xmlns:a16="http://schemas.microsoft.com/office/drawing/2014/main" id="{AD13B9F4-0978-48BB-B8B8-1CC020A8B018}"/>
              </a:ext>
            </a:extLst>
          </p:cNvPr>
          <p:cNvSpPr txBox="1"/>
          <p:nvPr/>
        </p:nvSpPr>
        <p:spPr>
          <a:xfrm>
            <a:off x="1763856" y="2311471"/>
            <a:ext cx="2336800" cy="307777"/>
          </a:xfrm>
          <a:prstGeom prst="rect">
            <a:avLst/>
          </a:prstGeom>
          <a:noFill/>
        </p:spPr>
        <p:txBody>
          <a:bodyPr wrap="square" rtlCol="0">
            <a:spAutoFit/>
          </a:bodyPr>
          <a:lstStyle/>
          <a:p>
            <a:pPr algn="ctr"/>
            <a:r>
              <a:rPr lang="en-US" altLang="ja-JP" sz="1400" b="1" dirty="0">
                <a:latin typeface="Meiryo UI" panose="020B0604030504040204" pitchFamily="50" charset="-128"/>
                <a:ea typeface="Meiryo UI" panose="020B0604030504040204" pitchFamily="50" charset="-128"/>
                <a:cs typeface="Arial" panose="020B0604020202020204" pitchFamily="34" charset="0"/>
              </a:rPr>
              <a:t>n=</a:t>
            </a:r>
            <a:r>
              <a:rPr lang="ja-JP" altLang="en-US" sz="1400" b="1" dirty="0">
                <a:latin typeface="Meiryo UI" panose="020B0604030504040204" pitchFamily="50" charset="-128"/>
                <a:ea typeface="Meiryo UI" panose="020B0604030504040204" pitchFamily="50" charset="-128"/>
                <a:cs typeface="Arial" panose="020B0604020202020204" pitchFamily="34" charset="0"/>
              </a:rPr>
              <a:t>●●</a:t>
            </a:r>
            <a:endParaRPr kumimoji="1" lang="ja-JP" altLang="en-US" sz="1400" b="1" dirty="0">
              <a:latin typeface="Meiryo UI" panose="020B0604030504040204" pitchFamily="50" charset="-128"/>
              <a:ea typeface="Meiryo UI" panose="020B0604030504040204" pitchFamily="50" charset="-128"/>
              <a:cs typeface="Arial" panose="020B0604020202020204" pitchFamily="34" charset="0"/>
            </a:endParaRPr>
          </a:p>
        </p:txBody>
      </p:sp>
      <p:sp>
        <p:nvSpPr>
          <p:cNvPr id="148" name="入力3">
            <a:extLst>
              <a:ext uri="{FF2B5EF4-FFF2-40B4-BE49-F238E27FC236}">
                <a16:creationId xmlns:a16="http://schemas.microsoft.com/office/drawing/2014/main" id="{3574DF7D-37B2-4E53-91F6-0835DD69BE3C}"/>
              </a:ext>
            </a:extLst>
          </p:cNvPr>
          <p:cNvSpPr txBox="1"/>
          <p:nvPr/>
        </p:nvSpPr>
        <p:spPr>
          <a:xfrm>
            <a:off x="3769302" y="3731949"/>
            <a:ext cx="723573"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49" name="入力1">
            <a:extLst>
              <a:ext uri="{FF2B5EF4-FFF2-40B4-BE49-F238E27FC236}">
                <a16:creationId xmlns:a16="http://schemas.microsoft.com/office/drawing/2014/main" id="{DA0CC2EA-6157-4C91-B7D3-4BDD3373F1DA}"/>
              </a:ext>
            </a:extLst>
          </p:cNvPr>
          <p:cNvSpPr txBox="1"/>
          <p:nvPr/>
        </p:nvSpPr>
        <p:spPr>
          <a:xfrm>
            <a:off x="4100655" y="2988872"/>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0" name="入力2">
            <a:extLst>
              <a:ext uri="{FF2B5EF4-FFF2-40B4-BE49-F238E27FC236}">
                <a16:creationId xmlns:a16="http://schemas.microsoft.com/office/drawing/2014/main" id="{4629C161-F320-43A6-89C3-917BBE50E72B}"/>
              </a:ext>
            </a:extLst>
          </p:cNvPr>
          <p:cNvSpPr txBox="1"/>
          <p:nvPr/>
        </p:nvSpPr>
        <p:spPr>
          <a:xfrm>
            <a:off x="4100656" y="3452303"/>
            <a:ext cx="723574"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1" name="入力4">
            <a:extLst>
              <a:ext uri="{FF2B5EF4-FFF2-40B4-BE49-F238E27FC236}">
                <a16:creationId xmlns:a16="http://schemas.microsoft.com/office/drawing/2014/main" id="{17CBA25C-97F8-4B5D-A431-3FFEEE474D10}"/>
              </a:ext>
            </a:extLst>
          </p:cNvPr>
          <p:cNvSpPr txBox="1"/>
          <p:nvPr/>
        </p:nvSpPr>
        <p:spPr>
          <a:xfrm>
            <a:off x="4100655" y="4369836"/>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3" name="入力6">
            <a:extLst>
              <a:ext uri="{FF2B5EF4-FFF2-40B4-BE49-F238E27FC236}">
                <a16:creationId xmlns:a16="http://schemas.microsoft.com/office/drawing/2014/main" id="{74281923-4A56-4976-9AFF-524998EB9B7B}"/>
              </a:ext>
            </a:extLst>
          </p:cNvPr>
          <p:cNvSpPr txBox="1"/>
          <p:nvPr/>
        </p:nvSpPr>
        <p:spPr>
          <a:xfrm>
            <a:off x="3769302" y="5257486"/>
            <a:ext cx="723573"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4" name="入力5">
            <a:extLst>
              <a:ext uri="{FF2B5EF4-FFF2-40B4-BE49-F238E27FC236}">
                <a16:creationId xmlns:a16="http://schemas.microsoft.com/office/drawing/2014/main" id="{83C25A6F-2EA4-40FC-BEA9-292A798A1BF2}"/>
              </a:ext>
            </a:extLst>
          </p:cNvPr>
          <p:cNvSpPr txBox="1"/>
          <p:nvPr/>
        </p:nvSpPr>
        <p:spPr>
          <a:xfrm>
            <a:off x="4100655" y="4836290"/>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5" name="入力8">
            <a:extLst>
              <a:ext uri="{FF2B5EF4-FFF2-40B4-BE49-F238E27FC236}">
                <a16:creationId xmlns:a16="http://schemas.microsoft.com/office/drawing/2014/main" id="{8AAB9D8D-77AC-4516-8CF3-D8DC18DE4AB7}"/>
              </a:ext>
            </a:extLst>
          </p:cNvPr>
          <p:cNvSpPr txBox="1"/>
          <p:nvPr/>
        </p:nvSpPr>
        <p:spPr>
          <a:xfrm>
            <a:off x="4100655" y="6283163"/>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6" name="入力9">
            <a:extLst>
              <a:ext uri="{FF2B5EF4-FFF2-40B4-BE49-F238E27FC236}">
                <a16:creationId xmlns:a16="http://schemas.microsoft.com/office/drawing/2014/main" id="{FBA4822C-1314-4C59-904C-27C878EAD57B}"/>
              </a:ext>
            </a:extLst>
          </p:cNvPr>
          <p:cNvSpPr txBox="1"/>
          <p:nvPr/>
        </p:nvSpPr>
        <p:spPr>
          <a:xfrm>
            <a:off x="3937323" y="6754533"/>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7" name="入力7">
            <a:extLst>
              <a:ext uri="{FF2B5EF4-FFF2-40B4-BE49-F238E27FC236}">
                <a16:creationId xmlns:a16="http://schemas.microsoft.com/office/drawing/2014/main" id="{721ADC1E-34FB-4346-B30F-97B812B91809}"/>
              </a:ext>
            </a:extLst>
          </p:cNvPr>
          <p:cNvSpPr txBox="1"/>
          <p:nvPr/>
        </p:nvSpPr>
        <p:spPr>
          <a:xfrm>
            <a:off x="3937323" y="5801816"/>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8" name="入力12">
            <a:extLst>
              <a:ext uri="{FF2B5EF4-FFF2-40B4-BE49-F238E27FC236}">
                <a16:creationId xmlns:a16="http://schemas.microsoft.com/office/drawing/2014/main" id="{71708A91-1C8B-4A96-A604-DBB02400C411}"/>
              </a:ext>
            </a:extLst>
          </p:cNvPr>
          <p:cNvSpPr txBox="1"/>
          <p:nvPr/>
        </p:nvSpPr>
        <p:spPr>
          <a:xfrm>
            <a:off x="4100655" y="8059218"/>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59" name="入力11">
            <a:extLst>
              <a:ext uri="{FF2B5EF4-FFF2-40B4-BE49-F238E27FC236}">
                <a16:creationId xmlns:a16="http://schemas.microsoft.com/office/drawing/2014/main" id="{620EFDA9-6721-409F-A710-1990E1D1AD62}"/>
              </a:ext>
            </a:extLst>
          </p:cNvPr>
          <p:cNvSpPr txBox="1"/>
          <p:nvPr/>
        </p:nvSpPr>
        <p:spPr>
          <a:xfrm>
            <a:off x="4100655" y="7648141"/>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60" name="入力10">
            <a:extLst>
              <a:ext uri="{FF2B5EF4-FFF2-40B4-BE49-F238E27FC236}">
                <a16:creationId xmlns:a16="http://schemas.microsoft.com/office/drawing/2014/main" id="{B147DCE3-A2C0-467C-B0DD-DF976B88B459}"/>
              </a:ext>
            </a:extLst>
          </p:cNvPr>
          <p:cNvSpPr txBox="1"/>
          <p:nvPr/>
        </p:nvSpPr>
        <p:spPr>
          <a:xfrm>
            <a:off x="3769302" y="7359817"/>
            <a:ext cx="723573"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61" name="入力14">
            <a:extLst>
              <a:ext uri="{FF2B5EF4-FFF2-40B4-BE49-F238E27FC236}">
                <a16:creationId xmlns:a16="http://schemas.microsoft.com/office/drawing/2014/main" id="{E4EFE99B-67B4-4CA4-ACD3-DAAE2D641FF5}"/>
              </a:ext>
            </a:extLst>
          </p:cNvPr>
          <p:cNvSpPr txBox="1"/>
          <p:nvPr/>
        </p:nvSpPr>
        <p:spPr>
          <a:xfrm>
            <a:off x="10307202" y="4744069"/>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62" name="入力16">
            <a:extLst>
              <a:ext uri="{FF2B5EF4-FFF2-40B4-BE49-F238E27FC236}">
                <a16:creationId xmlns:a16="http://schemas.microsoft.com/office/drawing/2014/main" id="{4055E1C7-8971-4257-93C1-5BE5214F3273}"/>
              </a:ext>
            </a:extLst>
          </p:cNvPr>
          <p:cNvSpPr txBox="1"/>
          <p:nvPr/>
        </p:nvSpPr>
        <p:spPr>
          <a:xfrm>
            <a:off x="10307202" y="6505143"/>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163" name="入力15">
            <a:extLst>
              <a:ext uri="{FF2B5EF4-FFF2-40B4-BE49-F238E27FC236}">
                <a16:creationId xmlns:a16="http://schemas.microsoft.com/office/drawing/2014/main" id="{E715A920-1451-4A37-9CCE-BF1EF2087FBC}"/>
              </a:ext>
            </a:extLst>
          </p:cNvPr>
          <p:cNvSpPr txBox="1"/>
          <p:nvPr/>
        </p:nvSpPr>
        <p:spPr>
          <a:xfrm>
            <a:off x="10307202" y="5546982"/>
            <a:ext cx="71148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cs typeface="Arial" panose="020B0604020202020204" pitchFamily="34" charset="0"/>
              </a:rPr>
              <a:t>●●</a:t>
            </a:r>
          </a:p>
        </p:txBody>
      </p:sp>
      <p:sp>
        <p:nvSpPr>
          <p:cNvPr id="44" name="タイトル 1">
            <a:extLst>
              <a:ext uri="{FF2B5EF4-FFF2-40B4-BE49-F238E27FC236}">
                <a16:creationId xmlns:a16="http://schemas.microsoft.com/office/drawing/2014/main" id="{5649DCD1-3687-46E0-BD36-10D76E9DF1A5}"/>
              </a:ext>
            </a:extLst>
          </p:cNvPr>
          <p:cNvSpPr>
            <a:spLocks noGrp="1"/>
          </p:cNvSpPr>
          <p:nvPr>
            <p:ph type="title"/>
          </p:nvPr>
        </p:nvSpPr>
        <p:spPr>
          <a:xfrm>
            <a:off x="-9676" y="205670"/>
            <a:ext cx="15138702" cy="953488"/>
          </a:xfrm>
        </p:spPr>
        <p:txBody>
          <a:bodyPr>
            <a:normAutofit fontScale="90000"/>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過去</a:t>
            </a:r>
            <a: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年間の介護職員の職場の変化</a:t>
            </a:r>
            <a:br>
              <a:rPr kumimoji="1"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b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（同一法人・グループ内での異動は除く）</a:t>
            </a:r>
          </a:p>
        </p:txBody>
      </p:sp>
      <p:sp>
        <p:nvSpPr>
          <p:cNvPr id="45" name="スライド番号プレースホルダー 3">
            <a:extLst>
              <a:ext uri="{FF2B5EF4-FFF2-40B4-BE49-F238E27FC236}">
                <a16:creationId xmlns:a16="http://schemas.microsoft.com/office/drawing/2014/main" id="{AA913C50-00EC-4269-BB4D-CFC85C68ADED}"/>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13</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9" name="注意事項">
            <a:extLst>
              <a:ext uri="{FF2B5EF4-FFF2-40B4-BE49-F238E27FC236}">
                <a16:creationId xmlns:a16="http://schemas.microsoft.com/office/drawing/2014/main" id="{386123C5-6816-4FDC-9A7E-F1CA32A50B77}"/>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（注）上記の分類が可能となる全ての設問に回答のあった方のみを集計対象としています。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2" name="入力18">
            <a:extLst>
              <a:ext uri="{FF2B5EF4-FFF2-40B4-BE49-F238E27FC236}">
                <a16:creationId xmlns:a16="http://schemas.microsoft.com/office/drawing/2014/main" id="{3C0B0E09-FA7A-47B4-A62F-B6EA946C6F43}"/>
              </a:ext>
            </a:extLst>
          </p:cNvPr>
          <p:cNvSpPr txBox="1"/>
          <p:nvPr/>
        </p:nvSpPr>
        <p:spPr>
          <a:xfrm>
            <a:off x="6391274" y="2311471"/>
            <a:ext cx="2336800" cy="307777"/>
          </a:xfrm>
          <a:prstGeom prst="rect">
            <a:avLst/>
          </a:prstGeom>
          <a:noFill/>
        </p:spPr>
        <p:txBody>
          <a:bodyPr wrap="square" rtlCol="0">
            <a:spAutoFit/>
          </a:bodyPr>
          <a:lstStyle/>
          <a:p>
            <a:pPr algn="ctr"/>
            <a:r>
              <a:rPr lang="en-US" altLang="ja-JP" sz="1400" b="1" dirty="0">
                <a:latin typeface="Meiryo UI" panose="020B0604030504040204" pitchFamily="50" charset="-128"/>
                <a:ea typeface="Meiryo UI" panose="020B0604030504040204" pitchFamily="50" charset="-128"/>
                <a:cs typeface="Arial" panose="020B0604020202020204" pitchFamily="34" charset="0"/>
              </a:rPr>
              <a:t>n=</a:t>
            </a:r>
            <a:r>
              <a:rPr lang="ja-JP" altLang="en-US" sz="1400" b="1" dirty="0">
                <a:latin typeface="Meiryo UI" panose="020B0604030504040204" pitchFamily="50" charset="-128"/>
                <a:ea typeface="Meiryo UI" panose="020B0604030504040204" pitchFamily="50" charset="-128"/>
                <a:cs typeface="Arial" panose="020B0604020202020204" pitchFamily="34" charset="0"/>
              </a:rPr>
              <a:t>●●</a:t>
            </a:r>
            <a:endParaRPr kumimoji="1" lang="ja-JP" altLang="en-US" sz="1400" b="1" dirty="0">
              <a:latin typeface="Meiryo UI" panose="020B0604030504040204" pitchFamily="50" charset="-128"/>
              <a:ea typeface="Meiryo UI" panose="020B0604030504040204" pitchFamily="50" charset="-128"/>
              <a:cs typeface="Arial" panose="020B0604020202020204" pitchFamily="34" charset="0"/>
            </a:endParaRPr>
          </a:p>
        </p:txBody>
      </p:sp>
      <p:sp>
        <p:nvSpPr>
          <p:cNvPr id="2" name="フローチャート: 代替処理 1">
            <a:extLst>
              <a:ext uri="{FF2B5EF4-FFF2-40B4-BE49-F238E27FC236}">
                <a16:creationId xmlns:a16="http://schemas.microsoft.com/office/drawing/2014/main" id="{1ABAFE9C-7687-4668-B5C3-83F96172D11D}"/>
              </a:ext>
            </a:extLst>
          </p:cNvPr>
          <p:cNvSpPr/>
          <p:nvPr/>
        </p:nvSpPr>
        <p:spPr>
          <a:xfrm>
            <a:off x="1763856" y="2980621"/>
            <a:ext cx="2336800" cy="748145"/>
          </a:xfrm>
          <a:prstGeom prst="flowChartAlternateProcess">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a:latin typeface="Meiryo UI" panose="020B0604030504040204" pitchFamily="50" charset="-128"/>
                <a:ea typeface="Meiryo UI" panose="020B0604030504040204" pitchFamily="50" charset="-128"/>
              </a:rPr>
              <a:t>施設・居住系</a:t>
            </a:r>
          </a:p>
        </p:txBody>
      </p:sp>
      <p:sp>
        <p:nvSpPr>
          <p:cNvPr id="46" name="フローチャート: 代替処理 45">
            <a:extLst>
              <a:ext uri="{FF2B5EF4-FFF2-40B4-BE49-F238E27FC236}">
                <a16:creationId xmlns:a16="http://schemas.microsoft.com/office/drawing/2014/main" id="{D7B2F617-D451-4759-98D9-E08632A3450A}"/>
              </a:ext>
            </a:extLst>
          </p:cNvPr>
          <p:cNvSpPr/>
          <p:nvPr/>
        </p:nvSpPr>
        <p:spPr>
          <a:xfrm>
            <a:off x="1763856" y="4523886"/>
            <a:ext cx="2336800" cy="748145"/>
          </a:xfrm>
          <a:prstGeom prst="flowChartAlternateProcess">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lIns="0" rIns="0" rtlCol="0" anchor="ctr"/>
          <a:lstStyle/>
          <a:p>
            <a:pPr algn="ctr"/>
            <a:r>
              <a:rPr kumimoji="1" lang="ja-JP" altLang="en-US" b="1" dirty="0">
                <a:latin typeface="Meiryo UI" panose="020B0604030504040204" pitchFamily="50" charset="-128"/>
                <a:ea typeface="Meiryo UI" panose="020B0604030504040204" pitchFamily="50" charset="-128"/>
              </a:rPr>
              <a:t>訪問系</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（小多機・看多機含む）</a:t>
            </a:r>
          </a:p>
        </p:txBody>
      </p:sp>
      <p:sp>
        <p:nvSpPr>
          <p:cNvPr id="47" name="フローチャート: 代替処理 46">
            <a:extLst>
              <a:ext uri="{FF2B5EF4-FFF2-40B4-BE49-F238E27FC236}">
                <a16:creationId xmlns:a16="http://schemas.microsoft.com/office/drawing/2014/main" id="{83434037-FF32-4BC9-9029-965ADA123970}"/>
              </a:ext>
            </a:extLst>
          </p:cNvPr>
          <p:cNvSpPr/>
          <p:nvPr/>
        </p:nvSpPr>
        <p:spPr>
          <a:xfrm>
            <a:off x="1763856" y="6119298"/>
            <a:ext cx="2336800" cy="748145"/>
          </a:xfrm>
          <a:prstGeom prst="flowChartAlternateProcess">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a:latin typeface="Meiryo UI" panose="020B0604030504040204" pitchFamily="50" charset="-128"/>
                <a:ea typeface="Meiryo UI" panose="020B0604030504040204" pitchFamily="50" charset="-128"/>
              </a:rPr>
              <a:t>通所系</a:t>
            </a:r>
          </a:p>
        </p:txBody>
      </p:sp>
      <p:sp>
        <p:nvSpPr>
          <p:cNvPr id="48" name="フローチャート: 代替処理 47">
            <a:extLst>
              <a:ext uri="{FF2B5EF4-FFF2-40B4-BE49-F238E27FC236}">
                <a16:creationId xmlns:a16="http://schemas.microsoft.com/office/drawing/2014/main" id="{B7B9E5F2-80EE-45E1-A8F8-692912C9D19E}"/>
              </a:ext>
            </a:extLst>
          </p:cNvPr>
          <p:cNvSpPr/>
          <p:nvPr/>
        </p:nvSpPr>
        <p:spPr>
          <a:xfrm>
            <a:off x="1763856" y="7667736"/>
            <a:ext cx="2336800" cy="748145"/>
          </a:xfrm>
          <a:prstGeom prst="flowChartAlternateProcess">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lIns="0" rIns="0" rtlCol="0" anchor="ctr"/>
          <a:lstStyle/>
          <a:p>
            <a:pPr algn="ctr"/>
            <a:r>
              <a:rPr kumimoji="1" lang="ja-JP" altLang="en-US" b="1" dirty="0">
                <a:latin typeface="Meiryo UI" panose="020B0604030504040204" pitchFamily="50" charset="-128"/>
                <a:ea typeface="Meiryo UI" panose="020B0604030504040204" pitchFamily="50" charset="-128"/>
              </a:rPr>
              <a:t>その他の</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b="1" dirty="0">
                <a:latin typeface="Meiryo UI" panose="020B0604030504040204" pitchFamily="50" charset="-128"/>
                <a:ea typeface="Meiryo UI" panose="020B0604030504040204" pitchFamily="50" charset="-128"/>
              </a:rPr>
              <a:t>介護サービス</a:t>
            </a:r>
          </a:p>
        </p:txBody>
      </p:sp>
      <p:sp>
        <p:nvSpPr>
          <p:cNvPr id="51" name="フローチャート: 処理 50">
            <a:extLst>
              <a:ext uri="{FF2B5EF4-FFF2-40B4-BE49-F238E27FC236}">
                <a16:creationId xmlns:a16="http://schemas.microsoft.com/office/drawing/2014/main" id="{21C27D15-C8C5-40CA-B7CA-0F95C27B9FF5}"/>
              </a:ext>
            </a:extLst>
          </p:cNvPr>
          <p:cNvSpPr/>
          <p:nvPr/>
        </p:nvSpPr>
        <p:spPr>
          <a:xfrm>
            <a:off x="6391275" y="5319005"/>
            <a:ext cx="2336800" cy="748145"/>
          </a:xfrm>
          <a:prstGeom prst="flowChartProcess">
            <a:avLst/>
          </a:prstGeom>
          <a:solidFill>
            <a:srgbClr val="FFCC99"/>
          </a:solidFill>
          <a:ln>
            <a:solidFill>
              <a:srgbClr val="FF944B"/>
            </a:solidFill>
          </a:ln>
        </p:spPr>
        <p:style>
          <a:lnRef idx="1">
            <a:schemeClr val="accent1"/>
          </a:lnRef>
          <a:fillRef idx="2">
            <a:schemeClr val="accent1"/>
          </a:fillRef>
          <a:effectRef idx="1">
            <a:schemeClr val="accent1"/>
          </a:effectRef>
          <a:fontRef idx="minor">
            <a:schemeClr val="dk1"/>
          </a:fontRef>
        </p:style>
        <p:txBody>
          <a:bodyPr lIns="0" rIns="0" rtlCol="0" anchor="ctr"/>
          <a:lstStyle/>
          <a:p>
            <a:pPr algn="ctr"/>
            <a:r>
              <a:rPr kumimoji="1" lang="ja-JP" altLang="en-US" b="1" dirty="0">
                <a:latin typeface="Meiryo UI" panose="020B0604030504040204" pitchFamily="50" charset="-128"/>
                <a:ea typeface="Meiryo UI" panose="020B0604030504040204" pitchFamily="50" charset="-128"/>
              </a:rPr>
              <a:t>訪問系</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（小多機・看多機含む）</a:t>
            </a:r>
          </a:p>
        </p:txBody>
      </p:sp>
      <p:sp>
        <p:nvSpPr>
          <p:cNvPr id="50" name="フローチャート: 処理 49">
            <a:extLst>
              <a:ext uri="{FF2B5EF4-FFF2-40B4-BE49-F238E27FC236}">
                <a16:creationId xmlns:a16="http://schemas.microsoft.com/office/drawing/2014/main" id="{41591F90-2116-4F97-8932-FD1B75161C39}"/>
              </a:ext>
            </a:extLst>
          </p:cNvPr>
          <p:cNvSpPr/>
          <p:nvPr/>
        </p:nvSpPr>
        <p:spPr>
          <a:xfrm>
            <a:off x="6391275" y="7679905"/>
            <a:ext cx="2336800" cy="748145"/>
          </a:xfrm>
          <a:prstGeom prst="flowChartProcess">
            <a:avLst/>
          </a:prstGeom>
          <a:solidFill>
            <a:srgbClr val="FFCC99"/>
          </a:solidFill>
          <a:ln>
            <a:solidFill>
              <a:srgbClr val="FF944B"/>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a:latin typeface="Meiryo UI" panose="020B0604030504040204" pitchFamily="50" charset="-128"/>
                <a:ea typeface="Meiryo UI" panose="020B0604030504040204" pitchFamily="50" charset="-128"/>
              </a:rPr>
              <a:t>通所系</a:t>
            </a:r>
          </a:p>
        </p:txBody>
      </p:sp>
      <p:sp>
        <p:nvSpPr>
          <p:cNvPr id="3" name="フローチャート: 処理 2">
            <a:extLst>
              <a:ext uri="{FF2B5EF4-FFF2-40B4-BE49-F238E27FC236}">
                <a16:creationId xmlns:a16="http://schemas.microsoft.com/office/drawing/2014/main" id="{BADC1722-2EE1-41EE-BC50-73D2F5D03D92}"/>
              </a:ext>
            </a:extLst>
          </p:cNvPr>
          <p:cNvSpPr/>
          <p:nvPr/>
        </p:nvSpPr>
        <p:spPr>
          <a:xfrm>
            <a:off x="6391275" y="2985861"/>
            <a:ext cx="2336800" cy="748145"/>
          </a:xfrm>
          <a:prstGeom prst="flowChartProcess">
            <a:avLst/>
          </a:prstGeom>
          <a:solidFill>
            <a:srgbClr val="FFCC99"/>
          </a:solidFill>
          <a:ln>
            <a:solidFill>
              <a:srgbClr val="FF944B"/>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a:latin typeface="Meiryo UI" panose="020B0604030504040204" pitchFamily="50" charset="-128"/>
                <a:ea typeface="Meiryo UI" panose="020B0604030504040204" pitchFamily="50" charset="-128"/>
              </a:rPr>
              <a:t>施設・居住系</a:t>
            </a:r>
          </a:p>
        </p:txBody>
      </p:sp>
      <p:sp>
        <p:nvSpPr>
          <p:cNvPr id="54" name="フローチャート: 処理 53">
            <a:extLst>
              <a:ext uri="{FF2B5EF4-FFF2-40B4-BE49-F238E27FC236}">
                <a16:creationId xmlns:a16="http://schemas.microsoft.com/office/drawing/2014/main" id="{91DAB425-BE06-4A47-AA17-71541A7AC375}"/>
              </a:ext>
            </a:extLst>
          </p:cNvPr>
          <p:cNvSpPr/>
          <p:nvPr/>
        </p:nvSpPr>
        <p:spPr>
          <a:xfrm>
            <a:off x="6391274" y="1803969"/>
            <a:ext cx="2336800" cy="475311"/>
          </a:xfrm>
          <a:prstGeom prst="flowChartProcess">
            <a:avLst/>
          </a:prstGeom>
          <a:solidFill>
            <a:srgbClr val="B7CE88"/>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a:solidFill>
                  <a:schemeClr val="bg1"/>
                </a:solidFill>
                <a:latin typeface="Meiryo UI" panose="020B0604030504040204" pitchFamily="50" charset="-128"/>
                <a:ea typeface="Meiryo UI" panose="020B0604030504040204" pitchFamily="50" charset="-128"/>
              </a:rPr>
              <a:t>今の職場</a:t>
            </a:r>
          </a:p>
        </p:txBody>
      </p:sp>
      <p:sp>
        <p:nvSpPr>
          <p:cNvPr id="53" name="フローチャート: 処理 52">
            <a:extLst>
              <a:ext uri="{FF2B5EF4-FFF2-40B4-BE49-F238E27FC236}">
                <a16:creationId xmlns:a16="http://schemas.microsoft.com/office/drawing/2014/main" id="{D28FC36C-5ECF-485A-B660-294A56F559A6}"/>
              </a:ext>
            </a:extLst>
          </p:cNvPr>
          <p:cNvSpPr/>
          <p:nvPr/>
        </p:nvSpPr>
        <p:spPr>
          <a:xfrm>
            <a:off x="1763857" y="1803969"/>
            <a:ext cx="2336800" cy="475311"/>
          </a:xfrm>
          <a:prstGeom prst="flowChartProcess">
            <a:avLst/>
          </a:prstGeom>
          <a:solidFill>
            <a:srgbClr val="B7CE88"/>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a:solidFill>
                  <a:schemeClr val="bg1"/>
                </a:solidFill>
                <a:latin typeface="Meiryo UI" panose="020B0604030504040204" pitchFamily="50" charset="-128"/>
                <a:ea typeface="Meiryo UI" panose="020B0604030504040204" pitchFamily="50" charset="-128"/>
              </a:rPr>
              <a:t>転職者の前職場</a:t>
            </a:r>
          </a:p>
        </p:txBody>
      </p:sp>
      <p:sp>
        <p:nvSpPr>
          <p:cNvPr id="55" name="フローチャート: 処理 54">
            <a:extLst>
              <a:ext uri="{FF2B5EF4-FFF2-40B4-BE49-F238E27FC236}">
                <a16:creationId xmlns:a16="http://schemas.microsoft.com/office/drawing/2014/main" id="{2B7516BD-C617-4EE0-9C74-B70CD834E4CD}"/>
              </a:ext>
            </a:extLst>
          </p:cNvPr>
          <p:cNvSpPr/>
          <p:nvPr/>
        </p:nvSpPr>
        <p:spPr>
          <a:xfrm>
            <a:off x="11018691" y="4458437"/>
            <a:ext cx="2336800" cy="2491797"/>
          </a:xfrm>
          <a:prstGeom prst="flowChartProcess">
            <a:avLst/>
          </a:prstGeom>
          <a:solidFill>
            <a:srgbClr val="E9F0DC"/>
          </a:solidFill>
          <a:ln>
            <a:solidFill>
              <a:srgbClr val="B7CE88"/>
            </a:solidFill>
          </a:ln>
        </p:spPr>
        <p:style>
          <a:lnRef idx="1">
            <a:schemeClr val="accent1"/>
          </a:lnRef>
          <a:fillRef idx="2">
            <a:schemeClr val="accent1"/>
          </a:fillRef>
          <a:effectRef idx="1">
            <a:schemeClr val="accent1"/>
          </a:effectRef>
          <a:fontRef idx="minor">
            <a:schemeClr val="dk1"/>
          </a:fontRef>
        </p:style>
        <p:txBody>
          <a:bodyPr rtlCol="0" anchor="ctr"/>
          <a:lstStyle/>
          <a:p>
            <a:pPr algn="ctr">
              <a:lnSpc>
                <a:spcPct val="150000"/>
              </a:lnSpc>
            </a:pPr>
            <a:r>
              <a:rPr kumimoji="1" lang="ja-JP" altLang="en-US" b="1" dirty="0">
                <a:solidFill>
                  <a:schemeClr val="tx1"/>
                </a:solidFill>
                <a:latin typeface="Meiryo UI" panose="020B0604030504040204" pitchFamily="50" charset="-128"/>
                <a:ea typeface="Meiryo UI" panose="020B0604030504040204" pitchFamily="50" charset="-128"/>
              </a:rPr>
              <a:t>以前は</a:t>
            </a:r>
            <a:endParaRPr kumimoji="1" lang="en-US" altLang="ja-JP" b="1" dirty="0">
              <a:solidFill>
                <a:schemeClr val="tx1"/>
              </a:solidFill>
              <a:latin typeface="Meiryo UI" panose="020B0604030504040204" pitchFamily="50" charset="-128"/>
              <a:ea typeface="Meiryo UI" panose="020B0604030504040204" pitchFamily="50" charset="-128"/>
            </a:endParaRPr>
          </a:p>
          <a:p>
            <a:pPr algn="ctr">
              <a:lnSpc>
                <a:spcPct val="150000"/>
              </a:lnSpc>
            </a:pPr>
            <a:r>
              <a:rPr kumimoji="1" lang="ja-JP" altLang="en-US" b="1" dirty="0">
                <a:solidFill>
                  <a:schemeClr val="tx1"/>
                </a:solidFill>
                <a:latin typeface="Meiryo UI" panose="020B0604030504040204" pitchFamily="50" charset="-128"/>
                <a:ea typeface="Meiryo UI" panose="020B0604030504040204" pitchFamily="50" charset="-128"/>
              </a:rPr>
              <a:t>介護以外の職場で</a:t>
            </a:r>
            <a:endParaRPr kumimoji="1" lang="en-US" altLang="ja-JP" b="1" dirty="0">
              <a:solidFill>
                <a:schemeClr val="tx1"/>
              </a:solidFill>
              <a:latin typeface="Meiryo UI" panose="020B0604030504040204" pitchFamily="50" charset="-128"/>
              <a:ea typeface="Meiryo UI" panose="020B0604030504040204" pitchFamily="50" charset="-128"/>
            </a:endParaRPr>
          </a:p>
          <a:p>
            <a:pPr algn="ctr">
              <a:lnSpc>
                <a:spcPct val="150000"/>
              </a:lnSpc>
            </a:pPr>
            <a:r>
              <a:rPr kumimoji="1" lang="ja-JP" altLang="en-US" b="1" dirty="0">
                <a:solidFill>
                  <a:schemeClr val="tx1"/>
                </a:solidFill>
                <a:latin typeface="Meiryo UI" panose="020B0604030504040204" pitchFamily="50" charset="-128"/>
                <a:ea typeface="Meiryo UI" panose="020B0604030504040204" pitchFamily="50" charset="-128"/>
              </a:rPr>
              <a:t>働いていた</a:t>
            </a:r>
            <a:endParaRPr kumimoji="1" lang="en-US" altLang="ja-JP" b="1" dirty="0">
              <a:solidFill>
                <a:schemeClr val="tx1"/>
              </a:solidFill>
              <a:latin typeface="Meiryo UI" panose="020B0604030504040204" pitchFamily="50" charset="-128"/>
              <a:ea typeface="Meiryo UI" panose="020B0604030504040204" pitchFamily="50" charset="-128"/>
            </a:endParaRPr>
          </a:p>
          <a:p>
            <a:pPr algn="ctr">
              <a:lnSpc>
                <a:spcPct val="150000"/>
              </a:lnSpc>
            </a:pPr>
            <a:r>
              <a:rPr kumimoji="1" lang="ja-JP" altLang="en-US" b="1" dirty="0">
                <a:solidFill>
                  <a:schemeClr val="tx1"/>
                </a:solidFill>
                <a:latin typeface="Meiryo UI" panose="020B0604030504040204" pitchFamily="50" charset="-128"/>
                <a:ea typeface="Meiryo UI" panose="020B0604030504040204" pitchFamily="50" charset="-128"/>
              </a:rPr>
              <a:t>または</a:t>
            </a:r>
            <a:endParaRPr kumimoji="1" lang="en-US" altLang="ja-JP" b="1" dirty="0">
              <a:solidFill>
                <a:schemeClr val="tx1"/>
              </a:solidFill>
              <a:latin typeface="Meiryo UI" panose="020B0604030504040204" pitchFamily="50" charset="-128"/>
              <a:ea typeface="Meiryo UI" panose="020B0604030504040204" pitchFamily="50" charset="-128"/>
            </a:endParaRPr>
          </a:p>
          <a:p>
            <a:pPr algn="ctr">
              <a:lnSpc>
                <a:spcPct val="150000"/>
              </a:lnSpc>
            </a:pPr>
            <a:r>
              <a:rPr kumimoji="1" lang="ja-JP" altLang="en-US" b="1" dirty="0">
                <a:solidFill>
                  <a:schemeClr val="tx1"/>
                </a:solidFill>
                <a:latin typeface="Meiryo UI" panose="020B0604030504040204" pitchFamily="50" charset="-128"/>
                <a:ea typeface="Meiryo UI" panose="020B0604030504040204" pitchFamily="50" charset="-128"/>
              </a:rPr>
              <a:t>働いていなかった</a:t>
            </a:r>
          </a:p>
        </p:txBody>
      </p:sp>
    </p:spTree>
    <p:extLst>
      <p:ext uri="{BB962C8B-B14F-4D97-AF65-F5344CB8AC3E}">
        <p14:creationId xmlns:p14="http://schemas.microsoft.com/office/powerpoint/2010/main" val="2163763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訪問介護のサービス提供時間の内容別の内訳（介護給付）</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14</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17E4D02A-A86E-47DA-8A9B-060C998922CF}"/>
              </a:ext>
            </a:extLst>
          </p:cNvPr>
          <p:cNvSpPr txBox="1"/>
          <p:nvPr/>
        </p:nvSpPr>
        <p:spPr>
          <a:xfrm>
            <a:off x="0" y="9825590"/>
            <a:ext cx="14016196" cy="461665"/>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）総提供時間に占める各サービス提供時間の構成比を示しています。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）「合計」にはサービス種別不詳の方を含めています。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35141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訪問介護のサービス提供時間の内容別の内訳（予防給付・総合事業）</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15</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4A07EA9D-2A59-4886-A072-C0696546699F}"/>
              </a:ext>
            </a:extLst>
          </p:cNvPr>
          <p:cNvSpPr txBox="1"/>
          <p:nvPr/>
        </p:nvSpPr>
        <p:spPr>
          <a:xfrm>
            <a:off x="0" y="9825590"/>
            <a:ext cx="14016196" cy="461665"/>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）総提供時間に占める各サービス提供時間の構成比を示しています。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）「合計」にはサービス種別不詳の方を含めています。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50821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0" y="205670"/>
            <a:ext cx="15119350"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訪問介護員の年齢別のｻｰﾋﾞｽ提供時間の内容別の内訳（介護給付）</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16</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6233B5D7-35C5-4086-BBE8-E82C02A6B669}"/>
              </a:ext>
            </a:extLst>
          </p:cNvPr>
          <p:cNvSpPr txBox="1"/>
          <p:nvPr/>
        </p:nvSpPr>
        <p:spPr>
          <a:xfrm>
            <a:off x="0" y="9825590"/>
            <a:ext cx="14016196" cy="461665"/>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）総提供時間に占める各サービス提供時間の構成比を示しています。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）「合計」には年齢不詳の方を含めています。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12263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1" y="205670"/>
            <a:ext cx="15119351" cy="953488"/>
          </a:xfrm>
        </p:spPr>
        <p:txBody>
          <a:bodyPr>
            <a:normAutofit fontScale="90000"/>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訪問介護員の年齢別のｻｰﾋﾞｽ提供時間の内容別の内訳（予防給付・総合事業）</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17</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672D46AC-C771-4306-9D47-9273EF071950}"/>
              </a:ext>
            </a:extLst>
          </p:cNvPr>
          <p:cNvSpPr txBox="1"/>
          <p:nvPr/>
        </p:nvSpPr>
        <p:spPr>
          <a:xfrm>
            <a:off x="0" y="9825590"/>
            <a:ext cx="14016196" cy="461665"/>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）総提供時間に占める各サービス提供時間の構成比を示しています。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）「合計」には年齢不詳の方を含めています。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56535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職員の年齢別の訪問介護提供時間（身体介護）</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18</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195B081F-00CC-472E-9A59-137BFBDC37DF}"/>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（注）全回答者の総提供時間に占める年齢階級ごとの提供時間の構成比を示しています。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65011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職員の年齢別の訪問介護提供時間（生活援助）</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19</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1063BE47-BC17-438D-A1E3-C4C66E7331E1}"/>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（注）全回答者の総提供時間に占める年齢階級ごとの提供時間の構成比を示しています。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02811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47C1C9F6-0A8D-4D74-8E4B-F277F0592922}"/>
              </a:ext>
            </a:extLst>
          </p:cNvPr>
          <p:cNvSpPr/>
          <p:nvPr/>
        </p:nvSpPr>
        <p:spPr>
          <a:xfrm>
            <a:off x="998213" y="1182931"/>
            <a:ext cx="2108851" cy="2012269"/>
          </a:xfrm>
          <a:prstGeom prst="rect">
            <a:avLst/>
          </a:prstGeom>
          <a:solidFill>
            <a:srgbClr val="B7CE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712" b="1" dirty="0">
                <a:latin typeface="メイリオ" panose="020B0604030504040204" pitchFamily="50" charset="-128"/>
                <a:ea typeface="メイリオ" panose="020B0604030504040204" pitchFamily="50" charset="-128"/>
              </a:rPr>
              <a:t>調査の目的</a:t>
            </a:r>
          </a:p>
        </p:txBody>
      </p:sp>
      <p:sp>
        <p:nvSpPr>
          <p:cNvPr id="6" name="テキスト ボックス 5">
            <a:extLst>
              <a:ext uri="{FF2B5EF4-FFF2-40B4-BE49-F238E27FC236}">
                <a16:creationId xmlns:a16="http://schemas.microsoft.com/office/drawing/2014/main" id="{084F8290-FBAA-47B9-94E1-B05936FF01EA}"/>
              </a:ext>
            </a:extLst>
          </p:cNvPr>
          <p:cNvSpPr txBox="1"/>
          <p:nvPr/>
        </p:nvSpPr>
        <p:spPr>
          <a:xfrm>
            <a:off x="3107065" y="1344995"/>
            <a:ext cx="11333286" cy="1695336"/>
          </a:xfrm>
          <a:prstGeom prst="rect">
            <a:avLst/>
          </a:prstGeom>
          <a:noFill/>
        </p:spPr>
        <p:txBody>
          <a:bodyPr wrap="square" rtlCol="0">
            <a:spAutoFit/>
          </a:bodyPr>
          <a:lstStyle/>
          <a:p>
            <a:pPr>
              <a:lnSpc>
                <a:spcPts val="2862"/>
              </a:lnSpc>
            </a:pPr>
            <a:r>
              <a:rPr kumimoji="1" lang="ja-JP" altLang="en-US" sz="2109" dirty="0">
                <a:latin typeface="メイリオ" panose="020B0604030504040204" pitchFamily="50" charset="-128"/>
                <a:ea typeface="メイリオ" panose="020B0604030504040204" pitchFamily="50" charset="-128"/>
              </a:rPr>
              <a:t>・介護人材実態調査では、介護人材の</a:t>
            </a:r>
            <a:r>
              <a:rPr kumimoji="1" lang="ja-JP" altLang="en-US" sz="2109" u="sng" dirty="0">
                <a:latin typeface="メイリオ" panose="020B0604030504040204" pitchFamily="50" charset="-128"/>
                <a:ea typeface="メイリオ" panose="020B0604030504040204" pitchFamily="50" charset="-128"/>
              </a:rPr>
              <a:t>①性別・年齢構成</a:t>
            </a:r>
            <a:r>
              <a:rPr kumimoji="1" lang="ja-JP" altLang="en-US" sz="2109" dirty="0">
                <a:latin typeface="メイリオ" panose="020B0604030504040204" pitchFamily="50" charset="-128"/>
                <a:ea typeface="メイリオ" panose="020B0604030504040204" pitchFamily="50" charset="-128"/>
              </a:rPr>
              <a:t>、</a:t>
            </a:r>
            <a:r>
              <a:rPr kumimoji="1" lang="ja-JP" altLang="en-US" sz="2109" u="sng" dirty="0">
                <a:latin typeface="メイリオ" panose="020B0604030504040204" pitchFamily="50" charset="-128"/>
                <a:ea typeface="メイリオ" panose="020B0604030504040204" pitchFamily="50" charset="-128"/>
              </a:rPr>
              <a:t>②資格保有状況</a:t>
            </a:r>
            <a:r>
              <a:rPr kumimoji="1" lang="ja-JP" altLang="en-US" sz="2109" dirty="0">
                <a:latin typeface="メイリオ" panose="020B0604030504040204" pitchFamily="50" charset="-128"/>
                <a:ea typeface="メイリオ" panose="020B0604030504040204" pitchFamily="50" charset="-128"/>
              </a:rPr>
              <a:t>、</a:t>
            </a:r>
            <a:r>
              <a:rPr kumimoji="1" lang="ja-JP" altLang="en-US" sz="2109" u="sng" dirty="0">
                <a:latin typeface="メイリオ" panose="020B0604030504040204" pitchFamily="50" charset="-128"/>
                <a:ea typeface="メイリオ" panose="020B0604030504040204" pitchFamily="50" charset="-128"/>
              </a:rPr>
              <a:t>③過去１年間</a:t>
            </a:r>
            <a:endParaRPr kumimoji="1" lang="en-US" altLang="ja-JP" sz="2109" u="sng" dirty="0">
              <a:latin typeface="メイリオ" panose="020B0604030504040204" pitchFamily="50" charset="-128"/>
              <a:ea typeface="メイリオ" panose="020B0604030504040204" pitchFamily="50" charset="-128"/>
            </a:endParaRPr>
          </a:p>
          <a:p>
            <a:pPr>
              <a:lnSpc>
                <a:spcPts val="2862"/>
              </a:lnSpc>
              <a:spcAft>
                <a:spcPts val="904"/>
              </a:spcAft>
            </a:pPr>
            <a:r>
              <a:rPr kumimoji="1" lang="ja-JP" altLang="en-US" sz="2109" dirty="0">
                <a:latin typeface="メイリオ" panose="020B0604030504040204" pitchFamily="50" charset="-128"/>
                <a:ea typeface="メイリオ" panose="020B0604030504040204" pitchFamily="50" charset="-128"/>
              </a:rPr>
              <a:t>　</a:t>
            </a:r>
            <a:r>
              <a:rPr kumimoji="1" lang="ja-JP" altLang="en-US" sz="2109" u="sng" dirty="0">
                <a:latin typeface="メイリオ" panose="020B0604030504040204" pitchFamily="50" charset="-128"/>
                <a:ea typeface="メイリオ" panose="020B0604030504040204" pitchFamily="50" charset="-128"/>
              </a:rPr>
              <a:t>の採用・離職の状況</a:t>
            </a:r>
            <a:r>
              <a:rPr kumimoji="1" lang="ja-JP" altLang="en-US" sz="2109" dirty="0">
                <a:latin typeface="メイリオ" panose="020B0604030504040204" pitchFamily="50" charset="-128"/>
                <a:ea typeface="メイリオ" panose="020B0604030504040204" pitchFamily="50" charset="-128"/>
              </a:rPr>
              <a:t>、</a:t>
            </a:r>
            <a:r>
              <a:rPr kumimoji="1" lang="ja-JP" altLang="en-US" sz="2109" u="sng" dirty="0">
                <a:latin typeface="メイリオ" panose="020B0604030504040204" pitchFamily="50" charset="-128"/>
                <a:ea typeface="メイリオ" panose="020B0604030504040204" pitchFamily="50" charset="-128"/>
              </a:rPr>
              <a:t>④訪問介護サービスにおけるサービス提供の実態</a:t>
            </a:r>
            <a:r>
              <a:rPr kumimoji="1" lang="ja-JP" altLang="en-US" sz="2109" dirty="0">
                <a:latin typeface="メイリオ" panose="020B0604030504040204" pitchFamily="50" charset="-128"/>
                <a:ea typeface="メイリオ" panose="020B0604030504040204" pitchFamily="50" charset="-128"/>
              </a:rPr>
              <a:t>などを把握します。</a:t>
            </a:r>
            <a:endParaRPr kumimoji="1" lang="en-US" altLang="ja-JP" sz="2109" dirty="0">
              <a:latin typeface="メイリオ" panose="020B0604030504040204" pitchFamily="50" charset="-128"/>
              <a:ea typeface="メイリオ" panose="020B0604030504040204" pitchFamily="50" charset="-128"/>
            </a:endParaRPr>
          </a:p>
          <a:p>
            <a:pPr>
              <a:lnSpc>
                <a:spcPts val="2862"/>
              </a:lnSpc>
            </a:pPr>
            <a:r>
              <a:rPr kumimoji="1" lang="ja-JP" altLang="en-US" sz="2109" dirty="0">
                <a:latin typeface="メイリオ" panose="020B0604030504040204" pitchFamily="50" charset="-128"/>
                <a:ea typeface="メイリオ" panose="020B0604030504040204" pitchFamily="50" charset="-128"/>
              </a:rPr>
              <a:t>・そして、</a:t>
            </a:r>
            <a:r>
              <a:rPr kumimoji="1" lang="ja-JP" altLang="en-US" sz="2109" u="sng" dirty="0">
                <a:latin typeface="メイリオ" panose="020B0604030504040204" pitchFamily="50" charset="-128"/>
                <a:ea typeface="メイリオ" panose="020B0604030504040204" pitchFamily="50" charset="-128"/>
              </a:rPr>
              <a:t>調査の結果や、調査結果に基づいた関係者間での議論を通じて</a:t>
            </a:r>
            <a:r>
              <a:rPr kumimoji="1" lang="ja-JP" altLang="en-US" sz="2109" dirty="0">
                <a:latin typeface="メイリオ" panose="020B0604030504040204" pitchFamily="50" charset="-128"/>
                <a:ea typeface="メイリオ" panose="020B0604030504040204" pitchFamily="50" charset="-128"/>
              </a:rPr>
              <a:t>、地域内の介護</a:t>
            </a:r>
            <a:endParaRPr kumimoji="1" lang="en-US" altLang="ja-JP" sz="2109" dirty="0">
              <a:latin typeface="メイリオ" panose="020B0604030504040204" pitchFamily="50" charset="-128"/>
              <a:ea typeface="メイリオ" panose="020B0604030504040204" pitchFamily="50" charset="-128"/>
            </a:endParaRPr>
          </a:p>
          <a:p>
            <a:pPr>
              <a:lnSpc>
                <a:spcPts val="2862"/>
              </a:lnSpc>
            </a:pPr>
            <a:r>
              <a:rPr kumimoji="1" lang="ja-JP" altLang="en-US" sz="2109" dirty="0">
                <a:latin typeface="メイリオ" panose="020B0604030504040204" pitchFamily="50" charset="-128"/>
                <a:ea typeface="メイリオ" panose="020B0604030504040204" pitchFamily="50" charset="-128"/>
              </a:rPr>
              <a:t>　人材の確保・サービス提供方法の改善などにつなげていくことを目的としています。</a:t>
            </a:r>
            <a:endParaRPr kumimoji="1" lang="en-US" altLang="ja-JP" sz="2109"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7548FE21-1B14-4BC1-85F9-91875ED20CC2}"/>
              </a:ext>
            </a:extLst>
          </p:cNvPr>
          <p:cNvSpPr txBox="1"/>
          <p:nvPr/>
        </p:nvSpPr>
        <p:spPr>
          <a:xfrm>
            <a:off x="3107064" y="3777964"/>
            <a:ext cx="11291874" cy="2919774"/>
          </a:xfrm>
          <a:prstGeom prst="rect">
            <a:avLst/>
          </a:prstGeom>
          <a:noFill/>
        </p:spPr>
        <p:txBody>
          <a:bodyPr wrap="none" rtlCol="0">
            <a:spAutoFit/>
          </a:bodyPr>
          <a:lstStyle/>
          <a:p>
            <a:pPr>
              <a:spcAft>
                <a:spcPts val="904"/>
              </a:spcAft>
            </a:pPr>
            <a:r>
              <a:rPr kumimoji="1" lang="ja-JP" altLang="en-US" sz="2109" dirty="0">
                <a:latin typeface="メイリオ" panose="020B0604030504040204" pitchFamily="50" charset="-128"/>
                <a:ea typeface="メイリオ" panose="020B0604030504040204" pitchFamily="50" charset="-128"/>
              </a:rPr>
              <a:t>・アンケートは、事業所、施設・居住系サービスの管理者の方などにご回答いただきます。</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・調査では、各事業所等に所属する介護職員の数や、採用・離職の状況に加え、各介護職員</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の属性を個別にご回答いただくことで、多様なクロス集計を可能にしています。</a:t>
            </a:r>
            <a:endParaRPr kumimoji="1" lang="en-US" altLang="ja-JP" sz="2109" dirty="0">
              <a:latin typeface="メイリオ" panose="020B0604030504040204" pitchFamily="50" charset="-128"/>
              <a:ea typeface="メイリオ" panose="020B0604030504040204" pitchFamily="50" charset="-128"/>
            </a:endParaRPr>
          </a:p>
          <a:p>
            <a:pPr>
              <a:spcBef>
                <a:spcPts val="904"/>
              </a:spcBef>
            </a:pPr>
            <a:r>
              <a:rPr kumimoji="1" lang="ja-JP" altLang="en-US" sz="2109" dirty="0">
                <a:latin typeface="メイリオ" panose="020B0604030504040204" pitchFamily="50" charset="-128"/>
                <a:ea typeface="メイリオ" panose="020B0604030504040204" pitchFamily="50" charset="-128"/>
              </a:rPr>
              <a:t>・また、訪問介護事業所については、別途に職員が回答する「職員票」を用意しています。</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これは、特に訪問介護について、個々の職員の身体介護・生活援助の提供状況を把握</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することで、サービス提供に見直しの余地がないか検討することを想定しています。</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（例えば、買い物や調理・配膳などの提供を、地域のボランティア等が担うことはでき</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ないか検討するなど）</a:t>
            </a:r>
            <a:endParaRPr kumimoji="1" lang="en-US" altLang="ja-JP" sz="2109"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B386BE55-7CD0-4AF0-B5CC-CAC4BB13AFEF}"/>
              </a:ext>
            </a:extLst>
          </p:cNvPr>
          <p:cNvSpPr/>
          <p:nvPr/>
        </p:nvSpPr>
        <p:spPr>
          <a:xfrm>
            <a:off x="998213" y="3708394"/>
            <a:ext cx="2108851" cy="2967422"/>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712" b="1" dirty="0">
                <a:latin typeface="メイリオ" panose="020B0604030504040204" pitchFamily="50" charset="-128"/>
                <a:ea typeface="メイリオ" panose="020B0604030504040204" pitchFamily="50" charset="-128"/>
              </a:rPr>
              <a:t>調査の概要</a:t>
            </a:r>
          </a:p>
        </p:txBody>
      </p:sp>
      <p:sp>
        <p:nvSpPr>
          <p:cNvPr id="12" name="テキスト ボックス 11">
            <a:extLst>
              <a:ext uri="{FF2B5EF4-FFF2-40B4-BE49-F238E27FC236}">
                <a16:creationId xmlns:a16="http://schemas.microsoft.com/office/drawing/2014/main" id="{9E86CE7E-C712-4469-97BB-B24AEADCC649}"/>
              </a:ext>
            </a:extLst>
          </p:cNvPr>
          <p:cNvSpPr txBox="1"/>
          <p:nvPr/>
        </p:nvSpPr>
        <p:spPr>
          <a:xfrm>
            <a:off x="3114022" y="7193948"/>
            <a:ext cx="11333286" cy="2270622"/>
          </a:xfrm>
          <a:prstGeom prst="rect">
            <a:avLst/>
          </a:prstGeom>
          <a:noFill/>
        </p:spPr>
        <p:txBody>
          <a:bodyPr wrap="square" rtlCol="0">
            <a:spAutoFit/>
          </a:bodyPr>
          <a:lstStyle/>
          <a:p>
            <a:r>
              <a:rPr kumimoji="1" lang="ja-JP" altLang="en-US" sz="2109" dirty="0">
                <a:latin typeface="メイリオ" panose="020B0604030504040204" pitchFamily="50" charset="-128"/>
                <a:ea typeface="メイリオ" panose="020B0604030504040204" pitchFamily="50" charset="-128"/>
              </a:rPr>
              <a:t>・サービス系統別の、介護職員の性別・雇用形態別の年齢構成は？</a:t>
            </a:r>
            <a:endParaRPr kumimoji="1" lang="en-US" altLang="ja-JP" sz="2109" dirty="0">
              <a:latin typeface="メイリオ" panose="020B0604030504040204" pitchFamily="50" charset="-128"/>
              <a:ea typeface="メイリオ" panose="020B0604030504040204" pitchFamily="50" charset="-128"/>
            </a:endParaRPr>
          </a:p>
          <a:p>
            <a:pPr>
              <a:spcAft>
                <a:spcPts val="904"/>
              </a:spcAft>
            </a:pPr>
            <a:r>
              <a:rPr kumimoji="1" lang="ja-JP" altLang="en-US" sz="2109" dirty="0">
                <a:latin typeface="メイリオ" panose="020B0604030504040204" pitchFamily="50" charset="-128"/>
                <a:ea typeface="メイリオ" panose="020B0604030504040204" pitchFamily="50" charset="-128"/>
              </a:rPr>
              <a:t>　（サービス系統別に大きな偏りはみられないか）</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・過去１年間の、サービス系統別の採用・離職の実態は？</a:t>
            </a:r>
            <a:endParaRPr kumimoji="1" lang="en-US" altLang="ja-JP" sz="2109" dirty="0">
              <a:latin typeface="メイリオ" panose="020B0604030504040204" pitchFamily="50" charset="-128"/>
              <a:ea typeface="メイリオ" panose="020B0604030504040204" pitchFamily="50" charset="-128"/>
            </a:endParaRPr>
          </a:p>
          <a:p>
            <a:pPr>
              <a:spcAft>
                <a:spcPts val="904"/>
              </a:spcAft>
            </a:pPr>
            <a:r>
              <a:rPr kumimoji="1" lang="ja-JP" altLang="en-US" sz="2109" dirty="0">
                <a:latin typeface="メイリオ" panose="020B0604030504040204" pitchFamily="50" charset="-128"/>
                <a:ea typeface="メイリオ" panose="020B0604030504040204" pitchFamily="50" charset="-128"/>
              </a:rPr>
              <a:t>　（要介護者数の増加に比して、介護職員数は増加しているか）</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・訪問介護のサービス提供に、見直しの余地はないか？</a:t>
            </a:r>
            <a:endParaRPr kumimoji="1" lang="en-US" altLang="ja-JP" sz="2109" dirty="0">
              <a:latin typeface="メイリオ" panose="020B0604030504040204" pitchFamily="50" charset="-128"/>
              <a:ea typeface="メイリオ" panose="020B0604030504040204" pitchFamily="50" charset="-128"/>
            </a:endParaRPr>
          </a:p>
          <a:p>
            <a:r>
              <a:rPr kumimoji="1" lang="ja-JP" altLang="en-US" sz="2109" dirty="0">
                <a:latin typeface="メイリオ" panose="020B0604030504040204" pitchFamily="50" charset="-128"/>
                <a:ea typeface="メイリオ" panose="020B0604030504040204" pitchFamily="50" charset="-128"/>
              </a:rPr>
              <a:t>　（生活援助について、地域のボランティア等が担う余地はないか）</a:t>
            </a:r>
            <a:endParaRPr kumimoji="1" lang="en-US" altLang="ja-JP" sz="2109" dirty="0">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906039DB-65E3-4A2C-80DD-BDA2DE2C1F24}"/>
              </a:ext>
            </a:extLst>
          </p:cNvPr>
          <p:cNvSpPr/>
          <p:nvPr/>
        </p:nvSpPr>
        <p:spPr>
          <a:xfrm>
            <a:off x="1005171" y="7124379"/>
            <a:ext cx="2108851" cy="2406988"/>
          </a:xfrm>
          <a:prstGeom prst="rect">
            <a:avLst/>
          </a:prstGeom>
          <a:solidFill>
            <a:srgbClr val="8FAA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712" b="1" dirty="0">
                <a:latin typeface="メイリオ" panose="020B0604030504040204" pitchFamily="50" charset="-128"/>
                <a:ea typeface="メイリオ" panose="020B0604030504040204" pitchFamily="50" charset="-128"/>
              </a:rPr>
              <a:t>注目すべき</a:t>
            </a:r>
            <a:endParaRPr kumimoji="1" lang="en-US" altLang="ja-JP" sz="2712" b="1" dirty="0">
              <a:latin typeface="メイリオ" panose="020B0604030504040204" pitchFamily="50" charset="-128"/>
              <a:ea typeface="メイリオ" panose="020B0604030504040204" pitchFamily="50" charset="-128"/>
            </a:endParaRPr>
          </a:p>
          <a:p>
            <a:pPr algn="ctr"/>
            <a:r>
              <a:rPr kumimoji="1" lang="ja-JP" altLang="en-US" sz="2712" b="1" dirty="0">
                <a:latin typeface="メイリオ" panose="020B0604030504040204" pitchFamily="50" charset="-128"/>
                <a:ea typeface="メイリオ" panose="020B0604030504040204" pitchFamily="50" charset="-128"/>
              </a:rPr>
              <a:t>ポイント</a:t>
            </a:r>
          </a:p>
        </p:txBody>
      </p:sp>
      <p:sp>
        <p:nvSpPr>
          <p:cNvPr id="19" name="テキスト ボックス 18">
            <a:extLst>
              <a:ext uri="{FF2B5EF4-FFF2-40B4-BE49-F238E27FC236}">
                <a16:creationId xmlns:a16="http://schemas.microsoft.com/office/drawing/2014/main" id="{D899D99C-FE4A-417F-B1B2-ABC02B31AEEE}"/>
              </a:ext>
            </a:extLst>
          </p:cNvPr>
          <p:cNvSpPr txBox="1"/>
          <p:nvPr/>
        </p:nvSpPr>
        <p:spPr>
          <a:xfrm>
            <a:off x="365929" y="299709"/>
            <a:ext cx="5802310" cy="741421"/>
          </a:xfrm>
          <a:prstGeom prst="rect">
            <a:avLst/>
          </a:prstGeom>
          <a:noFill/>
        </p:spPr>
        <p:txBody>
          <a:bodyPr wrap="square" rtlCol="0">
            <a:spAutoFit/>
          </a:bodyPr>
          <a:lstStyle/>
          <a:p>
            <a:r>
              <a:rPr kumimoji="1" lang="en-US" altLang="ja-JP" sz="4218" dirty="0">
                <a:latin typeface="メイリオ" panose="020B0604030504040204" pitchFamily="50" charset="-128"/>
                <a:ea typeface="メイリオ" panose="020B0604030504040204" pitchFamily="50" charset="-128"/>
              </a:rPr>
              <a:t>【</a:t>
            </a:r>
            <a:r>
              <a:rPr kumimoji="1" lang="ja-JP" altLang="en-US" sz="4218" dirty="0">
                <a:latin typeface="メイリオ" panose="020B0604030504040204" pitchFamily="50" charset="-128"/>
                <a:ea typeface="メイリオ" panose="020B0604030504040204" pitchFamily="50" charset="-128"/>
              </a:rPr>
              <a:t>介護人材実態調査</a:t>
            </a:r>
            <a:r>
              <a:rPr kumimoji="1" lang="en-US" altLang="ja-JP" sz="4218" dirty="0">
                <a:latin typeface="メイリオ" panose="020B0604030504040204" pitchFamily="50" charset="-128"/>
                <a:ea typeface="メイリオ" panose="020B0604030504040204" pitchFamily="50" charset="-128"/>
              </a:rPr>
              <a:t>】</a:t>
            </a:r>
            <a:endParaRPr kumimoji="1" lang="ja-JP" altLang="en-US" sz="4218" dirty="0">
              <a:latin typeface="メイリオ" panose="020B0604030504040204" pitchFamily="50" charset="-128"/>
              <a:ea typeface="メイリオ" panose="020B0604030504040204" pitchFamily="50" charset="-128"/>
            </a:endParaRPr>
          </a:p>
        </p:txBody>
      </p:sp>
      <p:sp>
        <p:nvSpPr>
          <p:cNvPr id="11" name="スライド番号プレースホルダー 3">
            <a:extLst>
              <a:ext uri="{FF2B5EF4-FFF2-40B4-BE49-F238E27FC236}">
                <a16:creationId xmlns:a16="http://schemas.microsoft.com/office/drawing/2014/main" id="{66AD2CFD-3646-4D27-9484-3B42EB2699E4}"/>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2</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8630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サービス系統別の資格保有の状況</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3</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5931E9E7-6151-43C7-8FC0-FC2EA3F3FB7C}"/>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（注）「合計」にはサービス系統不詳の方を含めています。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06831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年齢</a:t>
            </a: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別の資格保有の状況</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4</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5931E9E7-6151-43C7-8FC0-FC2EA3F3FB7C}"/>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（注）「合計」には年齢不詳の方を含めています。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3584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1AA55-0D02-4564-9882-C32B2EDDEE21}"/>
              </a:ext>
            </a:extLst>
          </p:cNvPr>
          <p:cNvSpPr>
            <a:spLocks noGrp="1"/>
          </p:cNvSpPr>
          <p:nvPr>
            <p:ph type="title"/>
          </p:nvPr>
        </p:nvSpPr>
        <p:spPr>
          <a:xfrm>
            <a:off x="653244" y="205670"/>
            <a:ext cx="13812862" cy="953488"/>
          </a:xfrm>
        </p:spPr>
        <p:txBody>
          <a:bodyPr>
            <a:normAutofit/>
          </a:bodyPr>
          <a:lstStyle/>
          <a:p>
            <a:pPr algn="ctr"/>
            <a:r>
              <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サービス系統別の正規職員・非正規職員の割合</a:t>
            </a: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5</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注意事項">
            <a:extLst>
              <a:ext uri="{FF2B5EF4-FFF2-40B4-BE49-F238E27FC236}">
                <a16:creationId xmlns:a16="http://schemas.microsoft.com/office/drawing/2014/main" id="{5931E9E7-6151-43C7-8FC0-FC2EA3F3FB7C}"/>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（注）「合計」にはサービス系統不詳の方を含めています。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97623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52475" y="205670"/>
            <a:ext cx="15014401"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性別・年齢別の雇用形態の構成比（全サービス系統合計、</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n=</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6</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37169DDF-6C45-4F1D-8221-6CC8B4C24E55}"/>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（注）分母には年齢・雇用形態不詳の方を含めて割合を算出しています。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40816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229352" y="205670"/>
            <a:ext cx="14660647"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性別・年齢別の雇用形態の構成比（訪問系、</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n=</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7</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 name="注意事項">
            <a:extLst>
              <a:ext uri="{FF2B5EF4-FFF2-40B4-BE49-F238E27FC236}">
                <a16:creationId xmlns:a16="http://schemas.microsoft.com/office/drawing/2014/main" id="{A98CC31F-F62E-49F5-8A47-C7C3D01C516C}"/>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（注）分母には年齢・雇用形態不詳の方を含めて割合を算出しています。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15397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136988" y="205670"/>
            <a:ext cx="14845374"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性別・年齢別の雇用形態の構成比（通所系、</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n=</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8</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 name="注意事項">
            <a:extLst>
              <a:ext uri="{FF2B5EF4-FFF2-40B4-BE49-F238E27FC236}">
                <a16:creationId xmlns:a16="http://schemas.microsoft.com/office/drawing/2014/main" id="{F9C18A61-DB87-4CFD-970D-3248793565E5}"/>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（注）分母には年齢・雇用形態不詳の方を含めて割合を算出しています。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63064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a:extLst>
              <a:ext uri="{FF2B5EF4-FFF2-40B4-BE49-F238E27FC236}">
                <a16:creationId xmlns:a16="http://schemas.microsoft.com/office/drawing/2014/main" id="{34B1AA55-0D02-4564-9882-C32B2EDDEE21}"/>
              </a:ext>
            </a:extLst>
          </p:cNvPr>
          <p:cNvSpPr>
            <a:spLocks noGrp="1"/>
          </p:cNvSpPr>
          <p:nvPr>
            <p:ph type="title"/>
          </p:nvPr>
        </p:nvSpPr>
        <p:spPr>
          <a:xfrm>
            <a:off x="135169" y="205670"/>
            <a:ext cx="14849012" cy="953488"/>
          </a:xfrm>
        </p:spPr>
        <p:txBody>
          <a:bodyPr>
            <a:normAutofit/>
          </a:bodyPr>
          <a:lstStyle/>
          <a:p>
            <a:pPr algn="ct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性別・年齢別の雇用形態の構成比（施設・居住系、</a:t>
            </a:r>
            <a:r>
              <a:rPr lang="en-US" altLang="ja-JP" sz="3600" b="1" dirty="0">
                <a:solidFill>
                  <a:schemeClr val="tx1">
                    <a:lumMod val="75000"/>
                    <a:lumOff val="25000"/>
                  </a:schemeClr>
                </a:solidFill>
                <a:latin typeface="Meiryo UI" panose="020B0604030504040204" pitchFamily="50" charset="-128"/>
                <a:ea typeface="Meiryo UI" panose="020B0604030504040204" pitchFamily="50" charset="-128"/>
              </a:rPr>
              <a:t>n=</a:t>
            </a:r>
            <a:r>
              <a:rPr lang="ja-JP" altLang="en-US" sz="3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3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C443D1A8-C556-4F5B-AA46-D9E778180C66}"/>
              </a:ext>
            </a:extLst>
          </p:cNvPr>
          <p:cNvSpPr>
            <a:spLocks noGrp="1"/>
          </p:cNvSpPr>
          <p:nvPr>
            <p:ph type="sldNum" sz="quarter" idx="12"/>
          </p:nvPr>
        </p:nvSpPr>
        <p:spPr>
          <a:xfrm>
            <a:off x="11717496" y="9781396"/>
            <a:ext cx="3401854" cy="550054"/>
          </a:xfrm>
        </p:spPr>
        <p:txBody>
          <a:bodyPr/>
          <a:lstStyle/>
          <a:p>
            <a:fld id="{78B30C26-E848-4C31-8125-55BBF497A9D0}" type="slidenum">
              <a:rPr kumimoji="1" lang="ja-JP" altLang="en-US" smtClean="0">
                <a:solidFill>
                  <a:schemeClr val="tx1">
                    <a:lumMod val="75000"/>
                    <a:lumOff val="25000"/>
                  </a:schemeClr>
                </a:solidFill>
                <a:latin typeface="Meiryo UI" panose="020B0604030504040204" pitchFamily="50" charset="-128"/>
                <a:ea typeface="Meiryo UI" panose="020B0604030504040204" pitchFamily="50" charset="-128"/>
              </a:rPr>
              <a:t>9</a:t>
            </a:fld>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 name="注意事項">
            <a:extLst>
              <a:ext uri="{FF2B5EF4-FFF2-40B4-BE49-F238E27FC236}">
                <a16:creationId xmlns:a16="http://schemas.microsoft.com/office/drawing/2014/main" id="{BB1DA9F7-4214-4C0F-A94D-9758A5110194}"/>
              </a:ext>
            </a:extLst>
          </p:cNvPr>
          <p:cNvSpPr txBox="1"/>
          <p:nvPr/>
        </p:nvSpPr>
        <p:spPr>
          <a:xfrm>
            <a:off x="0" y="9917923"/>
            <a:ext cx="14016196" cy="276999"/>
          </a:xfrm>
          <a:prstGeom prst="rect">
            <a:avLst/>
          </a:prstGeom>
          <a:noFill/>
        </p:spPr>
        <p:txBody>
          <a:bodyPr wrap="square" rtlCol="0">
            <a:spAutoFit/>
          </a:bodyPr>
          <a:lstStyle/>
          <a:p>
            <a:pPr defTabSz="688772"/>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（注）分母には年齢・雇用形態不詳の方を含めて割合を算出しています。</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06962306"/>
      </p:ext>
    </p:extLst>
  </p:cSld>
  <p:clrMapOvr>
    <a:masterClrMapping/>
  </p:clrMapOvr>
</p:sld>
</file>

<file path=ppt/theme/theme1.xml><?xml version="1.0" encoding="utf-8"?>
<a:theme xmlns:a="http://schemas.openxmlformats.org/drawingml/2006/main" name="1_Office テーマ">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3772</TotalTime>
  <Words>1133</Words>
  <Application>Microsoft Office PowerPoint</Application>
  <PresentationFormat>ユーザー設定</PresentationFormat>
  <Paragraphs>156</Paragraphs>
  <Slides>19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19</vt:i4>
      </vt:variant>
    </vt:vector>
  </HeadingPairs>
  <TitlesOfParts>
    <vt:vector size="26" baseType="lpstr">
      <vt:lpstr>Meiryo UI</vt:lpstr>
      <vt:lpstr>メイリオ</vt:lpstr>
      <vt:lpstr>游ゴシック</vt:lpstr>
      <vt:lpstr>Arial</vt:lpstr>
      <vt:lpstr>Calibri</vt:lpstr>
      <vt:lpstr>Calibri Light</vt:lpstr>
      <vt:lpstr>1_Office テーマ</vt:lpstr>
      <vt:lpstr>介護人材実態調査 集計結果</vt:lpstr>
      <vt:lpstr>PowerPoint プレゼンテーション</vt:lpstr>
      <vt:lpstr>サービス系統別の資格保有の状況</vt:lpstr>
      <vt:lpstr>年齢別の資格保有の状況</vt:lpstr>
      <vt:lpstr>サービス系統別の正規職員・非正規職員の割合</vt:lpstr>
      <vt:lpstr>性別・年齢別の雇用形態の構成比（全サービス系統合計、n=●●）</vt:lpstr>
      <vt:lpstr>性別・年齢別の雇用形態の構成比（訪問系、n=●●）</vt:lpstr>
      <vt:lpstr>性別・年齢別の雇用形態の構成比（通所系、n=●●）</vt:lpstr>
      <vt:lpstr>性別・年齢別の雇用形態の構成比（施設・居住系、n=●●）</vt:lpstr>
      <vt:lpstr>職員1人あたりの1週間の勤務時間（単位：時間）</vt:lpstr>
      <vt:lpstr>平日・土日別の職員1人・1日あたり 訪問介護サービス提供時間（身体介護、単位：分）</vt:lpstr>
      <vt:lpstr>介護職員数の変化</vt:lpstr>
      <vt:lpstr>過去1年間の介護職員の職場の変化 （同一法人・グループ内での異動は除く）</vt:lpstr>
      <vt:lpstr>訪問介護のサービス提供時間の内容別の内訳（介護給付）</vt:lpstr>
      <vt:lpstr>訪問介護のサービス提供時間の内容別の内訳（予防給付・総合事業）</vt:lpstr>
      <vt:lpstr>訪問介護員の年齢別のｻｰﾋﾞｽ提供時間の内容別の内訳（介護給付）</vt:lpstr>
      <vt:lpstr>訪問介護員の年齢別のｻｰﾋﾞｽ提供時間の内容別の内訳（予防給付・総合事業）</vt:lpstr>
      <vt:lpstr>職員の年齢別の訪問介護提供時間（身体介護）</vt:lpstr>
      <vt:lpstr>職員の年齢別の訪問介護提供時間（生活援助）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Suzuki Toshiyuki(鈴木 俊之)</dc:creator>
  <cp:lastModifiedBy>Onishi Atsusuke</cp:lastModifiedBy>
  <cp:revision>293</cp:revision>
  <cp:lastPrinted>2019-01-11T10:49:19Z</cp:lastPrinted>
  <dcterms:created xsi:type="dcterms:W3CDTF">2019-01-10T05:10:16Z</dcterms:created>
  <dcterms:modified xsi:type="dcterms:W3CDTF">2020-03-17T12:33:24Z</dcterms:modified>
</cp:coreProperties>
</file>