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308" r:id="rId2"/>
    <p:sldId id="257" r:id="rId3"/>
    <p:sldId id="310" r:id="rId4"/>
    <p:sldId id="326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9" r:id="rId13"/>
    <p:sldId id="318" r:id="rId14"/>
    <p:sldId id="320" r:id="rId15"/>
    <p:sldId id="321" r:id="rId16"/>
    <p:sldId id="322" r:id="rId17"/>
    <p:sldId id="323" r:id="rId18"/>
    <p:sldId id="325" r:id="rId19"/>
    <p:sldId id="324" r:id="rId20"/>
  </p:sldIdLst>
  <p:sldSz cx="15119350" cy="1033145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44B"/>
    <a:srgbClr val="FF7C80"/>
    <a:srgbClr val="B7CE88"/>
    <a:srgbClr val="CCCCFF"/>
    <a:srgbClr val="CC99FF"/>
    <a:srgbClr val="E9F0DC"/>
    <a:srgbClr val="D5F9BD"/>
    <a:srgbClr val="FFCC99"/>
    <a:srgbClr val="FFBC8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03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13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EA5D8-AE9E-41BE-A2F5-3E4983092F46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9325" y="1243013"/>
            <a:ext cx="49085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64A1D-640C-4024-8744-58580D294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530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690819"/>
            <a:ext cx="12851448" cy="3596875"/>
          </a:xfrm>
        </p:spPr>
        <p:txBody>
          <a:bodyPr anchor="b"/>
          <a:lstStyle>
            <a:lvl1pPr algn="ctr">
              <a:defRPr sz="903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426403"/>
            <a:ext cx="11339513" cy="2494375"/>
          </a:xfrm>
        </p:spPr>
        <p:txBody>
          <a:bodyPr/>
          <a:lstStyle>
            <a:lvl1pPr marL="0" indent="0" algn="ctr">
              <a:buNone/>
              <a:defRPr sz="3616"/>
            </a:lvl1pPr>
            <a:lvl2pPr marL="688772" indent="0" algn="ctr">
              <a:buNone/>
              <a:defRPr sz="3013"/>
            </a:lvl2pPr>
            <a:lvl3pPr marL="1377544" indent="0" algn="ctr">
              <a:buNone/>
              <a:defRPr sz="2712"/>
            </a:lvl3pPr>
            <a:lvl4pPr marL="2066315" indent="0" algn="ctr">
              <a:buNone/>
              <a:defRPr sz="2410"/>
            </a:lvl4pPr>
            <a:lvl5pPr marL="2755087" indent="0" algn="ctr">
              <a:buNone/>
              <a:defRPr sz="2410"/>
            </a:lvl5pPr>
            <a:lvl6pPr marL="3443859" indent="0" algn="ctr">
              <a:buNone/>
              <a:defRPr sz="2410"/>
            </a:lvl6pPr>
            <a:lvl7pPr marL="4132631" indent="0" algn="ctr">
              <a:buNone/>
              <a:defRPr sz="2410"/>
            </a:lvl7pPr>
            <a:lvl8pPr marL="4821403" indent="0" algn="ctr">
              <a:buNone/>
              <a:defRPr sz="2410"/>
            </a:lvl8pPr>
            <a:lvl9pPr marL="5510174" indent="0" algn="ctr">
              <a:buNone/>
              <a:defRPr sz="241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DE9C-3491-4838-B579-530DA96B4B47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03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9089-F48E-4A91-95F2-49716DCB70E9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732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50054"/>
            <a:ext cx="3260110" cy="875542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50054"/>
            <a:ext cx="9591338" cy="875542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EE7F-4E6D-4C89-9E30-D39EB45D5D4F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799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3E7C-F099-44C0-B442-899726DD712F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01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575691"/>
            <a:ext cx="13040439" cy="4297595"/>
          </a:xfrm>
        </p:spPr>
        <p:txBody>
          <a:bodyPr anchor="b"/>
          <a:lstStyle>
            <a:lvl1pPr>
              <a:defRPr sz="903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6913943"/>
            <a:ext cx="13040439" cy="2260004"/>
          </a:xfrm>
        </p:spPr>
        <p:txBody>
          <a:bodyPr/>
          <a:lstStyle>
            <a:lvl1pPr marL="0" indent="0">
              <a:buNone/>
              <a:defRPr sz="3616">
                <a:solidFill>
                  <a:schemeClr val="tx1"/>
                </a:solidFill>
              </a:defRPr>
            </a:lvl1pPr>
            <a:lvl2pPr marL="688772" indent="0">
              <a:buNone/>
              <a:defRPr sz="3013">
                <a:solidFill>
                  <a:schemeClr val="tx1">
                    <a:tint val="75000"/>
                  </a:schemeClr>
                </a:solidFill>
              </a:defRPr>
            </a:lvl2pPr>
            <a:lvl3pPr marL="1377544" indent="0">
              <a:buNone/>
              <a:defRPr sz="2712">
                <a:solidFill>
                  <a:schemeClr val="tx1">
                    <a:tint val="75000"/>
                  </a:schemeClr>
                </a:solidFill>
              </a:defRPr>
            </a:lvl3pPr>
            <a:lvl4pPr marL="2066315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4pPr>
            <a:lvl5pPr marL="2755087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5pPr>
            <a:lvl6pPr marL="3443859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6pPr>
            <a:lvl7pPr marL="4132631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7pPr>
            <a:lvl8pPr marL="4821403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8pPr>
            <a:lvl9pPr marL="5510174" indent="0">
              <a:buNone/>
              <a:defRPr sz="24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0E1F-926E-4857-A18F-7320CB36DB20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108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750270"/>
            <a:ext cx="6425724" cy="65552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750270"/>
            <a:ext cx="6425724" cy="65552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B1DA-B14B-4C4D-A49F-9C4E41295736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964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50056"/>
            <a:ext cx="13040439" cy="19969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532641"/>
            <a:ext cx="6396193" cy="1241208"/>
          </a:xfrm>
        </p:spPr>
        <p:txBody>
          <a:bodyPr anchor="b"/>
          <a:lstStyle>
            <a:lvl1pPr marL="0" indent="0">
              <a:buNone/>
              <a:defRPr sz="3616" b="1"/>
            </a:lvl1pPr>
            <a:lvl2pPr marL="688772" indent="0">
              <a:buNone/>
              <a:defRPr sz="3013" b="1"/>
            </a:lvl2pPr>
            <a:lvl3pPr marL="1377544" indent="0">
              <a:buNone/>
              <a:defRPr sz="2712" b="1"/>
            </a:lvl3pPr>
            <a:lvl4pPr marL="2066315" indent="0">
              <a:buNone/>
              <a:defRPr sz="2410" b="1"/>
            </a:lvl4pPr>
            <a:lvl5pPr marL="2755087" indent="0">
              <a:buNone/>
              <a:defRPr sz="2410" b="1"/>
            </a:lvl5pPr>
            <a:lvl6pPr marL="3443859" indent="0">
              <a:buNone/>
              <a:defRPr sz="2410" b="1"/>
            </a:lvl6pPr>
            <a:lvl7pPr marL="4132631" indent="0">
              <a:buNone/>
              <a:defRPr sz="2410" b="1"/>
            </a:lvl7pPr>
            <a:lvl8pPr marL="4821403" indent="0">
              <a:buNone/>
              <a:defRPr sz="2410" b="1"/>
            </a:lvl8pPr>
            <a:lvl9pPr marL="5510174" indent="0">
              <a:buNone/>
              <a:defRPr sz="241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773849"/>
            <a:ext cx="6396193" cy="5550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532641"/>
            <a:ext cx="6427693" cy="1241208"/>
          </a:xfrm>
        </p:spPr>
        <p:txBody>
          <a:bodyPr anchor="b"/>
          <a:lstStyle>
            <a:lvl1pPr marL="0" indent="0">
              <a:buNone/>
              <a:defRPr sz="3616" b="1"/>
            </a:lvl1pPr>
            <a:lvl2pPr marL="688772" indent="0">
              <a:buNone/>
              <a:defRPr sz="3013" b="1"/>
            </a:lvl2pPr>
            <a:lvl3pPr marL="1377544" indent="0">
              <a:buNone/>
              <a:defRPr sz="2712" b="1"/>
            </a:lvl3pPr>
            <a:lvl4pPr marL="2066315" indent="0">
              <a:buNone/>
              <a:defRPr sz="2410" b="1"/>
            </a:lvl4pPr>
            <a:lvl5pPr marL="2755087" indent="0">
              <a:buNone/>
              <a:defRPr sz="2410" b="1"/>
            </a:lvl5pPr>
            <a:lvl6pPr marL="3443859" indent="0">
              <a:buNone/>
              <a:defRPr sz="2410" b="1"/>
            </a:lvl6pPr>
            <a:lvl7pPr marL="4132631" indent="0">
              <a:buNone/>
              <a:defRPr sz="2410" b="1"/>
            </a:lvl7pPr>
            <a:lvl8pPr marL="4821403" indent="0">
              <a:buNone/>
              <a:defRPr sz="2410" b="1"/>
            </a:lvl8pPr>
            <a:lvl9pPr marL="5510174" indent="0">
              <a:buNone/>
              <a:defRPr sz="241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773849"/>
            <a:ext cx="6427693" cy="5550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98B2-BCA0-447E-ADAE-29292827763F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266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7C81-E485-4919-AD83-560B2201BA94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365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9EB5E-12D5-4297-87D9-2CCF4967FDB8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4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688763"/>
            <a:ext cx="4876384" cy="2410672"/>
          </a:xfrm>
        </p:spPr>
        <p:txBody>
          <a:bodyPr anchor="b"/>
          <a:lstStyle>
            <a:lvl1pPr>
              <a:defRPr sz="48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487540"/>
            <a:ext cx="7654171" cy="7342026"/>
          </a:xfrm>
        </p:spPr>
        <p:txBody>
          <a:bodyPr/>
          <a:lstStyle>
            <a:lvl1pPr>
              <a:defRPr sz="4821"/>
            </a:lvl1pPr>
            <a:lvl2pPr>
              <a:defRPr sz="4218"/>
            </a:lvl2pPr>
            <a:lvl3pPr>
              <a:defRPr sz="3616"/>
            </a:lvl3pPr>
            <a:lvl4pPr>
              <a:defRPr sz="3013"/>
            </a:lvl4pPr>
            <a:lvl5pPr>
              <a:defRPr sz="3013"/>
            </a:lvl5pPr>
            <a:lvl6pPr>
              <a:defRPr sz="3013"/>
            </a:lvl6pPr>
            <a:lvl7pPr>
              <a:defRPr sz="3013"/>
            </a:lvl7pPr>
            <a:lvl8pPr>
              <a:defRPr sz="3013"/>
            </a:lvl8pPr>
            <a:lvl9pPr>
              <a:defRPr sz="30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099435"/>
            <a:ext cx="4876384" cy="5742087"/>
          </a:xfrm>
        </p:spPr>
        <p:txBody>
          <a:bodyPr/>
          <a:lstStyle>
            <a:lvl1pPr marL="0" indent="0">
              <a:buNone/>
              <a:defRPr sz="2410"/>
            </a:lvl1pPr>
            <a:lvl2pPr marL="688772" indent="0">
              <a:buNone/>
              <a:defRPr sz="2109"/>
            </a:lvl2pPr>
            <a:lvl3pPr marL="1377544" indent="0">
              <a:buNone/>
              <a:defRPr sz="1808"/>
            </a:lvl3pPr>
            <a:lvl4pPr marL="2066315" indent="0">
              <a:buNone/>
              <a:defRPr sz="1507"/>
            </a:lvl4pPr>
            <a:lvl5pPr marL="2755087" indent="0">
              <a:buNone/>
              <a:defRPr sz="1507"/>
            </a:lvl5pPr>
            <a:lvl6pPr marL="3443859" indent="0">
              <a:buNone/>
              <a:defRPr sz="1507"/>
            </a:lvl6pPr>
            <a:lvl7pPr marL="4132631" indent="0">
              <a:buNone/>
              <a:defRPr sz="1507"/>
            </a:lvl7pPr>
            <a:lvl8pPr marL="4821403" indent="0">
              <a:buNone/>
              <a:defRPr sz="1507"/>
            </a:lvl8pPr>
            <a:lvl9pPr marL="5510174" indent="0">
              <a:buNone/>
              <a:defRPr sz="15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0D9-517D-4073-BB61-7036F7734773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3715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688763"/>
            <a:ext cx="4876384" cy="2410672"/>
          </a:xfrm>
        </p:spPr>
        <p:txBody>
          <a:bodyPr anchor="b"/>
          <a:lstStyle>
            <a:lvl1pPr>
              <a:defRPr sz="48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487540"/>
            <a:ext cx="7654171" cy="7342026"/>
          </a:xfrm>
        </p:spPr>
        <p:txBody>
          <a:bodyPr anchor="t"/>
          <a:lstStyle>
            <a:lvl1pPr marL="0" indent="0">
              <a:buNone/>
              <a:defRPr sz="4821"/>
            </a:lvl1pPr>
            <a:lvl2pPr marL="688772" indent="0">
              <a:buNone/>
              <a:defRPr sz="4218"/>
            </a:lvl2pPr>
            <a:lvl3pPr marL="1377544" indent="0">
              <a:buNone/>
              <a:defRPr sz="3616"/>
            </a:lvl3pPr>
            <a:lvl4pPr marL="2066315" indent="0">
              <a:buNone/>
              <a:defRPr sz="3013"/>
            </a:lvl4pPr>
            <a:lvl5pPr marL="2755087" indent="0">
              <a:buNone/>
              <a:defRPr sz="3013"/>
            </a:lvl5pPr>
            <a:lvl6pPr marL="3443859" indent="0">
              <a:buNone/>
              <a:defRPr sz="3013"/>
            </a:lvl6pPr>
            <a:lvl7pPr marL="4132631" indent="0">
              <a:buNone/>
              <a:defRPr sz="3013"/>
            </a:lvl7pPr>
            <a:lvl8pPr marL="4821403" indent="0">
              <a:buNone/>
              <a:defRPr sz="3013"/>
            </a:lvl8pPr>
            <a:lvl9pPr marL="5510174" indent="0">
              <a:buNone/>
              <a:defRPr sz="301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099435"/>
            <a:ext cx="4876384" cy="5742087"/>
          </a:xfrm>
        </p:spPr>
        <p:txBody>
          <a:bodyPr/>
          <a:lstStyle>
            <a:lvl1pPr marL="0" indent="0">
              <a:buNone/>
              <a:defRPr sz="2410"/>
            </a:lvl1pPr>
            <a:lvl2pPr marL="688772" indent="0">
              <a:buNone/>
              <a:defRPr sz="2109"/>
            </a:lvl2pPr>
            <a:lvl3pPr marL="1377544" indent="0">
              <a:buNone/>
              <a:defRPr sz="1808"/>
            </a:lvl3pPr>
            <a:lvl4pPr marL="2066315" indent="0">
              <a:buNone/>
              <a:defRPr sz="1507"/>
            </a:lvl4pPr>
            <a:lvl5pPr marL="2755087" indent="0">
              <a:buNone/>
              <a:defRPr sz="1507"/>
            </a:lvl5pPr>
            <a:lvl6pPr marL="3443859" indent="0">
              <a:buNone/>
              <a:defRPr sz="1507"/>
            </a:lvl6pPr>
            <a:lvl7pPr marL="4132631" indent="0">
              <a:buNone/>
              <a:defRPr sz="1507"/>
            </a:lvl7pPr>
            <a:lvl8pPr marL="4821403" indent="0">
              <a:buNone/>
              <a:defRPr sz="1507"/>
            </a:lvl8pPr>
            <a:lvl9pPr marL="5510174" indent="0">
              <a:buNone/>
              <a:defRPr sz="15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3BDD-5ABB-4207-9D29-7CA56AC72AF9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458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50056"/>
            <a:ext cx="13040439" cy="199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750270"/>
            <a:ext cx="13040439" cy="6555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575726"/>
            <a:ext cx="3401854" cy="5500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9337D-88AA-406E-9635-698262FD37FD}" type="datetime1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575726"/>
            <a:ext cx="5102781" cy="5500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575726"/>
            <a:ext cx="3401854" cy="5500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30C26-E848-4C31-8125-55BBF497A9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43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1377544" rtl="0" eaLnBrk="1" latinLnBrk="0" hangingPunct="1">
        <a:lnSpc>
          <a:spcPct val="90000"/>
        </a:lnSpc>
        <a:spcBef>
          <a:spcPct val="0"/>
        </a:spcBef>
        <a:buNone/>
        <a:defRPr kumimoji="1" sz="66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4386" indent="-344386" algn="l" defTabSz="1377544" rtl="0" eaLnBrk="1" latinLnBrk="0" hangingPunct="1">
        <a:lnSpc>
          <a:spcPct val="90000"/>
        </a:lnSpc>
        <a:spcBef>
          <a:spcPts val="1507"/>
        </a:spcBef>
        <a:buFont typeface="Arial" panose="020B0604020202020204" pitchFamily="34" charset="0"/>
        <a:buChar char="•"/>
        <a:defRPr kumimoji="1" sz="4218" kern="1200">
          <a:solidFill>
            <a:schemeClr val="tx1"/>
          </a:solidFill>
          <a:latin typeface="+mn-lt"/>
          <a:ea typeface="+mn-ea"/>
          <a:cs typeface="+mn-cs"/>
        </a:defRPr>
      </a:lvl1pPr>
      <a:lvl2pPr marL="1033158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3616" kern="1200">
          <a:solidFill>
            <a:schemeClr val="tx1"/>
          </a:solidFill>
          <a:latin typeface="+mn-lt"/>
          <a:ea typeface="+mn-ea"/>
          <a:cs typeface="+mn-cs"/>
        </a:defRPr>
      </a:lvl2pPr>
      <a:lvl3pPr marL="1721930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3pPr>
      <a:lvl4pPr marL="2410701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4pPr>
      <a:lvl5pPr marL="3099473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5pPr>
      <a:lvl6pPr marL="3788245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6pPr>
      <a:lvl7pPr marL="4477017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7pPr>
      <a:lvl8pPr marL="5165789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8pPr>
      <a:lvl9pPr marL="5854560" indent="-344386" algn="l" defTabSz="1377544" rtl="0" eaLnBrk="1" latinLnBrk="0" hangingPunct="1">
        <a:lnSpc>
          <a:spcPct val="90000"/>
        </a:lnSpc>
        <a:spcBef>
          <a:spcPts val="753"/>
        </a:spcBef>
        <a:buFont typeface="Arial" panose="020B0604020202020204" pitchFamily="34" charset="0"/>
        <a:buChar char="•"/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1pPr>
      <a:lvl2pPr marL="688772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2pPr>
      <a:lvl3pPr marL="1377544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3pPr>
      <a:lvl4pPr marL="2066315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4pPr>
      <a:lvl5pPr marL="2755087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5pPr>
      <a:lvl6pPr marL="3443859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6pPr>
      <a:lvl7pPr marL="4132631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7pPr>
      <a:lvl8pPr marL="4821403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8pPr>
      <a:lvl9pPr marL="5510174" algn="l" defTabSz="1377544" rtl="0" eaLnBrk="1" latinLnBrk="0" hangingPunct="1">
        <a:defRPr kumimoji="1" sz="27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C17424-63C9-49EE-A868-FC58877040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3951" y="1518986"/>
            <a:ext cx="12851448" cy="2795263"/>
          </a:xfrm>
        </p:spPr>
        <p:txBody>
          <a:bodyPr/>
          <a:lstStyle/>
          <a:p>
            <a:r>
              <a:rPr kumimoji="1"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居所変更実態調査</a:t>
            </a:r>
            <a:br>
              <a:rPr kumimoji="1"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集計結果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AA876B-DB23-4A3D-9E74-7BBA7C914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日付">
            <a:extLst>
              <a:ext uri="{FF2B5EF4-FFF2-40B4-BE49-F238E27FC236}">
                <a16:creationId xmlns:a16="http://schemas.microsoft.com/office/drawing/2014/main" id="{04A47F2A-E1EA-4E96-BF87-D4C025C106F4}"/>
              </a:ext>
            </a:extLst>
          </p:cNvPr>
          <p:cNvSpPr txBox="1"/>
          <p:nvPr/>
        </p:nvSpPr>
        <p:spPr>
          <a:xfrm>
            <a:off x="5346569" y="4918511"/>
            <a:ext cx="4426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●●●●</a:t>
            </a:r>
            <a:r>
              <a:rPr kumimoji="1" lang="en-US" altLang="ja-JP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</a:t>
            </a:r>
            <a:r>
              <a:rPr kumimoji="1" lang="en-US" altLang="ja-JP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</a:t>
            </a:r>
            <a:endParaRPr kumimoji="1" lang="ja-JP" altLang="en-US" sz="360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市町村">
            <a:extLst>
              <a:ext uri="{FF2B5EF4-FFF2-40B4-BE49-F238E27FC236}">
                <a16:creationId xmlns:a16="http://schemas.microsoft.com/office/drawing/2014/main" id="{4CFDF91F-B7C2-401A-B012-36B56FD26F4C}"/>
              </a:ext>
            </a:extLst>
          </p:cNvPr>
          <p:cNvSpPr txBox="1"/>
          <p:nvPr/>
        </p:nvSpPr>
        <p:spPr>
          <a:xfrm>
            <a:off x="6082344" y="5604854"/>
            <a:ext cx="2954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●●県●●市</a:t>
            </a:r>
            <a:endParaRPr kumimoji="1" lang="en-US" altLang="ja-JP" sz="3600" b="1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発送">
            <a:extLst>
              <a:ext uri="{FF2B5EF4-FFF2-40B4-BE49-F238E27FC236}">
                <a16:creationId xmlns:a16="http://schemas.microsoft.com/office/drawing/2014/main" id="{DD468230-4295-4477-BB17-B7A7588D6564}"/>
              </a:ext>
            </a:extLst>
          </p:cNvPr>
          <p:cNvSpPr txBox="1"/>
          <p:nvPr/>
        </p:nvSpPr>
        <p:spPr>
          <a:xfrm>
            <a:off x="5736097" y="7323189"/>
            <a:ext cx="364715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7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発送事業所数：●●件</a:t>
            </a:r>
            <a:endParaRPr kumimoji="1" lang="en-US" altLang="ja-JP" sz="2700" b="1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回収">
            <a:extLst>
              <a:ext uri="{FF2B5EF4-FFF2-40B4-BE49-F238E27FC236}">
                <a16:creationId xmlns:a16="http://schemas.microsoft.com/office/drawing/2014/main" id="{C9532641-DBE0-497F-A25A-A91BB16B3CEA}"/>
              </a:ext>
            </a:extLst>
          </p:cNvPr>
          <p:cNvSpPr txBox="1"/>
          <p:nvPr/>
        </p:nvSpPr>
        <p:spPr>
          <a:xfrm>
            <a:off x="5736097" y="7906195"/>
            <a:ext cx="364715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7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回収事業所数：●●件</a:t>
            </a:r>
            <a:endParaRPr kumimoji="1" lang="en-US" altLang="ja-JP" sz="2700" b="1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回収率">
            <a:extLst>
              <a:ext uri="{FF2B5EF4-FFF2-40B4-BE49-F238E27FC236}">
                <a16:creationId xmlns:a16="http://schemas.microsoft.com/office/drawing/2014/main" id="{09958DED-392B-4B95-AD86-ADFC8B772FA5}"/>
              </a:ext>
            </a:extLst>
          </p:cNvPr>
          <p:cNvSpPr txBox="1"/>
          <p:nvPr/>
        </p:nvSpPr>
        <p:spPr>
          <a:xfrm>
            <a:off x="5998189" y="8489201"/>
            <a:ext cx="312297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7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回収率：●●</a:t>
            </a:r>
            <a:r>
              <a:rPr kumimoji="1" lang="en-US" altLang="ja-JP" sz="27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7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</a:t>
            </a:r>
            <a:r>
              <a:rPr kumimoji="1" lang="en-US" altLang="ja-JP" sz="27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%</a:t>
            </a:r>
          </a:p>
        </p:txBody>
      </p:sp>
      <p:sp>
        <p:nvSpPr>
          <p:cNvPr id="11" name="注意事項">
            <a:extLst>
              <a:ext uri="{FF2B5EF4-FFF2-40B4-BE49-F238E27FC236}">
                <a16:creationId xmlns:a16="http://schemas.microsoft.com/office/drawing/2014/main" id="{6D9B35A4-BE59-492A-9BD6-F703280A3C34}"/>
              </a:ext>
            </a:extLst>
          </p:cNvPr>
          <p:cNvSpPr txBox="1"/>
          <p:nvPr/>
        </p:nvSpPr>
        <p:spPr>
          <a:xfrm>
            <a:off x="0" y="9589367"/>
            <a:ext cx="1401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8772"/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（注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）不正確な回答や無回答等がある場合、正確な集計結果となっていないおそれがあります。エクセルファイルに入力したデータを良くご確認ください。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688772"/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（注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）グラフのレイアウト等を変更する場合は、エクセルファイル上のグラフを修正の上、このファイルに貼り直してください。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688772"/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（注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）構成比を示す表は、セルの赤色が濃いほど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100%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に近いことを示しています。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4500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年間の介護老人保健施設の入所及び退所の流れ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5129584" y="1882290"/>
            <a:ext cx="1345240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老健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171258" y="2924756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定員●人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左テーブル">
            <a:extLst>
              <a:ext uri="{FF2B5EF4-FFF2-40B4-BE49-F238E27FC236}">
                <a16:creationId xmlns:a16="http://schemas.microsoft.com/office/drawing/2014/main" id="{B4333DEF-4A13-444F-BE7B-C3218AEAA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775064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入所前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C104E73D-A8F5-4A22-9D9E-3D521C4BFC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809873"/>
              </p:ext>
            </p:extLst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9208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年間の介護療養型医療施設・介護医療院の入所及び退所の流れ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4743261" y="1882290"/>
            <a:ext cx="2117887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療養型等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171258" y="2924756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定員●人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左テーブル">
            <a:extLst>
              <a:ext uri="{FF2B5EF4-FFF2-40B4-BE49-F238E27FC236}">
                <a16:creationId xmlns:a16="http://schemas.microsoft.com/office/drawing/2014/main" id="{C371122E-4029-4229-8906-12958FF4DD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281018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入所前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80F7094C-3CC6-463B-9C3E-FC682E97D3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003552"/>
              </p:ext>
            </p:extLst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43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年間の特別養護老人ホームの入所及び退所の流れ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5129584" y="1882290"/>
            <a:ext cx="1345240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特養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171258" y="2924756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定員●人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左テーブル">
            <a:extLst>
              <a:ext uri="{FF2B5EF4-FFF2-40B4-BE49-F238E27FC236}">
                <a16:creationId xmlns:a16="http://schemas.microsoft.com/office/drawing/2014/main" id="{EA7EDA7D-6521-4F62-984A-7DC7FADAA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621921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入所前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39E1AF8B-E16F-4E09-AB56-85557BBB7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997745"/>
              </p:ext>
            </p:extLst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4874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年間の地域密着型特別養護老人ホームの入所及び退所の流れ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13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4743262" y="1882290"/>
            <a:ext cx="2117887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地密特養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171258" y="2924756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定員●人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左テーブル">
            <a:extLst>
              <a:ext uri="{FF2B5EF4-FFF2-40B4-BE49-F238E27FC236}">
                <a16:creationId xmlns:a16="http://schemas.microsoft.com/office/drawing/2014/main" id="{D8A1F5A0-032F-475F-B078-60BA58881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489058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入所前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3E62CDF2-33F8-4B2A-A521-F9372AD4D8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000948"/>
              </p:ext>
            </p:extLst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520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居所変更した人の要支援・要介護度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14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3" name="メインテーブル">
            <a:extLst>
              <a:ext uri="{FF2B5EF4-FFF2-40B4-BE49-F238E27FC236}">
                <a16:creationId xmlns:a16="http://schemas.microsoft.com/office/drawing/2014/main" id="{E8DDD91F-BB9B-498A-AC5A-E62A12ADCE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608780"/>
              </p:ext>
            </p:extLst>
          </p:nvPr>
        </p:nvGraphicFramePr>
        <p:xfrm>
          <a:off x="723874" y="1324031"/>
          <a:ext cx="13671602" cy="821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2933562330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2138965761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285648529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11604709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2552530917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2004887818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707425948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1172845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サービス種別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自立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申請中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813330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476016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650110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761148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936568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451078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702196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350229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099515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8489341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610614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118825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7806979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療養型・介護医療院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383382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710935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303370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505065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519661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</a:t>
                      </a:r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433714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582456"/>
                  </a:ext>
                </a:extLst>
              </a:tr>
              <a:tr h="3170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</a:t>
                      </a:r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311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居所変更した理由（第</a:t>
            </a:r>
            <a:r>
              <a:rPr kumimoji="1"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位）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9773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居所変更した理由（第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位）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16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193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居所変更した理由（第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位）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17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5628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居所変更した理由（</a:t>
            </a:r>
            <a:r>
              <a:rPr kumimoji="1"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n=</a:t>
            </a:r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●、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順位不問、複数回答</a:t>
            </a:r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18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1287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受けている医療処置別の入所・入居者数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3" name="メインテーブル">
            <a:extLst>
              <a:ext uri="{FF2B5EF4-FFF2-40B4-BE49-F238E27FC236}">
                <a16:creationId xmlns:a16="http://schemas.microsoft.com/office/drawing/2014/main" id="{E8DDD91F-BB9B-498A-AC5A-E62A12ADCE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39231"/>
              </p:ext>
            </p:extLst>
          </p:nvPr>
        </p:nvGraphicFramePr>
        <p:xfrm>
          <a:off x="773477" y="1444895"/>
          <a:ext cx="13572397" cy="770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439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2933562330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2016893141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1464981238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1837641190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2236014532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2075291396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1260528229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2138965761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285648529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11604709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2552530917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2004887818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707425948"/>
                    </a:ext>
                  </a:extLst>
                </a:gridCol>
                <a:gridCol w="867497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</a:tblGrid>
              <a:tr h="1761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サービス種別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点滴の</a:t>
                      </a:r>
                      <a:endParaRPr lang="en-US" altLang="ja-JP" sz="12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管理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中心静脈</a:t>
                      </a:r>
                      <a:endParaRPr lang="en-US" altLang="zh-TW" sz="12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栄養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透析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ｽﾄｰﾏの</a:t>
                      </a:r>
                      <a:endParaRPr lang="en-US" altLang="ja-JP" sz="12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処置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酸素療法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ﾚｽﾋﾟﾚｰﾀｰ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気管切開の処置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疼痛の</a:t>
                      </a:r>
                      <a:endParaRPr lang="en-US" altLang="ja-JP" sz="12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看護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経管栄養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ﾓﾆﾀｰ測定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褥瘡の</a:t>
                      </a:r>
                      <a:endParaRPr lang="en-US" altLang="ja-JP" sz="12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処置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ｶﾃｰﾃﾙ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喀痰吸引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ｲﾝｽﾘﾝ注射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644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41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514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7949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966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9762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486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1307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9205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2157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4809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194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498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1715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療養型・介護医療院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682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0155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2518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49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</a:t>
                      </a: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</a:t>
                      </a: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5639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</a:t>
                      </a: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</a:t>
                      </a:r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</a:tbl>
          </a:graphicData>
        </a:graphic>
      </p:graphicFrame>
      <p:sp>
        <p:nvSpPr>
          <p:cNvPr id="5" name="注意事項">
            <a:extLst>
              <a:ext uri="{FF2B5EF4-FFF2-40B4-BE49-F238E27FC236}">
                <a16:creationId xmlns:a16="http://schemas.microsoft.com/office/drawing/2014/main" id="{5931E9E7-6151-43C7-8FC0-FC2EA3F3FB7C}"/>
              </a:ext>
            </a:extLst>
          </p:cNvPr>
          <p:cNvSpPr txBox="1"/>
          <p:nvPr/>
        </p:nvSpPr>
        <p:spPr>
          <a:xfrm>
            <a:off x="0" y="9917923"/>
            <a:ext cx="14016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8772"/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（注）割合は各セルの人数を施設等ごとの入居・入所者数で除して算出しています。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6831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7C1C9F6-0A8D-4D74-8E4B-F277F0592922}"/>
              </a:ext>
            </a:extLst>
          </p:cNvPr>
          <p:cNvSpPr/>
          <p:nvPr/>
        </p:nvSpPr>
        <p:spPr>
          <a:xfrm>
            <a:off x="998213" y="1182931"/>
            <a:ext cx="2108851" cy="2012269"/>
          </a:xfrm>
          <a:prstGeom prst="rect">
            <a:avLst/>
          </a:prstGeom>
          <a:solidFill>
            <a:srgbClr val="B7CE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71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調査の目的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84F8290-FBAA-47B9-94E1-B05936FF01EA}"/>
              </a:ext>
            </a:extLst>
          </p:cNvPr>
          <p:cNvSpPr txBox="1"/>
          <p:nvPr/>
        </p:nvSpPr>
        <p:spPr>
          <a:xfrm>
            <a:off x="3107065" y="1182931"/>
            <a:ext cx="11333286" cy="206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62"/>
              </a:lnSpc>
            </a:pP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・居所変更実態調査では、</a:t>
            </a:r>
            <a:r>
              <a:rPr kumimoji="1" lang="ja-JP" altLang="en-US" sz="2109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①過去１年間で施設・居住系サービスから居所を変更した方の</a:t>
            </a:r>
            <a:endParaRPr kumimoji="1" lang="en-US" altLang="ja-JP" sz="2109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62"/>
              </a:lnSpc>
              <a:spcAft>
                <a:spcPts val="904"/>
              </a:spcAft>
            </a:pP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109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人数</a:t>
            </a: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や、</a:t>
            </a:r>
            <a:r>
              <a:rPr kumimoji="1" lang="ja-JP" altLang="en-US" sz="2109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②その理由</a:t>
            </a: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等を把握します。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62"/>
              </a:lnSpc>
            </a:pP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・そして、</a:t>
            </a:r>
            <a:r>
              <a:rPr kumimoji="1" lang="ja-JP" altLang="en-US" sz="2109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調査の結果や、調査結果に基づいた関係者間での議論を通じて</a:t>
            </a: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、施設・居住系</a:t>
            </a:r>
            <a:br>
              <a:rPr kumimoji="1" lang="en-US" altLang="ja-JP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サービスでの生活の継続性を高めるために必要な機能や、外部サービス資源との連携等を</a:t>
            </a:r>
            <a:br>
              <a:rPr kumimoji="1" lang="en-US" altLang="ja-JP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検討し、具体的な取組につなげていくことを目的としています。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548FE21-1B14-4BC1-85F9-91875ED20CC2}"/>
              </a:ext>
            </a:extLst>
          </p:cNvPr>
          <p:cNvSpPr txBox="1"/>
          <p:nvPr/>
        </p:nvSpPr>
        <p:spPr>
          <a:xfrm>
            <a:off x="3107064" y="3777964"/>
            <a:ext cx="11020966" cy="2919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904"/>
              </a:spcAft>
            </a:pP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・アンケートは、施設・居住系サービスの管理者の方などにご回答いただきます。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・調査では、各施設・居住系サービスから過去１年間で居所を変更した方の人数と行先、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居所変更の理由などを把握しますが、これは、「要介護者が、住み慣れた住まいで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暮らし続けることができている」という、地域のビジョンを達成するために、各施設・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904"/>
              </a:spcAft>
            </a:pP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居住系サービスに「どのような機能が必要か」を検討することが目的となっています。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・今後は、介護人材の確保が困難となる地域も多い中、地域の施設・居住系サービスで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最後まで暮らし続けるために、「量の拡大」ではなく、どのような「機能の強化」が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必要かを検討することが重要になるのではないか、という考えに基づいています。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386BE55-7CD0-4AF0-B5CC-CAC4BB13AFEF}"/>
              </a:ext>
            </a:extLst>
          </p:cNvPr>
          <p:cNvSpPr/>
          <p:nvPr/>
        </p:nvSpPr>
        <p:spPr>
          <a:xfrm>
            <a:off x="998213" y="3708394"/>
            <a:ext cx="2108851" cy="2967422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71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調査の概要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E86CE7E-C712-4469-97BB-B24AEADCC649}"/>
              </a:ext>
            </a:extLst>
          </p:cNvPr>
          <p:cNvSpPr txBox="1"/>
          <p:nvPr/>
        </p:nvSpPr>
        <p:spPr>
          <a:xfrm>
            <a:off x="3114022" y="7193948"/>
            <a:ext cx="11333286" cy="2270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・過去１年間で居所を変更した人と、死亡した人は、どの程度いるか？（どの程度の方が、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904"/>
              </a:spcAft>
            </a:pP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最後までその施設等で暮らし続けることができたのか）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・居所を変更する理由として、多いものは何か？（どのような機能を強化することで、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904"/>
              </a:spcAft>
            </a:pPr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その施設等で暮らし続けることができるようになるのか）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・各施設・居住系サービスで、各医療処置を受けている人の人数はどの程度か？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10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（各医療処置への対応が可能な施設・居住系サービスはどこか）</a:t>
            </a:r>
            <a:endParaRPr kumimoji="1" lang="en-US" altLang="ja-JP" sz="210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06039DB-65E3-4A2C-80DD-BDA2DE2C1F24}"/>
              </a:ext>
            </a:extLst>
          </p:cNvPr>
          <p:cNvSpPr/>
          <p:nvPr/>
        </p:nvSpPr>
        <p:spPr>
          <a:xfrm>
            <a:off x="1005171" y="7124379"/>
            <a:ext cx="2108851" cy="2406988"/>
          </a:xfrm>
          <a:prstGeom prst="rect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71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注目すべき</a:t>
            </a:r>
            <a:endParaRPr kumimoji="1" lang="en-US" altLang="ja-JP" sz="271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71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ポイント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899D99C-FE4A-417F-B1B2-ABC02B31AEEE}"/>
              </a:ext>
            </a:extLst>
          </p:cNvPr>
          <p:cNvSpPr txBox="1"/>
          <p:nvPr/>
        </p:nvSpPr>
        <p:spPr>
          <a:xfrm>
            <a:off x="365929" y="299709"/>
            <a:ext cx="5802310" cy="741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218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4218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居所変更実態調査</a:t>
            </a:r>
            <a:r>
              <a:rPr kumimoji="1" lang="en-US" altLang="ja-JP" sz="4218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4218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D6355D9-1137-422D-A615-B6B8EDD95758}"/>
              </a:ext>
            </a:extLst>
          </p:cNvPr>
          <p:cNvSpPr txBox="1"/>
          <p:nvPr/>
        </p:nvSpPr>
        <p:spPr>
          <a:xfrm>
            <a:off x="1131217" y="9669969"/>
            <a:ext cx="13357833" cy="579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8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 </a:t>
            </a:r>
            <a:r>
              <a:rPr kumimoji="1" lang="ja-JP" altLang="en-US" sz="158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特に居所を変更する理由や、必要な機能等については、アンケート調査の結果のみでなく、調査結果をもとに各施設・居住系サービスへのヒアリング調査</a:t>
            </a:r>
            <a:endParaRPr kumimoji="1" lang="en-US" altLang="ja-JP" sz="1582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58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などを通じて把握することが重要です。</a:t>
            </a:r>
          </a:p>
        </p:txBody>
      </p:sp>
      <p:sp>
        <p:nvSpPr>
          <p:cNvPr id="11" name="スライド番号プレースホルダー 3">
            <a:extLst>
              <a:ext uri="{FF2B5EF4-FFF2-40B4-BE49-F238E27FC236}">
                <a16:creationId xmlns:a16="http://schemas.microsoft.com/office/drawing/2014/main" id="{B24D3DCA-1CB4-4ED4-9CE4-B0D204CCB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1675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年間の退居・退所者に占める居所変更・死亡の割合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ポイント">
            <a:extLst>
              <a:ext uri="{FF2B5EF4-FFF2-40B4-BE49-F238E27FC236}">
                <a16:creationId xmlns:a16="http://schemas.microsoft.com/office/drawing/2014/main" id="{F36D8373-6B9C-4778-9419-7B3B9D652522}"/>
              </a:ext>
            </a:extLst>
          </p:cNvPr>
          <p:cNvSpPr txBox="1"/>
          <p:nvPr/>
        </p:nvSpPr>
        <p:spPr>
          <a:xfrm>
            <a:off x="9168063" y="3378960"/>
            <a:ext cx="5739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8772"/>
            <a:r>
              <a:rPr kumimoji="1" lang="ja-JP" alt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注目すべきポイント</a:t>
            </a:r>
            <a:endParaRPr kumimoji="1" lang="en-US" altLang="ja-JP" sz="2400" b="1" dirty="0">
              <a:solidFill>
                <a:schemeClr val="accent2">
                  <a:lumMod val="60000"/>
                  <a:lumOff val="4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688772"/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・看取りまでできているのはどの住まいか？</a:t>
            </a:r>
            <a:endParaRPr kumimoji="1" lang="en-US" altLang="ja-JP" sz="24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4" name="メインテーブル">
            <a:extLst>
              <a:ext uri="{FF2B5EF4-FFF2-40B4-BE49-F238E27FC236}">
                <a16:creationId xmlns:a16="http://schemas.microsoft.com/office/drawing/2014/main" id="{A61168D5-8B18-4378-B607-FA5637B0EC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289634"/>
              </p:ext>
            </p:extLst>
          </p:nvPr>
        </p:nvGraphicFramePr>
        <p:xfrm>
          <a:off x="946800" y="1303437"/>
          <a:ext cx="6486544" cy="821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159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1445795">
                  <a:extLst>
                    <a:ext uri="{9D8B030D-6E8A-4147-A177-3AD203B41FA5}">
                      <a16:colId xmlns:a16="http://schemas.microsoft.com/office/drawing/2014/main" val="2933562330"/>
                    </a:ext>
                  </a:extLst>
                </a:gridCol>
                <a:gridCol w="1445795">
                  <a:extLst>
                    <a:ext uri="{9D8B030D-6E8A-4147-A177-3AD203B41FA5}">
                      <a16:colId xmlns:a16="http://schemas.microsoft.com/office/drawing/2014/main" val="2138965761"/>
                    </a:ext>
                  </a:extLst>
                </a:gridCol>
                <a:gridCol w="1445795">
                  <a:extLst>
                    <a:ext uri="{9D8B030D-6E8A-4147-A177-3AD203B41FA5}">
                      <a16:colId xmlns:a16="http://schemas.microsoft.com/office/drawing/2014/main" val="285648529"/>
                    </a:ext>
                  </a:extLst>
                </a:gridCol>
              </a:tblGrid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サービス種別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居所変更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死亡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813330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476016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650110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761148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936568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451078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702196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350229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099515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8489341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610614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118825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7806979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療養型・介護医療院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383382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710935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303370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(n=●)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505065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519661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</a:t>
                      </a:r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433714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582456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(n=</a:t>
                      </a:r>
                      <a:r>
                        <a:rPr kumimoji="1" lang="ja-JP" alt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</a:t>
                      </a:r>
                      <a:r>
                        <a:rPr kumimoji="1" lang="en-US" altLang="ja-JP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</a:tbl>
          </a:graphicData>
        </a:graphic>
      </p:graphicFrame>
      <p:sp>
        <p:nvSpPr>
          <p:cNvPr id="8" name="矢印: 左 7">
            <a:extLst>
              <a:ext uri="{FF2B5EF4-FFF2-40B4-BE49-F238E27FC236}">
                <a16:creationId xmlns:a16="http://schemas.microsoft.com/office/drawing/2014/main" id="{0D2D360B-C799-4AA6-96C7-44934D3E42BB}"/>
              </a:ext>
            </a:extLst>
          </p:cNvPr>
          <p:cNvSpPr/>
          <p:nvPr/>
        </p:nvSpPr>
        <p:spPr>
          <a:xfrm>
            <a:off x="7730290" y="3155281"/>
            <a:ext cx="1335505" cy="1278356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1172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年間の住宅型有料老人ホームの入居及び退居の流れ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4550098" y="1882290"/>
            <a:ext cx="2504211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住宅型有料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新規入居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退居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440567" y="2924756"/>
            <a:ext cx="7232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●室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左テーブル">
            <a:extLst>
              <a:ext uri="{FF2B5EF4-FFF2-40B4-BE49-F238E27FC236}">
                <a16:creationId xmlns:a16="http://schemas.microsoft.com/office/drawing/2014/main" id="{E8DDD91F-BB9B-498A-AC5A-E62A12ADCE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716492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入居前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F8A800A2-CAAD-459E-AA8A-3E1AFD3671F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188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年間の軽費老人ホームの入居及び退居の流れ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4452317" y="1882290"/>
            <a:ext cx="2699778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軽費老人ﾎｰﾑ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新規入居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退居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440567" y="2924756"/>
            <a:ext cx="7232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●室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左テーブル">
            <a:extLst>
              <a:ext uri="{FF2B5EF4-FFF2-40B4-BE49-F238E27FC236}">
                <a16:creationId xmlns:a16="http://schemas.microsoft.com/office/drawing/2014/main" id="{419F5C53-C388-419F-9A57-121696771A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101260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入居前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15759D4D-CBDD-41D5-98E3-D07905268F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150708"/>
              </p:ext>
            </p:extLst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1093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年間のサービス付き高齢者向け住宅の入居及び退居の流れ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4972492" y="1882290"/>
            <a:ext cx="1659429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サ高住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新規入居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退居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440566" y="2924756"/>
            <a:ext cx="7232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●戸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左テーブル">
            <a:extLst>
              <a:ext uri="{FF2B5EF4-FFF2-40B4-BE49-F238E27FC236}">
                <a16:creationId xmlns:a16="http://schemas.microsoft.com/office/drawing/2014/main" id="{15C49D4B-2E8E-4754-860C-EB91A84729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458323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入居前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0CAA4E0F-3AA4-406D-97FC-72D7C51BBF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108220"/>
              </p:ext>
            </p:extLst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4927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年間のグループホームの入所及び退所の流れ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4643075" y="1882290"/>
            <a:ext cx="2318262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ｸﾞﾙｰﾌﾟﾎｰﾑ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171258" y="2924756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定員●人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左テーブル">
            <a:extLst>
              <a:ext uri="{FF2B5EF4-FFF2-40B4-BE49-F238E27FC236}">
                <a16:creationId xmlns:a16="http://schemas.microsoft.com/office/drawing/2014/main" id="{84CAF075-1699-49C7-A34B-B2A913EA48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882074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入所前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8032F499-ACCA-4EDA-BE2A-FCD1C11CE0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357361"/>
              </p:ext>
            </p:extLst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062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年間の特定施設の入所及び退所の流れ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4743260" y="1882290"/>
            <a:ext cx="2117887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特定施設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171258" y="2924756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定員●人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左テーブル">
            <a:extLst>
              <a:ext uri="{FF2B5EF4-FFF2-40B4-BE49-F238E27FC236}">
                <a16:creationId xmlns:a16="http://schemas.microsoft.com/office/drawing/2014/main" id="{A5E2DE28-FFD5-4AD4-B707-193636308D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302694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入所前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85918BF0-E10A-4052-BF95-F6AD73480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265502"/>
              </p:ext>
            </p:extLst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46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1AA55-0D02-4564-9882-C32B2EDDE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44" y="205670"/>
            <a:ext cx="13812862" cy="953488"/>
          </a:xfrm>
        </p:spPr>
        <p:txBody>
          <a:bodyPr>
            <a:normAutofit/>
          </a:bodyPr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過去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年間の地域密着型特定施設の入所及び退所の流れ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43D1A8-C556-4F5B-AA46-D9E77818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7496" y="9781396"/>
            <a:ext cx="3401854" cy="550054"/>
          </a:xfrm>
        </p:spPr>
        <p:txBody>
          <a:bodyPr/>
          <a:lstStyle/>
          <a:p>
            <a:fld id="{78B30C26-E848-4C31-8125-55BBF497A9D0}" type="slidenum">
              <a:rPr kumimoji="1" lang="ja-JP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fld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24C332-6C6D-4AD4-8D56-7BD6B8050D5C}"/>
              </a:ext>
            </a:extLst>
          </p:cNvPr>
          <p:cNvSpPr/>
          <p:nvPr/>
        </p:nvSpPr>
        <p:spPr>
          <a:xfrm>
            <a:off x="4877220" y="1937720"/>
            <a:ext cx="1849969" cy="1674800"/>
          </a:xfrm>
          <a:prstGeom prst="ellipse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en-US" altLang="ja-JP" sz="2109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8C633-75FA-4163-88BB-CBD73C455CE5}"/>
              </a:ext>
            </a:extLst>
          </p:cNvPr>
          <p:cNvSpPr txBox="1"/>
          <p:nvPr/>
        </p:nvSpPr>
        <p:spPr>
          <a:xfrm>
            <a:off x="4743261" y="1882290"/>
            <a:ext cx="2117887" cy="555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地密特定</a:t>
            </a:r>
            <a:r>
              <a:rPr kumimoji="1" lang="en-US" altLang="ja-JP" sz="3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712A747-95A4-46A6-BFB1-E48BF7DF3874}"/>
              </a:ext>
            </a:extLst>
          </p:cNvPr>
          <p:cNvSpPr/>
          <p:nvPr/>
        </p:nvSpPr>
        <p:spPr>
          <a:xfrm>
            <a:off x="428065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072FD3-C951-4B4A-ADEA-996C8D6B862F}"/>
              </a:ext>
            </a:extLst>
          </p:cNvPr>
          <p:cNvSpPr/>
          <p:nvPr/>
        </p:nvSpPr>
        <p:spPr>
          <a:xfrm>
            <a:off x="653244" y="1423979"/>
            <a:ext cx="3633006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新規入所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D99447E-19F1-4D6E-B4DC-8DA70AC50ACA}"/>
              </a:ext>
            </a:extLst>
          </p:cNvPr>
          <p:cNvSpPr/>
          <p:nvPr/>
        </p:nvSpPr>
        <p:spPr>
          <a:xfrm>
            <a:off x="7331331" y="1423979"/>
            <a:ext cx="7134775" cy="433867"/>
          </a:xfrm>
          <a:prstGeom prst="rect">
            <a:avLst/>
          </a:prstGeom>
          <a:solidFill>
            <a:srgbClr val="1F4E7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r>
              <a:rPr kumimoji="1" lang="ja-JP" altLang="en-US" sz="2712" b="1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退所</a:t>
            </a:r>
            <a:endParaRPr kumimoji="1" lang="en-US" altLang="ja-JP" sz="2712" b="1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入居">
            <a:extLst>
              <a:ext uri="{FF2B5EF4-FFF2-40B4-BE49-F238E27FC236}">
                <a16:creationId xmlns:a16="http://schemas.microsoft.com/office/drawing/2014/main" id="{6DFD77EC-B665-4AB4-8768-47B9F550C374}"/>
              </a:ext>
            </a:extLst>
          </p:cNvPr>
          <p:cNvSpPr txBox="1"/>
          <p:nvPr/>
        </p:nvSpPr>
        <p:spPr>
          <a:xfrm>
            <a:off x="647648" y="2309971"/>
            <a:ext cx="36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sp>
        <p:nvSpPr>
          <p:cNvPr id="18" name="居所変更">
            <a:extLst>
              <a:ext uri="{FF2B5EF4-FFF2-40B4-BE49-F238E27FC236}">
                <a16:creationId xmlns:a16="http://schemas.microsoft.com/office/drawing/2014/main" id="{4C0DB759-0AD7-461A-946A-06807FD67A29}"/>
              </a:ext>
            </a:extLst>
          </p:cNvPr>
          <p:cNvSpPr txBox="1"/>
          <p:nvPr/>
        </p:nvSpPr>
        <p:spPr>
          <a:xfrm>
            <a:off x="11717497" y="2543599"/>
            <a:ext cx="2748610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603F3BC5-D665-4EAB-9438-8666F591DA60}"/>
              </a:ext>
            </a:extLst>
          </p:cNvPr>
          <p:cNvSpPr/>
          <p:nvPr/>
        </p:nvSpPr>
        <p:spPr>
          <a:xfrm>
            <a:off x="6734764" y="2473289"/>
            <a:ext cx="596567" cy="635030"/>
          </a:xfrm>
          <a:prstGeom prst="rightArrow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377544">
              <a:defRPr/>
            </a:pPr>
            <a:endParaRPr kumimoji="1" lang="ja-JP" altLang="en-US" sz="2712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施設数">
            <a:extLst>
              <a:ext uri="{FF2B5EF4-FFF2-40B4-BE49-F238E27FC236}">
                <a16:creationId xmlns:a16="http://schemas.microsoft.com/office/drawing/2014/main" id="{294C684E-5162-4471-95D1-785C0FEE274C}"/>
              </a:ext>
            </a:extLst>
          </p:cNvPr>
          <p:cNvSpPr txBox="1"/>
          <p:nvPr/>
        </p:nvSpPr>
        <p:spPr>
          <a:xfrm>
            <a:off x="5300385" y="249370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>
              <a:spcAft>
                <a:spcPts val="452"/>
              </a:spcAft>
            </a:pPr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●施設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定員">
            <a:extLst>
              <a:ext uri="{FF2B5EF4-FFF2-40B4-BE49-F238E27FC236}">
                <a16:creationId xmlns:a16="http://schemas.microsoft.com/office/drawing/2014/main" id="{B4EEDECF-C781-4999-8FB8-3C9C63973DD4}"/>
              </a:ext>
            </a:extLst>
          </p:cNvPr>
          <p:cNvSpPr txBox="1"/>
          <p:nvPr/>
        </p:nvSpPr>
        <p:spPr>
          <a:xfrm>
            <a:off x="5171258" y="2924756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8772"/>
            <a:r>
              <a:rPr kumimoji="1" lang="ja-JP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定員●人</a:t>
            </a:r>
            <a:endParaRPr kumimoji="1" lang="en-US" altLang="ja-JP" sz="21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退居">
            <a:extLst>
              <a:ext uri="{FF2B5EF4-FFF2-40B4-BE49-F238E27FC236}">
                <a16:creationId xmlns:a16="http://schemas.microsoft.com/office/drawing/2014/main" id="{2EBF4CCE-A42F-47CE-9418-D08517779ED4}"/>
              </a:ext>
            </a:extLst>
          </p:cNvPr>
          <p:cNvSpPr txBox="1"/>
          <p:nvPr/>
        </p:nvSpPr>
        <p:spPr>
          <a:xfrm>
            <a:off x="7331331" y="2309971"/>
            <a:ext cx="3063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</a:t>
            </a:r>
          </a:p>
        </p:txBody>
      </p: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08BE5317-E263-4C8F-880A-809C28C09DEA}"/>
              </a:ext>
            </a:extLst>
          </p:cNvPr>
          <p:cNvCxnSpPr>
            <a:stCxn id="111" idx="3"/>
            <a:endCxn id="18" idx="1"/>
          </p:cNvCxnSpPr>
          <p:nvPr/>
        </p:nvCxnSpPr>
        <p:spPr>
          <a:xfrm>
            <a:off x="10394950" y="2771636"/>
            <a:ext cx="1322547" cy="356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BB0B174-600B-4A0D-9DED-9206B73CCBFD}"/>
              </a:ext>
            </a:extLst>
          </p:cNvPr>
          <p:cNvSpPr txBox="1"/>
          <p:nvPr/>
        </p:nvSpPr>
        <p:spPr>
          <a:xfrm>
            <a:off x="10331450" y="2309969"/>
            <a:ext cx="1449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居所変更</a:t>
            </a:r>
          </a:p>
        </p:txBody>
      </p:sp>
      <p:sp>
        <p:nvSpPr>
          <p:cNvPr id="117" name="死亡">
            <a:extLst>
              <a:ext uri="{FF2B5EF4-FFF2-40B4-BE49-F238E27FC236}">
                <a16:creationId xmlns:a16="http://schemas.microsoft.com/office/drawing/2014/main" id="{D0374B4A-479E-45D0-B7BA-37098E1595CA}"/>
              </a:ext>
            </a:extLst>
          </p:cNvPr>
          <p:cNvSpPr txBox="1"/>
          <p:nvPr/>
        </p:nvSpPr>
        <p:spPr>
          <a:xfrm>
            <a:off x="7331330" y="4283956"/>
            <a:ext cx="3063619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●●人（●</a:t>
            </a:r>
            <a:r>
              <a:rPr kumimoji="1" lang="en-US" altLang="ja-JP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2410" b="1" kern="0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●％）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853DDE8-22FD-4888-AC36-EF09FD8CC197}"/>
              </a:ext>
            </a:extLst>
          </p:cNvPr>
          <p:cNvSpPr txBox="1"/>
          <p:nvPr/>
        </p:nvSpPr>
        <p:spPr>
          <a:xfrm>
            <a:off x="7794390" y="3527026"/>
            <a:ext cx="1322546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7544">
              <a:defRPr/>
            </a:pPr>
            <a:r>
              <a:rPr kumimoji="1" lang="ja-JP" altLang="en-US" sz="241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死亡</a:t>
            </a:r>
            <a:endParaRPr kumimoji="1" lang="en-US" altLang="ja-JP" sz="2410" kern="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B2D9E540-64B6-4746-91DB-AA3847B173E0}"/>
              </a:ext>
            </a:extLst>
          </p:cNvPr>
          <p:cNvCxnSpPr>
            <a:stCxn id="111" idx="2"/>
            <a:endCxn id="117" idx="0"/>
          </p:cNvCxnSpPr>
          <p:nvPr/>
        </p:nvCxnSpPr>
        <p:spPr>
          <a:xfrm flipH="1">
            <a:off x="8863140" y="3233301"/>
            <a:ext cx="1" cy="105065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左テーブル">
            <a:extLst>
              <a:ext uri="{FF2B5EF4-FFF2-40B4-BE49-F238E27FC236}">
                <a16:creationId xmlns:a16="http://schemas.microsoft.com/office/drawing/2014/main" id="{ED70D50A-7D4E-4081-9F5C-2DB2CCB120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073920"/>
              </p:ext>
            </p:extLst>
          </p:nvPr>
        </p:nvGraphicFramePr>
        <p:xfrm>
          <a:off x="647649" y="3348660"/>
          <a:ext cx="3633008" cy="5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入所前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  <p:graphicFrame>
        <p:nvGraphicFramePr>
          <p:cNvPr id="23" name="右テーブル">
            <a:extLst>
              <a:ext uri="{FF2B5EF4-FFF2-40B4-BE49-F238E27FC236}">
                <a16:creationId xmlns:a16="http://schemas.microsoft.com/office/drawing/2014/main" id="{3895E2EF-61DF-4D25-A7ED-BE0495630E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966375"/>
              </p:ext>
            </p:extLst>
          </p:nvPr>
        </p:nvGraphicFramePr>
        <p:xfrm>
          <a:off x="10838695" y="3348660"/>
          <a:ext cx="3633008" cy="574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52">
                  <a:extLst>
                    <a:ext uri="{9D8B030D-6E8A-4147-A177-3AD203B41FA5}">
                      <a16:colId xmlns:a16="http://schemas.microsoft.com/office/drawing/2014/main" val="1255499954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314771645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775359723"/>
                    </a:ext>
                  </a:extLst>
                </a:gridCol>
                <a:gridCol w="908252">
                  <a:extLst>
                    <a:ext uri="{9D8B030D-6E8A-4147-A177-3AD203B41FA5}">
                      <a16:colId xmlns:a16="http://schemas.microsoft.com/office/drawing/2014/main" val="1982915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変更後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市区町村内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市区町村外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3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2267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75168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住宅型有料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41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0868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13775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軽費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821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454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サ高住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566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844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GH</a:t>
                      </a:r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7507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619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997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34058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27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46062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老健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209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0353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療養型・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介護医療院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712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90842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6020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9908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706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94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地密特養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509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7536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0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006081"/>
                  </a:ext>
                </a:extLst>
              </a:tr>
              <a:tr h="0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把握していない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66695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119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059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3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74664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3107</TotalTime>
  <Words>1949</Words>
  <Application>Microsoft Office PowerPoint</Application>
  <PresentationFormat>ユーザー設定</PresentationFormat>
  <Paragraphs>683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7" baseType="lpstr">
      <vt:lpstr>Meiryo UI</vt:lpstr>
      <vt:lpstr>ＭＳ Ｐゴシック</vt:lpstr>
      <vt:lpstr>メイリオ</vt:lpstr>
      <vt:lpstr>游ゴシック</vt:lpstr>
      <vt:lpstr>Arial</vt:lpstr>
      <vt:lpstr>Calibri</vt:lpstr>
      <vt:lpstr>Calibri Light</vt:lpstr>
      <vt:lpstr>1_Office テーマ</vt:lpstr>
      <vt:lpstr>居所変更実態調査 集計結果</vt:lpstr>
      <vt:lpstr>PowerPoint プレゼンテーション</vt:lpstr>
      <vt:lpstr>過去1年間の退居・退所者に占める居所変更・死亡の割合</vt:lpstr>
      <vt:lpstr>過去1年間の住宅型有料老人ホームの入居及び退居の流れ</vt:lpstr>
      <vt:lpstr>過去1年間の軽費老人ホームの入居及び退居の流れ</vt:lpstr>
      <vt:lpstr>過去1年間のサービス付き高齢者向け住宅の入居及び退居の流れ</vt:lpstr>
      <vt:lpstr>過去1年間のグループホームの入所及び退所の流れ</vt:lpstr>
      <vt:lpstr>過去1年間の特定施設の入所及び退所の流れ</vt:lpstr>
      <vt:lpstr>過去1年間の地域密着型特定施設の入所及び退所の流れ</vt:lpstr>
      <vt:lpstr>過去1年間の介護老人保健施設の入所及び退所の流れ</vt:lpstr>
      <vt:lpstr>過去1年間の介護療養型医療施設・介護医療院の入所及び退所の流れ</vt:lpstr>
      <vt:lpstr>過去1年間の特別養護老人ホームの入所及び退所の流れ</vt:lpstr>
      <vt:lpstr>過去1年間の地域密着型特別養護老人ホームの入所及び退所の流れ</vt:lpstr>
      <vt:lpstr>居所変更した人の要支援・要介護度</vt:lpstr>
      <vt:lpstr>居所変更した理由（第1位）</vt:lpstr>
      <vt:lpstr>居所変更した理由（第2位）</vt:lpstr>
      <vt:lpstr>居所変更した理由（第3位）</vt:lpstr>
      <vt:lpstr>居所変更した理由（n=●、順位不問、複数回答）</vt:lpstr>
      <vt:lpstr>受けている医療処置別の入所・入居者数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Suzuki Toshiyuki(鈴木 俊之)</dc:creator>
  <cp:lastModifiedBy>Onishi Atsusuke</cp:lastModifiedBy>
  <cp:revision>261</cp:revision>
  <cp:lastPrinted>2019-01-11T10:49:19Z</cp:lastPrinted>
  <dcterms:created xsi:type="dcterms:W3CDTF">2019-01-10T05:10:16Z</dcterms:created>
  <dcterms:modified xsi:type="dcterms:W3CDTF">2020-03-17T14:08:22Z</dcterms:modified>
</cp:coreProperties>
</file>