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9"/>
  </p:notesMasterIdLst>
  <p:sldIdLst>
    <p:sldId id="308" r:id="rId2"/>
    <p:sldId id="256" r:id="rId3"/>
    <p:sldId id="327" r:id="rId4"/>
    <p:sldId id="341" r:id="rId5"/>
    <p:sldId id="328" r:id="rId6"/>
    <p:sldId id="329" r:id="rId7"/>
    <p:sldId id="330" r:id="rId8"/>
    <p:sldId id="324" r:id="rId9"/>
    <p:sldId id="332" r:id="rId10"/>
    <p:sldId id="333" r:id="rId11"/>
    <p:sldId id="334" r:id="rId12"/>
    <p:sldId id="335" r:id="rId13"/>
    <p:sldId id="336" r:id="rId14"/>
    <p:sldId id="331" r:id="rId15"/>
    <p:sldId id="340" r:id="rId16"/>
    <p:sldId id="338" r:id="rId17"/>
    <p:sldId id="339" r:id="rId18"/>
  </p:sldIdLst>
  <p:sldSz cx="15119350" cy="1033145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D2"/>
    <a:srgbClr val="FF7C80"/>
    <a:srgbClr val="FF944B"/>
    <a:srgbClr val="B7CE88"/>
    <a:srgbClr val="CCCCFF"/>
    <a:srgbClr val="CC99FF"/>
    <a:srgbClr val="E9F0DC"/>
    <a:srgbClr val="D5F9BD"/>
    <a:srgbClr val="FFCC99"/>
    <a:srgbClr val="FFBC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03" autoAdjust="0"/>
    <p:restoredTop sz="94660"/>
  </p:normalViewPr>
  <p:slideViewPr>
    <p:cSldViewPr snapToGrid="0">
      <p:cViewPr varScale="1">
        <p:scale>
          <a:sx n="104" d="100"/>
          <a:sy n="104" d="100"/>
        </p:scale>
        <p:origin x="177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EDEA5D8-AE9E-41BE-A2F5-3E4983092F46}" type="datetimeFigureOut">
              <a:rPr kumimoji="1" lang="ja-JP" altLang="en-US" smtClean="0"/>
              <a:t>2020/3/17</a:t>
            </a:fld>
            <a:endParaRPr kumimoji="1" lang="ja-JP" altLang="en-US"/>
          </a:p>
        </p:txBody>
      </p:sp>
      <p:sp>
        <p:nvSpPr>
          <p:cNvPr id="4" name="スライド イメージ プレースホルダー 3"/>
          <p:cNvSpPr>
            <a:spLocks noGrp="1" noRot="1" noChangeAspect="1"/>
          </p:cNvSpPr>
          <p:nvPr>
            <p:ph type="sldImg" idx="2"/>
          </p:nvPr>
        </p:nvSpPr>
        <p:spPr>
          <a:xfrm>
            <a:off x="949325" y="1243013"/>
            <a:ext cx="49085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7DA64A1D-640C-4024-8744-58580D294815}" type="slidenum">
              <a:rPr kumimoji="1" lang="ja-JP" altLang="en-US" smtClean="0"/>
              <a:t>‹#›</a:t>
            </a:fld>
            <a:endParaRPr kumimoji="1" lang="ja-JP" altLang="en-US"/>
          </a:p>
        </p:txBody>
      </p:sp>
    </p:spTree>
    <p:extLst>
      <p:ext uri="{BB962C8B-B14F-4D97-AF65-F5344CB8AC3E}">
        <p14:creationId xmlns:p14="http://schemas.microsoft.com/office/powerpoint/2010/main" val="29685309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1690819"/>
            <a:ext cx="12851448" cy="3596875"/>
          </a:xfrm>
        </p:spPr>
        <p:txBody>
          <a:bodyPr anchor="b"/>
          <a:lstStyle>
            <a:lvl1pPr algn="ctr">
              <a:defRPr sz="9039"/>
            </a:lvl1pPr>
          </a:lstStyle>
          <a:p>
            <a:r>
              <a:rPr lang="ja-JP" altLang="en-US"/>
              <a:t>マスター タイトルの書式設定</a:t>
            </a:r>
            <a:endParaRPr lang="en-US" dirty="0"/>
          </a:p>
        </p:txBody>
      </p:sp>
      <p:sp>
        <p:nvSpPr>
          <p:cNvPr id="3" name="Subtitle 2"/>
          <p:cNvSpPr>
            <a:spLocks noGrp="1"/>
          </p:cNvSpPr>
          <p:nvPr>
            <p:ph type="subTitle" idx="1"/>
          </p:nvPr>
        </p:nvSpPr>
        <p:spPr>
          <a:xfrm>
            <a:off x="1889919" y="5426403"/>
            <a:ext cx="11339513" cy="2494375"/>
          </a:xfrm>
        </p:spPr>
        <p:txBody>
          <a:bodyPr/>
          <a:lstStyle>
            <a:lvl1pPr marL="0" indent="0" algn="ctr">
              <a:buNone/>
              <a:defRPr sz="3616"/>
            </a:lvl1pPr>
            <a:lvl2pPr marL="688772" indent="0" algn="ctr">
              <a:buNone/>
              <a:defRPr sz="3013"/>
            </a:lvl2pPr>
            <a:lvl3pPr marL="1377544" indent="0" algn="ctr">
              <a:buNone/>
              <a:defRPr sz="2712"/>
            </a:lvl3pPr>
            <a:lvl4pPr marL="2066315" indent="0" algn="ctr">
              <a:buNone/>
              <a:defRPr sz="2410"/>
            </a:lvl4pPr>
            <a:lvl5pPr marL="2755087" indent="0" algn="ctr">
              <a:buNone/>
              <a:defRPr sz="2410"/>
            </a:lvl5pPr>
            <a:lvl6pPr marL="3443859" indent="0" algn="ctr">
              <a:buNone/>
              <a:defRPr sz="2410"/>
            </a:lvl6pPr>
            <a:lvl7pPr marL="4132631" indent="0" algn="ctr">
              <a:buNone/>
              <a:defRPr sz="2410"/>
            </a:lvl7pPr>
            <a:lvl8pPr marL="4821403" indent="0" algn="ctr">
              <a:buNone/>
              <a:defRPr sz="2410"/>
            </a:lvl8pPr>
            <a:lvl9pPr marL="5510174" indent="0" algn="ctr">
              <a:buNone/>
              <a:defRPr sz="241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980DE9C-3491-4838-B579-530DA96B4B47}"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844038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5C9089-F48E-4A91-95F2-49716DCB70E9}"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336732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550054"/>
            <a:ext cx="3260110" cy="8755426"/>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39456" y="550054"/>
            <a:ext cx="9591338" cy="8755426"/>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9F6EE7F-4E6D-4C89-9E30-D39EB45D5D4F}"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937799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073E7C-F099-44C0-B442-899726DD712F}"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314013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31582" y="2575691"/>
            <a:ext cx="13040439" cy="4297595"/>
          </a:xfrm>
        </p:spPr>
        <p:txBody>
          <a:bodyPr anchor="b"/>
          <a:lstStyle>
            <a:lvl1pPr>
              <a:defRPr sz="9039"/>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31582" y="6913943"/>
            <a:ext cx="13040439" cy="2260004"/>
          </a:xfrm>
        </p:spPr>
        <p:txBody>
          <a:bodyPr/>
          <a:lstStyle>
            <a:lvl1pPr marL="0" indent="0">
              <a:buNone/>
              <a:defRPr sz="3616">
                <a:solidFill>
                  <a:schemeClr val="tx1"/>
                </a:solidFill>
              </a:defRPr>
            </a:lvl1pPr>
            <a:lvl2pPr marL="688772" indent="0">
              <a:buNone/>
              <a:defRPr sz="3013">
                <a:solidFill>
                  <a:schemeClr val="tx1">
                    <a:tint val="75000"/>
                  </a:schemeClr>
                </a:solidFill>
              </a:defRPr>
            </a:lvl2pPr>
            <a:lvl3pPr marL="1377544" indent="0">
              <a:buNone/>
              <a:defRPr sz="2712">
                <a:solidFill>
                  <a:schemeClr val="tx1">
                    <a:tint val="75000"/>
                  </a:schemeClr>
                </a:solidFill>
              </a:defRPr>
            </a:lvl3pPr>
            <a:lvl4pPr marL="2066315" indent="0">
              <a:buNone/>
              <a:defRPr sz="2410">
                <a:solidFill>
                  <a:schemeClr val="tx1">
                    <a:tint val="75000"/>
                  </a:schemeClr>
                </a:solidFill>
              </a:defRPr>
            </a:lvl4pPr>
            <a:lvl5pPr marL="2755087" indent="0">
              <a:buNone/>
              <a:defRPr sz="2410">
                <a:solidFill>
                  <a:schemeClr val="tx1">
                    <a:tint val="75000"/>
                  </a:schemeClr>
                </a:solidFill>
              </a:defRPr>
            </a:lvl5pPr>
            <a:lvl6pPr marL="3443859" indent="0">
              <a:buNone/>
              <a:defRPr sz="2410">
                <a:solidFill>
                  <a:schemeClr val="tx1">
                    <a:tint val="75000"/>
                  </a:schemeClr>
                </a:solidFill>
              </a:defRPr>
            </a:lvl6pPr>
            <a:lvl7pPr marL="4132631" indent="0">
              <a:buNone/>
              <a:defRPr sz="2410">
                <a:solidFill>
                  <a:schemeClr val="tx1">
                    <a:tint val="75000"/>
                  </a:schemeClr>
                </a:solidFill>
              </a:defRPr>
            </a:lvl7pPr>
            <a:lvl8pPr marL="4821403" indent="0">
              <a:buNone/>
              <a:defRPr sz="2410">
                <a:solidFill>
                  <a:schemeClr val="tx1">
                    <a:tint val="75000"/>
                  </a:schemeClr>
                </a:solidFill>
              </a:defRPr>
            </a:lvl8pPr>
            <a:lvl9pPr marL="5510174" indent="0">
              <a:buNone/>
              <a:defRPr sz="241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7220E1F-926E-4857-A18F-7320CB36DB20}"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335108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39455" y="2750270"/>
            <a:ext cx="6425724" cy="65552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654171" y="2750270"/>
            <a:ext cx="6425724" cy="65552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A9B1DA-B14B-4C4D-A49F-9C4E41295736}"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497964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041425" y="550056"/>
            <a:ext cx="13040439" cy="199693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41426" y="2532641"/>
            <a:ext cx="6396193" cy="1241208"/>
          </a:xfrm>
        </p:spPr>
        <p:txBody>
          <a:bodyPr anchor="b"/>
          <a:lstStyle>
            <a:lvl1pPr marL="0" indent="0">
              <a:buNone/>
              <a:defRPr sz="3616" b="1"/>
            </a:lvl1pPr>
            <a:lvl2pPr marL="688772" indent="0">
              <a:buNone/>
              <a:defRPr sz="3013" b="1"/>
            </a:lvl2pPr>
            <a:lvl3pPr marL="1377544" indent="0">
              <a:buNone/>
              <a:defRPr sz="2712" b="1"/>
            </a:lvl3pPr>
            <a:lvl4pPr marL="2066315" indent="0">
              <a:buNone/>
              <a:defRPr sz="2410" b="1"/>
            </a:lvl4pPr>
            <a:lvl5pPr marL="2755087" indent="0">
              <a:buNone/>
              <a:defRPr sz="2410" b="1"/>
            </a:lvl5pPr>
            <a:lvl6pPr marL="3443859" indent="0">
              <a:buNone/>
              <a:defRPr sz="2410" b="1"/>
            </a:lvl6pPr>
            <a:lvl7pPr marL="4132631" indent="0">
              <a:buNone/>
              <a:defRPr sz="2410" b="1"/>
            </a:lvl7pPr>
            <a:lvl8pPr marL="4821403" indent="0">
              <a:buNone/>
              <a:defRPr sz="2410" b="1"/>
            </a:lvl8pPr>
            <a:lvl9pPr marL="5510174" indent="0">
              <a:buNone/>
              <a:defRPr sz="2410" b="1"/>
            </a:lvl9pPr>
          </a:lstStyle>
          <a:p>
            <a:pPr lvl="0"/>
            <a:r>
              <a:rPr lang="ja-JP" altLang="en-US"/>
              <a:t>マスター テキストの書式設定</a:t>
            </a:r>
          </a:p>
        </p:txBody>
      </p:sp>
      <p:sp>
        <p:nvSpPr>
          <p:cNvPr id="4" name="Content Placeholder 3"/>
          <p:cNvSpPr>
            <a:spLocks noGrp="1"/>
          </p:cNvSpPr>
          <p:nvPr>
            <p:ph sz="half" idx="2"/>
          </p:nvPr>
        </p:nvSpPr>
        <p:spPr>
          <a:xfrm>
            <a:off x="1041426" y="3773849"/>
            <a:ext cx="6396193" cy="555076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654172" y="2532641"/>
            <a:ext cx="6427693" cy="1241208"/>
          </a:xfrm>
        </p:spPr>
        <p:txBody>
          <a:bodyPr anchor="b"/>
          <a:lstStyle>
            <a:lvl1pPr marL="0" indent="0">
              <a:buNone/>
              <a:defRPr sz="3616" b="1"/>
            </a:lvl1pPr>
            <a:lvl2pPr marL="688772" indent="0">
              <a:buNone/>
              <a:defRPr sz="3013" b="1"/>
            </a:lvl2pPr>
            <a:lvl3pPr marL="1377544" indent="0">
              <a:buNone/>
              <a:defRPr sz="2712" b="1"/>
            </a:lvl3pPr>
            <a:lvl4pPr marL="2066315" indent="0">
              <a:buNone/>
              <a:defRPr sz="2410" b="1"/>
            </a:lvl4pPr>
            <a:lvl5pPr marL="2755087" indent="0">
              <a:buNone/>
              <a:defRPr sz="2410" b="1"/>
            </a:lvl5pPr>
            <a:lvl6pPr marL="3443859" indent="0">
              <a:buNone/>
              <a:defRPr sz="2410" b="1"/>
            </a:lvl6pPr>
            <a:lvl7pPr marL="4132631" indent="0">
              <a:buNone/>
              <a:defRPr sz="2410" b="1"/>
            </a:lvl7pPr>
            <a:lvl8pPr marL="4821403" indent="0">
              <a:buNone/>
              <a:defRPr sz="2410" b="1"/>
            </a:lvl8pPr>
            <a:lvl9pPr marL="5510174" indent="0">
              <a:buNone/>
              <a:defRPr sz="2410" b="1"/>
            </a:lvl9pPr>
          </a:lstStyle>
          <a:p>
            <a:pPr lvl="0"/>
            <a:r>
              <a:rPr lang="ja-JP" altLang="en-US"/>
              <a:t>マスター テキストの書式設定</a:t>
            </a:r>
          </a:p>
        </p:txBody>
      </p:sp>
      <p:sp>
        <p:nvSpPr>
          <p:cNvPr id="6" name="Content Placeholder 5"/>
          <p:cNvSpPr>
            <a:spLocks noGrp="1"/>
          </p:cNvSpPr>
          <p:nvPr>
            <p:ph sz="quarter" idx="4"/>
          </p:nvPr>
        </p:nvSpPr>
        <p:spPr>
          <a:xfrm>
            <a:off x="7654172" y="3773849"/>
            <a:ext cx="6427693" cy="555076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EAA98B2-BCA0-447E-ADAE-29292827763F}" type="datetime1">
              <a:rPr kumimoji="1" lang="ja-JP" altLang="en-US" smtClean="0"/>
              <a:t>2020/3/17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262669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2A7C81-E485-4919-AD83-560B2201BA94}" type="datetime1">
              <a:rPr kumimoji="1" lang="ja-JP" altLang="en-US" smtClean="0"/>
              <a:t>2020/3/17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63536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39EB5E-12D5-4297-87D9-2CCF4967FDB8}" type="datetime1">
              <a:rPr kumimoji="1" lang="ja-JP" altLang="en-US" smtClean="0"/>
              <a:t>2020/3/17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021543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41425" y="688763"/>
            <a:ext cx="4876384" cy="2410672"/>
          </a:xfrm>
        </p:spPr>
        <p:txBody>
          <a:bodyPr anchor="b"/>
          <a:lstStyle>
            <a:lvl1pPr>
              <a:defRPr sz="4821"/>
            </a:lvl1pPr>
          </a:lstStyle>
          <a:p>
            <a:r>
              <a:rPr lang="ja-JP" altLang="en-US"/>
              <a:t>マスター タイトルの書式設定</a:t>
            </a:r>
            <a:endParaRPr lang="en-US" dirty="0"/>
          </a:p>
        </p:txBody>
      </p:sp>
      <p:sp>
        <p:nvSpPr>
          <p:cNvPr id="3" name="Content Placeholder 2"/>
          <p:cNvSpPr>
            <a:spLocks noGrp="1"/>
          </p:cNvSpPr>
          <p:nvPr>
            <p:ph idx="1"/>
          </p:nvPr>
        </p:nvSpPr>
        <p:spPr>
          <a:xfrm>
            <a:off x="6427693" y="1487540"/>
            <a:ext cx="7654171" cy="7342026"/>
          </a:xfrm>
        </p:spPr>
        <p:txBody>
          <a:bodyPr/>
          <a:lstStyle>
            <a:lvl1pPr>
              <a:defRPr sz="4821"/>
            </a:lvl1pPr>
            <a:lvl2pPr>
              <a:defRPr sz="4218"/>
            </a:lvl2pPr>
            <a:lvl3pPr>
              <a:defRPr sz="3616"/>
            </a:lvl3pPr>
            <a:lvl4pPr>
              <a:defRPr sz="3013"/>
            </a:lvl4pPr>
            <a:lvl5pPr>
              <a:defRPr sz="3013"/>
            </a:lvl5pPr>
            <a:lvl6pPr>
              <a:defRPr sz="3013"/>
            </a:lvl6pPr>
            <a:lvl7pPr>
              <a:defRPr sz="3013"/>
            </a:lvl7pPr>
            <a:lvl8pPr>
              <a:defRPr sz="3013"/>
            </a:lvl8pPr>
            <a:lvl9pPr>
              <a:defRPr sz="301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41425" y="3099435"/>
            <a:ext cx="4876384" cy="5742087"/>
          </a:xfrm>
        </p:spPr>
        <p:txBody>
          <a:bodyPr/>
          <a:lstStyle>
            <a:lvl1pPr marL="0" indent="0">
              <a:buNone/>
              <a:defRPr sz="2410"/>
            </a:lvl1pPr>
            <a:lvl2pPr marL="688772" indent="0">
              <a:buNone/>
              <a:defRPr sz="2109"/>
            </a:lvl2pPr>
            <a:lvl3pPr marL="1377544" indent="0">
              <a:buNone/>
              <a:defRPr sz="1808"/>
            </a:lvl3pPr>
            <a:lvl4pPr marL="2066315" indent="0">
              <a:buNone/>
              <a:defRPr sz="1507"/>
            </a:lvl4pPr>
            <a:lvl5pPr marL="2755087" indent="0">
              <a:buNone/>
              <a:defRPr sz="1507"/>
            </a:lvl5pPr>
            <a:lvl6pPr marL="3443859" indent="0">
              <a:buNone/>
              <a:defRPr sz="1507"/>
            </a:lvl6pPr>
            <a:lvl7pPr marL="4132631" indent="0">
              <a:buNone/>
              <a:defRPr sz="1507"/>
            </a:lvl7pPr>
            <a:lvl8pPr marL="4821403" indent="0">
              <a:buNone/>
              <a:defRPr sz="1507"/>
            </a:lvl8pPr>
            <a:lvl9pPr marL="5510174" indent="0">
              <a:buNone/>
              <a:defRPr sz="150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1070D9-517D-4073-BB61-7036F7734773}"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843715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041425" y="688763"/>
            <a:ext cx="4876384" cy="2410672"/>
          </a:xfrm>
        </p:spPr>
        <p:txBody>
          <a:bodyPr anchor="b"/>
          <a:lstStyle>
            <a:lvl1pPr>
              <a:defRPr sz="48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427693" y="1487540"/>
            <a:ext cx="7654171" cy="7342026"/>
          </a:xfrm>
        </p:spPr>
        <p:txBody>
          <a:bodyPr anchor="t"/>
          <a:lstStyle>
            <a:lvl1pPr marL="0" indent="0">
              <a:buNone/>
              <a:defRPr sz="4821"/>
            </a:lvl1pPr>
            <a:lvl2pPr marL="688772" indent="0">
              <a:buNone/>
              <a:defRPr sz="4218"/>
            </a:lvl2pPr>
            <a:lvl3pPr marL="1377544" indent="0">
              <a:buNone/>
              <a:defRPr sz="3616"/>
            </a:lvl3pPr>
            <a:lvl4pPr marL="2066315" indent="0">
              <a:buNone/>
              <a:defRPr sz="3013"/>
            </a:lvl4pPr>
            <a:lvl5pPr marL="2755087" indent="0">
              <a:buNone/>
              <a:defRPr sz="3013"/>
            </a:lvl5pPr>
            <a:lvl6pPr marL="3443859" indent="0">
              <a:buNone/>
              <a:defRPr sz="3013"/>
            </a:lvl6pPr>
            <a:lvl7pPr marL="4132631" indent="0">
              <a:buNone/>
              <a:defRPr sz="3013"/>
            </a:lvl7pPr>
            <a:lvl8pPr marL="4821403" indent="0">
              <a:buNone/>
              <a:defRPr sz="3013"/>
            </a:lvl8pPr>
            <a:lvl9pPr marL="5510174" indent="0">
              <a:buNone/>
              <a:defRPr sz="301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41425" y="3099435"/>
            <a:ext cx="4876384" cy="5742087"/>
          </a:xfrm>
        </p:spPr>
        <p:txBody>
          <a:bodyPr/>
          <a:lstStyle>
            <a:lvl1pPr marL="0" indent="0">
              <a:buNone/>
              <a:defRPr sz="2410"/>
            </a:lvl1pPr>
            <a:lvl2pPr marL="688772" indent="0">
              <a:buNone/>
              <a:defRPr sz="2109"/>
            </a:lvl2pPr>
            <a:lvl3pPr marL="1377544" indent="0">
              <a:buNone/>
              <a:defRPr sz="1808"/>
            </a:lvl3pPr>
            <a:lvl4pPr marL="2066315" indent="0">
              <a:buNone/>
              <a:defRPr sz="1507"/>
            </a:lvl4pPr>
            <a:lvl5pPr marL="2755087" indent="0">
              <a:buNone/>
              <a:defRPr sz="1507"/>
            </a:lvl5pPr>
            <a:lvl6pPr marL="3443859" indent="0">
              <a:buNone/>
              <a:defRPr sz="1507"/>
            </a:lvl6pPr>
            <a:lvl7pPr marL="4132631" indent="0">
              <a:buNone/>
              <a:defRPr sz="1507"/>
            </a:lvl7pPr>
            <a:lvl8pPr marL="4821403" indent="0">
              <a:buNone/>
              <a:defRPr sz="1507"/>
            </a:lvl8pPr>
            <a:lvl9pPr marL="5510174" indent="0">
              <a:buNone/>
              <a:defRPr sz="150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82E3BDD-5ABB-4207-9D29-7CA56AC72AF9}"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454458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550056"/>
            <a:ext cx="13040439" cy="199693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39456" y="2750270"/>
            <a:ext cx="13040439" cy="655521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9455" y="9575726"/>
            <a:ext cx="3401854" cy="550054"/>
          </a:xfrm>
          <a:prstGeom prst="rect">
            <a:avLst/>
          </a:prstGeom>
        </p:spPr>
        <p:txBody>
          <a:bodyPr vert="horz" lIns="91440" tIns="45720" rIns="91440" bIns="45720" rtlCol="0" anchor="ctr"/>
          <a:lstStyle>
            <a:lvl1pPr algn="l">
              <a:defRPr sz="1808">
                <a:solidFill>
                  <a:schemeClr val="tx1">
                    <a:tint val="75000"/>
                  </a:schemeClr>
                </a:solidFill>
              </a:defRPr>
            </a:lvl1pPr>
          </a:lstStyle>
          <a:p>
            <a:fld id="{1AC9337D-88AA-406E-9635-698262FD37FD}" type="datetime1">
              <a:rPr kumimoji="1" lang="ja-JP" altLang="en-US" smtClean="0"/>
              <a:t>2020/3/17</a:t>
            </a:fld>
            <a:endParaRPr kumimoji="1" lang="ja-JP" altLang="en-US"/>
          </a:p>
        </p:txBody>
      </p:sp>
      <p:sp>
        <p:nvSpPr>
          <p:cNvPr id="5" name="Footer Placeholder 4"/>
          <p:cNvSpPr>
            <a:spLocks noGrp="1"/>
          </p:cNvSpPr>
          <p:nvPr>
            <p:ph type="ftr" sz="quarter" idx="3"/>
          </p:nvPr>
        </p:nvSpPr>
        <p:spPr>
          <a:xfrm>
            <a:off x="5008285" y="9575726"/>
            <a:ext cx="5102781" cy="550054"/>
          </a:xfrm>
          <a:prstGeom prst="rect">
            <a:avLst/>
          </a:prstGeom>
        </p:spPr>
        <p:txBody>
          <a:bodyPr vert="horz" lIns="91440" tIns="45720" rIns="91440" bIns="45720" rtlCol="0" anchor="ctr"/>
          <a:lstStyle>
            <a:lvl1pPr algn="ctr">
              <a:defRPr sz="18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0678041" y="9575726"/>
            <a:ext cx="3401854" cy="550054"/>
          </a:xfrm>
          <a:prstGeom prst="rect">
            <a:avLst/>
          </a:prstGeom>
        </p:spPr>
        <p:txBody>
          <a:bodyPr vert="horz" lIns="91440" tIns="45720" rIns="91440" bIns="45720" rtlCol="0" anchor="ctr"/>
          <a:lstStyle>
            <a:lvl1pPr algn="r">
              <a:defRPr sz="1808">
                <a:solidFill>
                  <a:schemeClr val="tx1">
                    <a:tint val="75000"/>
                  </a:schemeClr>
                </a:solidFill>
              </a:defRPr>
            </a:lvl1p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0564342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1377544" rtl="0" eaLnBrk="1" latinLnBrk="0" hangingPunct="1">
        <a:lnSpc>
          <a:spcPct val="90000"/>
        </a:lnSpc>
        <a:spcBef>
          <a:spcPct val="0"/>
        </a:spcBef>
        <a:buNone/>
        <a:defRPr kumimoji="1" sz="6629" kern="1200">
          <a:solidFill>
            <a:schemeClr val="tx1"/>
          </a:solidFill>
          <a:latin typeface="+mj-lt"/>
          <a:ea typeface="+mj-ea"/>
          <a:cs typeface="+mj-cs"/>
        </a:defRPr>
      </a:lvl1pPr>
    </p:titleStyle>
    <p:bodyStyle>
      <a:lvl1pPr marL="344386" indent="-344386" algn="l" defTabSz="1377544" rtl="0" eaLnBrk="1" latinLnBrk="0" hangingPunct="1">
        <a:lnSpc>
          <a:spcPct val="90000"/>
        </a:lnSpc>
        <a:spcBef>
          <a:spcPts val="1507"/>
        </a:spcBef>
        <a:buFont typeface="Arial" panose="020B0604020202020204" pitchFamily="34" charset="0"/>
        <a:buChar char="•"/>
        <a:defRPr kumimoji="1" sz="4218" kern="1200">
          <a:solidFill>
            <a:schemeClr val="tx1"/>
          </a:solidFill>
          <a:latin typeface="+mn-lt"/>
          <a:ea typeface="+mn-ea"/>
          <a:cs typeface="+mn-cs"/>
        </a:defRPr>
      </a:lvl1pPr>
      <a:lvl2pPr marL="1033158" indent="-344386" algn="l" defTabSz="1377544" rtl="0" eaLnBrk="1" latinLnBrk="0" hangingPunct="1">
        <a:lnSpc>
          <a:spcPct val="90000"/>
        </a:lnSpc>
        <a:spcBef>
          <a:spcPts val="753"/>
        </a:spcBef>
        <a:buFont typeface="Arial" panose="020B0604020202020204" pitchFamily="34" charset="0"/>
        <a:buChar char="•"/>
        <a:defRPr kumimoji="1" sz="3616" kern="1200">
          <a:solidFill>
            <a:schemeClr val="tx1"/>
          </a:solidFill>
          <a:latin typeface="+mn-lt"/>
          <a:ea typeface="+mn-ea"/>
          <a:cs typeface="+mn-cs"/>
        </a:defRPr>
      </a:lvl2pPr>
      <a:lvl3pPr marL="1721930" indent="-344386" algn="l" defTabSz="1377544" rtl="0" eaLnBrk="1" latinLnBrk="0" hangingPunct="1">
        <a:lnSpc>
          <a:spcPct val="90000"/>
        </a:lnSpc>
        <a:spcBef>
          <a:spcPts val="753"/>
        </a:spcBef>
        <a:buFont typeface="Arial" panose="020B0604020202020204" pitchFamily="34" charset="0"/>
        <a:buChar char="•"/>
        <a:defRPr kumimoji="1" sz="3013" kern="1200">
          <a:solidFill>
            <a:schemeClr val="tx1"/>
          </a:solidFill>
          <a:latin typeface="+mn-lt"/>
          <a:ea typeface="+mn-ea"/>
          <a:cs typeface="+mn-cs"/>
        </a:defRPr>
      </a:lvl3pPr>
      <a:lvl4pPr marL="2410701"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4pPr>
      <a:lvl5pPr marL="3099473"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5pPr>
      <a:lvl6pPr marL="3788245"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6pPr>
      <a:lvl7pPr marL="4477017"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7pPr>
      <a:lvl8pPr marL="5165789"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8pPr>
      <a:lvl9pPr marL="5854560"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9pPr>
    </p:bodyStyle>
    <p:otherStyle>
      <a:defPPr>
        <a:defRPr lang="en-US"/>
      </a:defPPr>
      <a:lvl1pPr marL="0" algn="l" defTabSz="1377544" rtl="0" eaLnBrk="1" latinLnBrk="0" hangingPunct="1">
        <a:defRPr kumimoji="1" sz="2712" kern="1200">
          <a:solidFill>
            <a:schemeClr val="tx1"/>
          </a:solidFill>
          <a:latin typeface="+mn-lt"/>
          <a:ea typeface="+mn-ea"/>
          <a:cs typeface="+mn-cs"/>
        </a:defRPr>
      </a:lvl1pPr>
      <a:lvl2pPr marL="688772" algn="l" defTabSz="1377544" rtl="0" eaLnBrk="1" latinLnBrk="0" hangingPunct="1">
        <a:defRPr kumimoji="1" sz="2712" kern="1200">
          <a:solidFill>
            <a:schemeClr val="tx1"/>
          </a:solidFill>
          <a:latin typeface="+mn-lt"/>
          <a:ea typeface="+mn-ea"/>
          <a:cs typeface="+mn-cs"/>
        </a:defRPr>
      </a:lvl2pPr>
      <a:lvl3pPr marL="1377544" algn="l" defTabSz="1377544" rtl="0" eaLnBrk="1" latinLnBrk="0" hangingPunct="1">
        <a:defRPr kumimoji="1" sz="2712" kern="1200">
          <a:solidFill>
            <a:schemeClr val="tx1"/>
          </a:solidFill>
          <a:latin typeface="+mn-lt"/>
          <a:ea typeface="+mn-ea"/>
          <a:cs typeface="+mn-cs"/>
        </a:defRPr>
      </a:lvl3pPr>
      <a:lvl4pPr marL="2066315" algn="l" defTabSz="1377544" rtl="0" eaLnBrk="1" latinLnBrk="0" hangingPunct="1">
        <a:defRPr kumimoji="1" sz="2712" kern="1200">
          <a:solidFill>
            <a:schemeClr val="tx1"/>
          </a:solidFill>
          <a:latin typeface="+mn-lt"/>
          <a:ea typeface="+mn-ea"/>
          <a:cs typeface="+mn-cs"/>
        </a:defRPr>
      </a:lvl4pPr>
      <a:lvl5pPr marL="2755087" algn="l" defTabSz="1377544" rtl="0" eaLnBrk="1" latinLnBrk="0" hangingPunct="1">
        <a:defRPr kumimoji="1" sz="2712" kern="1200">
          <a:solidFill>
            <a:schemeClr val="tx1"/>
          </a:solidFill>
          <a:latin typeface="+mn-lt"/>
          <a:ea typeface="+mn-ea"/>
          <a:cs typeface="+mn-cs"/>
        </a:defRPr>
      </a:lvl5pPr>
      <a:lvl6pPr marL="3443859" algn="l" defTabSz="1377544" rtl="0" eaLnBrk="1" latinLnBrk="0" hangingPunct="1">
        <a:defRPr kumimoji="1" sz="2712" kern="1200">
          <a:solidFill>
            <a:schemeClr val="tx1"/>
          </a:solidFill>
          <a:latin typeface="+mn-lt"/>
          <a:ea typeface="+mn-ea"/>
          <a:cs typeface="+mn-cs"/>
        </a:defRPr>
      </a:lvl6pPr>
      <a:lvl7pPr marL="4132631" algn="l" defTabSz="1377544" rtl="0" eaLnBrk="1" latinLnBrk="0" hangingPunct="1">
        <a:defRPr kumimoji="1" sz="2712" kern="1200">
          <a:solidFill>
            <a:schemeClr val="tx1"/>
          </a:solidFill>
          <a:latin typeface="+mn-lt"/>
          <a:ea typeface="+mn-ea"/>
          <a:cs typeface="+mn-cs"/>
        </a:defRPr>
      </a:lvl7pPr>
      <a:lvl8pPr marL="4821403" algn="l" defTabSz="1377544" rtl="0" eaLnBrk="1" latinLnBrk="0" hangingPunct="1">
        <a:defRPr kumimoji="1" sz="2712" kern="1200">
          <a:solidFill>
            <a:schemeClr val="tx1"/>
          </a:solidFill>
          <a:latin typeface="+mn-lt"/>
          <a:ea typeface="+mn-ea"/>
          <a:cs typeface="+mn-cs"/>
        </a:defRPr>
      </a:lvl8pPr>
      <a:lvl9pPr marL="5510174" algn="l" defTabSz="1377544" rtl="0" eaLnBrk="1" latinLnBrk="0" hangingPunct="1">
        <a:defRPr kumimoji="1" sz="27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C17424-63C9-49EE-A868-FC58877040E9}"/>
              </a:ext>
            </a:extLst>
          </p:cNvPr>
          <p:cNvSpPr>
            <a:spLocks noGrp="1"/>
          </p:cNvSpPr>
          <p:nvPr>
            <p:ph type="ctrTitle"/>
          </p:nvPr>
        </p:nvSpPr>
        <p:spPr>
          <a:xfrm>
            <a:off x="1133951" y="1518986"/>
            <a:ext cx="12851448" cy="2795263"/>
          </a:xfrm>
        </p:spPr>
        <p:txBody>
          <a:bodyPr>
            <a:normAutofit/>
          </a:bodyPr>
          <a:lstStyle/>
          <a:p>
            <a:r>
              <a:rPr lang="ja-JP" altLang="en-US" b="1" dirty="0">
                <a:solidFill>
                  <a:schemeClr val="tx1">
                    <a:lumMod val="75000"/>
                    <a:lumOff val="25000"/>
                  </a:schemeClr>
                </a:solidFill>
                <a:latin typeface="Meiryo UI" panose="020B0604030504040204" pitchFamily="50" charset="-128"/>
                <a:ea typeface="Meiryo UI" panose="020B0604030504040204" pitchFamily="50" charset="-128"/>
              </a:rPr>
              <a:t>在宅生活改善</a:t>
            </a: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調査</a:t>
            </a:r>
            <a:br>
              <a:rPr kumimoji="1" lang="en-US" altLang="ja-JP" b="1" dirty="0">
                <a:solidFill>
                  <a:schemeClr val="tx1">
                    <a:lumMod val="75000"/>
                    <a:lumOff val="25000"/>
                  </a:schemeClr>
                </a:solidFill>
                <a:latin typeface="Meiryo UI" panose="020B0604030504040204" pitchFamily="50" charset="-128"/>
                <a:ea typeface="Meiryo UI" panose="020B0604030504040204" pitchFamily="50" charset="-128"/>
              </a:rPr>
            </a:b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集計結果</a:t>
            </a:r>
          </a:p>
        </p:txBody>
      </p:sp>
      <p:sp>
        <p:nvSpPr>
          <p:cNvPr id="4" name="スライド番号プレースホルダー 3">
            <a:extLst>
              <a:ext uri="{FF2B5EF4-FFF2-40B4-BE49-F238E27FC236}">
                <a16:creationId xmlns:a16="http://schemas.microsoft.com/office/drawing/2014/main" id="{20AA876B-DB23-4A3D-9E74-7BBA7C914941}"/>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日付">
            <a:extLst>
              <a:ext uri="{FF2B5EF4-FFF2-40B4-BE49-F238E27FC236}">
                <a16:creationId xmlns:a16="http://schemas.microsoft.com/office/drawing/2014/main" id="{04A47F2A-E1EA-4E96-BF87-D4C025C106F4}"/>
              </a:ext>
            </a:extLst>
          </p:cNvPr>
          <p:cNvSpPr txBox="1"/>
          <p:nvPr/>
        </p:nvSpPr>
        <p:spPr>
          <a:xfrm>
            <a:off x="5346569" y="4918511"/>
            <a:ext cx="4426213" cy="646331"/>
          </a:xfrm>
          <a:prstGeom prst="rect">
            <a:avLst/>
          </a:prstGeom>
          <a:noFill/>
        </p:spPr>
        <p:txBody>
          <a:bodyPr wrap="none" rtlCol="0">
            <a:spAutoFit/>
          </a:bodyPr>
          <a:lstStyle/>
          <a:p>
            <a:pPr algn="ctr" defTabSz="1377544">
              <a:defRPr/>
            </a:pP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市町村">
            <a:extLst>
              <a:ext uri="{FF2B5EF4-FFF2-40B4-BE49-F238E27FC236}">
                <a16:creationId xmlns:a16="http://schemas.microsoft.com/office/drawing/2014/main" id="{4CFDF91F-B7C2-401A-B012-36B56FD26F4C}"/>
              </a:ext>
            </a:extLst>
          </p:cNvPr>
          <p:cNvSpPr txBox="1"/>
          <p:nvPr/>
        </p:nvSpPr>
        <p:spPr>
          <a:xfrm>
            <a:off x="6082344" y="5604854"/>
            <a:ext cx="2954656" cy="646331"/>
          </a:xfrm>
          <a:prstGeom prst="rect">
            <a:avLst/>
          </a:prstGeom>
          <a:noFill/>
        </p:spPr>
        <p:txBody>
          <a:bodyPr wrap="none" rtlCol="0">
            <a:spAutoFit/>
          </a:bodyPr>
          <a:lstStyle/>
          <a:p>
            <a:pPr algn="ctr" defTabSz="1377544">
              <a:defRPr/>
            </a:pP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●●県●●市</a:t>
            </a:r>
            <a:endPar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発送">
            <a:extLst>
              <a:ext uri="{FF2B5EF4-FFF2-40B4-BE49-F238E27FC236}">
                <a16:creationId xmlns:a16="http://schemas.microsoft.com/office/drawing/2014/main" id="{DD468230-4295-4477-BB17-B7A7588D6564}"/>
              </a:ext>
            </a:extLst>
          </p:cNvPr>
          <p:cNvSpPr txBox="1"/>
          <p:nvPr/>
        </p:nvSpPr>
        <p:spPr>
          <a:xfrm>
            <a:off x="5736097" y="7323189"/>
            <a:ext cx="3647152"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発送事業所数：●●件</a:t>
            </a:r>
            <a:endPar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8" name="回収">
            <a:extLst>
              <a:ext uri="{FF2B5EF4-FFF2-40B4-BE49-F238E27FC236}">
                <a16:creationId xmlns:a16="http://schemas.microsoft.com/office/drawing/2014/main" id="{C9532641-DBE0-497F-A25A-A91BB16B3CEA}"/>
              </a:ext>
            </a:extLst>
          </p:cNvPr>
          <p:cNvSpPr txBox="1"/>
          <p:nvPr/>
        </p:nvSpPr>
        <p:spPr>
          <a:xfrm>
            <a:off x="5736097" y="7906195"/>
            <a:ext cx="3647152"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回収事業所数：●●件</a:t>
            </a:r>
            <a:endPar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9" name="回収率">
            <a:extLst>
              <a:ext uri="{FF2B5EF4-FFF2-40B4-BE49-F238E27FC236}">
                <a16:creationId xmlns:a16="http://schemas.microsoft.com/office/drawing/2014/main" id="{09958DED-392B-4B95-AD86-ADFC8B772FA5}"/>
              </a:ext>
            </a:extLst>
          </p:cNvPr>
          <p:cNvSpPr txBox="1"/>
          <p:nvPr/>
        </p:nvSpPr>
        <p:spPr>
          <a:xfrm>
            <a:off x="5998189" y="8489201"/>
            <a:ext cx="3122970"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回収率：●●</a:t>
            </a:r>
            <a:r>
              <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rPr>
              <a:t>%</a:t>
            </a:r>
          </a:p>
        </p:txBody>
      </p:sp>
      <p:sp>
        <p:nvSpPr>
          <p:cNvPr id="11" name="注意事項">
            <a:extLst>
              <a:ext uri="{FF2B5EF4-FFF2-40B4-BE49-F238E27FC236}">
                <a16:creationId xmlns:a16="http://schemas.microsoft.com/office/drawing/2014/main" id="{E2753224-F628-449F-8CE0-4BF3505D8430}"/>
              </a:ext>
            </a:extLst>
          </p:cNvPr>
          <p:cNvSpPr txBox="1"/>
          <p:nvPr/>
        </p:nvSpPr>
        <p:spPr>
          <a:xfrm>
            <a:off x="0" y="9589367"/>
            <a:ext cx="14016196" cy="646331"/>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）不正確な回答や無回答等がある場合、正確な集計結果となっていないおそれがあります。エクセルファイルに入力したデータを良くご確認ください。</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）グラフのレイアウト等を変更する場合は、エクセルファイル上のグラフを修正の上、このファイルに貼り直してください。</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3</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）構成比を示す表は、セルの赤色が濃いほど</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100%</a:t>
            </a:r>
            <a:r>
              <a:rPr kumimoji="1" lang="ja-JP" altLang="en-US" sz="1200">
                <a:solidFill>
                  <a:schemeClr val="tx1">
                    <a:lumMod val="75000"/>
                    <a:lumOff val="25000"/>
                  </a:schemeClr>
                </a:solidFill>
                <a:latin typeface="Meiryo UI" panose="020B0604030504040204" pitchFamily="50" charset="-128"/>
                <a:ea typeface="Meiryo UI" panose="020B0604030504040204" pitchFamily="50" charset="-128"/>
              </a:rPr>
              <a:t>に近いことを示しています。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4500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生活の維持が難しくなっている理由</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（家族等介護者の意向・負担等に属する理由、複数回答）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10</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87285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「必要な身体介護の増大」が理由の人の具体的な内容（複数回答）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11</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93724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「認知症の症状の悪化」が理由の人の具体的な内容（複数回答）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12</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093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134953" y="205670"/>
            <a:ext cx="14849445"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「医療的ケア・医療処置の必要性の高まり」が理由の人の具体的な内容（複数回答）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13</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43668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「生活の維持が難しくなっている人」の生活の改善に必要なサービス変更</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14</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3">
            <a:extLst>
              <a:ext uri="{FF2B5EF4-FFF2-40B4-BE49-F238E27FC236}">
                <a16:creationId xmlns:a16="http://schemas.microsoft.com/office/drawing/2014/main" id="{5931E9E7-6151-43C7-8FC0-FC2EA3F3FB7C}"/>
              </a:ext>
            </a:extLst>
          </p:cNvPr>
          <p:cNvSpPr txBox="1"/>
          <p:nvPr/>
        </p:nvSpPr>
        <p:spPr>
          <a:xfrm>
            <a:off x="0" y="10015531"/>
            <a:ext cx="1446610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3</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）「非緊急」には、緊急度について「入所が望ましいが、しばらくは他のサービスでも大丈夫」「その他」と答えた方と無回答の方を含めています。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grpSp>
        <p:nvGrpSpPr>
          <p:cNvPr id="184" name="グループ化 183">
            <a:extLst>
              <a:ext uri="{FF2B5EF4-FFF2-40B4-BE49-F238E27FC236}">
                <a16:creationId xmlns:a16="http://schemas.microsoft.com/office/drawing/2014/main" id="{E5A793D1-1FB6-4973-AD48-993EDB747782}"/>
              </a:ext>
            </a:extLst>
          </p:cNvPr>
          <p:cNvGrpSpPr/>
          <p:nvPr/>
        </p:nvGrpSpPr>
        <p:grpSpPr>
          <a:xfrm>
            <a:off x="776441" y="1126245"/>
            <a:ext cx="13566468" cy="8007527"/>
            <a:chOff x="639049" y="1126245"/>
            <a:chExt cx="13566468" cy="8007527"/>
          </a:xfrm>
        </p:grpSpPr>
        <p:sp>
          <p:nvSpPr>
            <p:cNvPr id="7" name="テキスト ボックス 6">
              <a:extLst>
                <a:ext uri="{FF2B5EF4-FFF2-40B4-BE49-F238E27FC236}">
                  <a16:creationId xmlns:a16="http://schemas.microsoft.com/office/drawing/2014/main" id="{AFAD6B28-06AF-4F31-A188-836ED7D63913}"/>
                </a:ext>
              </a:extLst>
            </p:cNvPr>
            <p:cNvSpPr txBox="1"/>
            <p:nvPr/>
          </p:nvSpPr>
          <p:spPr>
            <a:xfrm>
              <a:off x="5152092" y="8021388"/>
              <a:ext cx="1829812"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より適切な在宅サービス</a:t>
              </a:r>
            </a:p>
          </p:txBody>
        </p:sp>
        <p:sp>
          <p:nvSpPr>
            <p:cNvPr id="8" name="テキスト ボックス 7">
              <a:extLst>
                <a:ext uri="{FF2B5EF4-FFF2-40B4-BE49-F238E27FC236}">
                  <a16:creationId xmlns:a16="http://schemas.microsoft.com/office/drawing/2014/main" id="{2A3C1137-1DF2-4295-8431-1A2F6091C200}"/>
                </a:ext>
              </a:extLst>
            </p:cNvPr>
            <p:cNvSpPr txBox="1"/>
            <p:nvPr/>
          </p:nvSpPr>
          <p:spPr>
            <a:xfrm>
              <a:off x="5152092" y="2048736"/>
              <a:ext cx="1829812"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より適切な住まい・施設等</a:t>
              </a:r>
            </a:p>
          </p:txBody>
        </p:sp>
        <p:sp>
          <p:nvSpPr>
            <p:cNvPr id="9" name="テキスト ボックス 8">
              <a:extLst>
                <a:ext uri="{FF2B5EF4-FFF2-40B4-BE49-F238E27FC236}">
                  <a16:creationId xmlns:a16="http://schemas.microsoft.com/office/drawing/2014/main" id="{B05F886B-50D6-4D36-B20A-81F346E3A9D2}"/>
                </a:ext>
              </a:extLst>
            </p:cNvPr>
            <p:cNvSpPr txBox="1"/>
            <p:nvPr/>
          </p:nvSpPr>
          <p:spPr>
            <a:xfrm>
              <a:off x="5152092" y="6396021"/>
              <a:ext cx="1829812" cy="461665"/>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より適切な在宅サービス</a:t>
              </a:r>
              <a:endParaRPr kumimoji="1" lang="en-US" altLang="ja-JP" sz="1200" dirty="0">
                <a:solidFill>
                  <a:prstClr val="black"/>
                </a:solidFill>
                <a:latin typeface="Meiryo UI" panose="020B0604030504040204" pitchFamily="50" charset="-128"/>
                <a:ea typeface="Meiryo UI" panose="020B0604030504040204" pitchFamily="50" charset="-128"/>
              </a:endParaRPr>
            </a:p>
            <a:p>
              <a:pPr algn="ctr" defTabSz="688772"/>
              <a:r>
                <a:rPr kumimoji="1" lang="en-US" altLang="ja-JP" sz="1200" dirty="0">
                  <a:solidFill>
                    <a:prstClr val="black"/>
                  </a:solidFill>
                  <a:latin typeface="Meiryo UI" panose="020B0604030504040204" pitchFamily="50" charset="-128"/>
                  <a:ea typeface="Meiryo UI" panose="020B0604030504040204" pitchFamily="50" charset="-128"/>
                </a:rPr>
                <a:t>or</a:t>
              </a:r>
              <a:r>
                <a:rPr kumimoji="1" lang="ja-JP" altLang="en-US" sz="1200" dirty="0">
                  <a:solidFill>
                    <a:prstClr val="black"/>
                  </a:solidFill>
                  <a:latin typeface="Meiryo UI" panose="020B0604030504040204" pitchFamily="50" charset="-128"/>
                  <a:ea typeface="Meiryo UI" panose="020B0604030504040204" pitchFamily="50" charset="-128"/>
                </a:rPr>
                <a:t>住まい・施設等</a:t>
              </a:r>
            </a:p>
          </p:txBody>
        </p:sp>
        <p:sp>
          <p:nvSpPr>
            <p:cNvPr id="10" name="テキスト ボックス 9">
              <a:extLst>
                <a:ext uri="{FF2B5EF4-FFF2-40B4-BE49-F238E27FC236}">
                  <a16:creationId xmlns:a16="http://schemas.microsoft.com/office/drawing/2014/main" id="{82E2851D-D946-4F4D-BC02-C9FA9BC08260}"/>
                </a:ext>
              </a:extLst>
            </p:cNvPr>
            <p:cNvSpPr txBox="1"/>
            <p:nvPr/>
          </p:nvSpPr>
          <p:spPr>
            <a:xfrm>
              <a:off x="5152092" y="8856773"/>
              <a:ext cx="1829812"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上記では改善は困難</a:t>
              </a:r>
            </a:p>
          </p:txBody>
        </p:sp>
        <p:sp>
          <p:nvSpPr>
            <p:cNvPr id="11" name="テキスト ボックス 10">
              <a:extLst>
                <a:ext uri="{FF2B5EF4-FFF2-40B4-BE49-F238E27FC236}">
                  <a16:creationId xmlns:a16="http://schemas.microsoft.com/office/drawing/2014/main" id="{052484FF-5616-4147-AD2C-7F102CAABB31}"/>
                </a:ext>
              </a:extLst>
            </p:cNvPr>
            <p:cNvSpPr txBox="1"/>
            <p:nvPr/>
          </p:nvSpPr>
          <p:spPr>
            <a:xfrm>
              <a:off x="8145869" y="2053649"/>
              <a:ext cx="1248100"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特養のみ</a:t>
              </a:r>
            </a:p>
          </p:txBody>
        </p:sp>
        <p:sp>
          <p:nvSpPr>
            <p:cNvPr id="12" name="テキスト ボックス 11">
              <a:extLst>
                <a:ext uri="{FF2B5EF4-FFF2-40B4-BE49-F238E27FC236}">
                  <a16:creationId xmlns:a16="http://schemas.microsoft.com/office/drawing/2014/main" id="{15683BA3-8C9E-4119-8281-885624DE9A9C}"/>
                </a:ext>
              </a:extLst>
            </p:cNvPr>
            <p:cNvSpPr txBox="1"/>
            <p:nvPr/>
          </p:nvSpPr>
          <p:spPr>
            <a:xfrm>
              <a:off x="8145868" y="3403837"/>
              <a:ext cx="1248101" cy="461665"/>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特養</a:t>
              </a:r>
              <a:r>
                <a:rPr kumimoji="1" lang="en-US" altLang="ja-JP" sz="1200" dirty="0">
                  <a:solidFill>
                    <a:prstClr val="black"/>
                  </a:solidFill>
                  <a:latin typeface="Meiryo UI" panose="020B0604030504040204" pitchFamily="50" charset="-128"/>
                  <a:ea typeface="Meiryo UI" panose="020B0604030504040204" pitchFamily="50" charset="-128"/>
                </a:rPr>
                <a:t>or</a:t>
              </a:r>
            </a:p>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その他の施設等</a:t>
              </a:r>
            </a:p>
          </p:txBody>
        </p:sp>
        <p:sp>
          <p:nvSpPr>
            <p:cNvPr id="13" name="テキスト ボックス 12">
              <a:extLst>
                <a:ext uri="{FF2B5EF4-FFF2-40B4-BE49-F238E27FC236}">
                  <a16:creationId xmlns:a16="http://schemas.microsoft.com/office/drawing/2014/main" id="{C53DD460-817D-42BA-996C-0736993CD7C8}"/>
                </a:ext>
              </a:extLst>
            </p:cNvPr>
            <p:cNvSpPr txBox="1"/>
            <p:nvPr/>
          </p:nvSpPr>
          <p:spPr>
            <a:xfrm>
              <a:off x="8145868" y="4964549"/>
              <a:ext cx="1248100"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その他の施設等</a:t>
              </a:r>
            </a:p>
          </p:txBody>
        </p:sp>
        <p:sp>
          <p:nvSpPr>
            <p:cNvPr id="14" name="テキスト ボックス 13">
              <a:extLst>
                <a:ext uri="{FF2B5EF4-FFF2-40B4-BE49-F238E27FC236}">
                  <a16:creationId xmlns:a16="http://schemas.microsoft.com/office/drawing/2014/main" id="{52EC3245-E63A-4B84-A33A-013E6E2054F8}"/>
                </a:ext>
              </a:extLst>
            </p:cNvPr>
            <p:cNvSpPr txBox="1"/>
            <p:nvPr/>
          </p:nvSpPr>
          <p:spPr>
            <a:xfrm>
              <a:off x="10843408" y="2059479"/>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緊急</a:t>
              </a:r>
            </a:p>
          </p:txBody>
        </p:sp>
        <p:cxnSp>
          <p:nvCxnSpPr>
            <p:cNvPr id="24" name="コネクタ: カギ線 23">
              <a:extLst>
                <a:ext uri="{FF2B5EF4-FFF2-40B4-BE49-F238E27FC236}">
                  <a16:creationId xmlns:a16="http://schemas.microsoft.com/office/drawing/2014/main" id="{EDFA96A4-89D9-42C2-98EB-0D51BBAA007D}"/>
                </a:ext>
              </a:extLst>
            </p:cNvPr>
            <p:cNvCxnSpPr>
              <a:cxnSpLocks/>
              <a:stCxn id="72" idx="3"/>
              <a:endCxn id="8" idx="1"/>
            </p:cNvCxnSpPr>
            <p:nvPr/>
          </p:nvCxnSpPr>
          <p:spPr>
            <a:xfrm flipV="1">
              <a:off x="3470259" y="2187236"/>
              <a:ext cx="1681833" cy="2146938"/>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1F782B52-CFE3-494B-AD82-2BC580193F81}"/>
                </a:ext>
              </a:extLst>
            </p:cNvPr>
            <p:cNvCxnSpPr>
              <a:cxnSpLocks/>
              <a:stCxn id="72" idx="3"/>
              <a:endCxn id="10" idx="1"/>
            </p:cNvCxnSpPr>
            <p:nvPr/>
          </p:nvCxnSpPr>
          <p:spPr>
            <a:xfrm>
              <a:off x="3470259" y="4334174"/>
              <a:ext cx="1681833" cy="4661099"/>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341EF61A-4348-4189-9495-C8D6E9D280AF}"/>
                </a:ext>
              </a:extLst>
            </p:cNvPr>
            <p:cNvCxnSpPr>
              <a:cxnSpLocks/>
              <a:stCxn id="72" idx="3"/>
              <a:endCxn id="9" idx="1"/>
            </p:cNvCxnSpPr>
            <p:nvPr/>
          </p:nvCxnSpPr>
          <p:spPr>
            <a:xfrm>
              <a:off x="3470259" y="4334174"/>
              <a:ext cx="1681833" cy="2292680"/>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B5D3BCCB-9BC4-4532-873B-88ABB6F2F03B}"/>
                </a:ext>
              </a:extLst>
            </p:cNvPr>
            <p:cNvCxnSpPr>
              <a:cxnSpLocks/>
              <a:stCxn id="72" idx="3"/>
              <a:endCxn id="7" idx="1"/>
            </p:cNvCxnSpPr>
            <p:nvPr/>
          </p:nvCxnSpPr>
          <p:spPr>
            <a:xfrm>
              <a:off x="3470259" y="4334174"/>
              <a:ext cx="1681833" cy="3825714"/>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正方形/長方形 40">
              <a:extLst>
                <a:ext uri="{FF2B5EF4-FFF2-40B4-BE49-F238E27FC236}">
                  <a16:creationId xmlns:a16="http://schemas.microsoft.com/office/drawing/2014/main" id="{76A4F528-1C1E-4AE6-98A5-A75349B147E0}"/>
                </a:ext>
              </a:extLst>
            </p:cNvPr>
            <p:cNvSpPr/>
            <p:nvPr/>
          </p:nvSpPr>
          <p:spPr>
            <a:xfrm>
              <a:off x="5152093" y="1126245"/>
              <a:ext cx="1829812" cy="37668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改善できるサービス</a:t>
              </a:r>
              <a:endParaRPr kumimoji="1"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2C0BC509-0A7C-4733-823D-3BDE88464D77}"/>
                </a:ext>
              </a:extLst>
            </p:cNvPr>
            <p:cNvSpPr/>
            <p:nvPr/>
          </p:nvSpPr>
          <p:spPr>
            <a:xfrm>
              <a:off x="8037202" y="1126245"/>
              <a:ext cx="6168314" cy="37668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入所・入居の緊急性、特養への申し込みの状況など</a:t>
              </a:r>
              <a:endParaRPr kumimoji="1"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B48D089B-510D-424F-A7EC-FEBBA98FEDBE}"/>
                </a:ext>
              </a:extLst>
            </p:cNvPr>
            <p:cNvSpPr/>
            <p:nvPr/>
          </p:nvSpPr>
          <p:spPr>
            <a:xfrm rot="5400000">
              <a:off x="10932865" y="4314528"/>
              <a:ext cx="2751946" cy="496543"/>
            </a:xfrm>
            <a:prstGeom prst="rect">
              <a:avLst/>
            </a:prstGeom>
            <a:solidFill>
              <a:srgbClr val="4BACC6">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rtlCol="0" anchor="ctr"/>
            <a:lstStyle/>
            <a:p>
              <a:pPr algn="ctr" defTabSz="1377544">
                <a:defRPr/>
              </a:pPr>
              <a:r>
                <a:rPr kumimoji="1" lang="ja-JP" altLang="en-US" sz="1400" kern="0" dirty="0">
                  <a:latin typeface="Meiryo UI" panose="020B0604030504040204" pitchFamily="50" charset="-128"/>
                  <a:ea typeface="Meiryo UI" panose="020B0604030504040204" pitchFamily="50" charset="-128"/>
                </a:rPr>
                <a:t>そ</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の</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他</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施</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設</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等</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の</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待</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機</a:t>
              </a:r>
              <a:endParaRPr kumimoji="1" lang="en-US" altLang="ja-JP" sz="1400" kern="0" dirty="0">
                <a:latin typeface="Meiryo UI" panose="020B0604030504040204" pitchFamily="50" charset="-128"/>
                <a:ea typeface="Meiryo UI" panose="020B0604030504040204" pitchFamily="50" charset="-128"/>
              </a:endParaRPr>
            </a:p>
            <a:p>
              <a:pPr algn="ctr" defTabSz="1377544">
                <a:defRPr/>
              </a:pPr>
              <a:r>
                <a:rPr kumimoji="1" lang="ja-JP" altLang="en-US" sz="1400" kern="0" dirty="0">
                  <a:latin typeface="Meiryo UI" panose="020B0604030504040204" pitchFamily="50" charset="-128"/>
                  <a:ea typeface="Meiryo UI" panose="020B0604030504040204" pitchFamily="50" charset="-128"/>
                </a:rPr>
                <a:t>者</a:t>
              </a:r>
            </a:p>
          </p:txBody>
        </p:sp>
        <p:sp>
          <p:nvSpPr>
            <p:cNvPr id="61" name="正方形/長方形 60">
              <a:extLst>
                <a:ext uri="{FF2B5EF4-FFF2-40B4-BE49-F238E27FC236}">
                  <a16:creationId xmlns:a16="http://schemas.microsoft.com/office/drawing/2014/main" id="{FA941A8D-CF6E-4D13-9AC8-99F9F69F4C50}"/>
                </a:ext>
              </a:extLst>
            </p:cNvPr>
            <p:cNvSpPr/>
            <p:nvPr/>
          </p:nvSpPr>
          <p:spPr>
            <a:xfrm rot="5400000">
              <a:off x="11662801" y="2140413"/>
              <a:ext cx="1292073" cy="496541"/>
            </a:xfrm>
            <a:prstGeom prst="rect">
              <a:avLst/>
            </a:prstGeom>
            <a:solidFill>
              <a:srgbClr val="F7964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rtlCol="0" anchor="ctr"/>
            <a:lstStyle/>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特</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養</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待</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機</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者</a:t>
              </a:r>
            </a:p>
          </p:txBody>
        </p:sp>
        <p:sp>
          <p:nvSpPr>
            <p:cNvPr id="63" name="正方形/長方形 62">
              <a:extLst>
                <a:ext uri="{FF2B5EF4-FFF2-40B4-BE49-F238E27FC236}">
                  <a16:creationId xmlns:a16="http://schemas.microsoft.com/office/drawing/2014/main" id="{C9DED7AA-2EAE-4425-8D88-BD6718E364A3}"/>
                </a:ext>
              </a:extLst>
            </p:cNvPr>
            <p:cNvSpPr/>
            <p:nvPr/>
          </p:nvSpPr>
          <p:spPr>
            <a:xfrm rot="5400000">
              <a:off x="10898338" y="7336503"/>
              <a:ext cx="2820998" cy="496543"/>
            </a:xfrm>
            <a:prstGeom prst="rect">
              <a:avLst/>
            </a:prstGeom>
            <a:solidFill>
              <a:srgbClr val="FFE1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rtlCol="0" anchor="ctr" anchorCtr="0"/>
            <a:lstStyle/>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在</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宅</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サ</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err="1">
                  <a:solidFill>
                    <a:prstClr val="black"/>
                  </a:solidFill>
                  <a:latin typeface="Meiryo UI" panose="020B0604030504040204" pitchFamily="50" charset="-128"/>
                  <a:ea typeface="Meiryo UI" panose="020B0604030504040204" pitchFamily="50" charset="-128"/>
                </a:rPr>
                <a:t>ー</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ビ</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ス</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待</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機</a:t>
              </a:r>
              <a:endParaRPr kumimoji="1" lang="en-US" altLang="ja-JP" sz="1400" kern="0" dirty="0">
                <a:solidFill>
                  <a:prstClr val="black"/>
                </a:solidFill>
                <a:latin typeface="Meiryo UI" panose="020B0604030504040204" pitchFamily="50" charset="-128"/>
                <a:ea typeface="Meiryo UI" panose="020B0604030504040204" pitchFamily="50" charset="-128"/>
              </a:endParaRPr>
            </a:p>
            <a:p>
              <a:pPr algn="ctr" defTabSz="1377544">
                <a:defRPr/>
              </a:pPr>
              <a:r>
                <a:rPr kumimoji="1" lang="ja-JP" altLang="en-US" sz="1400" kern="0" dirty="0">
                  <a:solidFill>
                    <a:prstClr val="black"/>
                  </a:solidFill>
                  <a:latin typeface="Meiryo UI" panose="020B0604030504040204" pitchFamily="50" charset="-128"/>
                  <a:ea typeface="Meiryo UI" panose="020B0604030504040204" pitchFamily="50" charset="-128"/>
                </a:rPr>
                <a:t>者</a:t>
              </a:r>
            </a:p>
          </p:txBody>
        </p:sp>
        <p:sp>
          <p:nvSpPr>
            <p:cNvPr id="69" name="正方形/長方形 68">
              <a:extLst>
                <a:ext uri="{FF2B5EF4-FFF2-40B4-BE49-F238E27FC236}">
                  <a16:creationId xmlns:a16="http://schemas.microsoft.com/office/drawing/2014/main" id="{7925A844-4423-4DFE-96B3-2684A599A7E2}"/>
                </a:ext>
              </a:extLst>
            </p:cNvPr>
            <p:cNvSpPr/>
            <p:nvPr/>
          </p:nvSpPr>
          <p:spPr>
            <a:xfrm>
              <a:off x="639049" y="1137969"/>
              <a:ext cx="3370977" cy="37668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在宅生活者</a:t>
              </a:r>
              <a:endParaRPr kumimoji="1"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a:extLst>
                <a:ext uri="{FF2B5EF4-FFF2-40B4-BE49-F238E27FC236}">
                  <a16:creationId xmlns:a16="http://schemas.microsoft.com/office/drawing/2014/main" id="{39D1B749-2CF0-48E4-8B2B-30DC855EEF71}"/>
                </a:ext>
              </a:extLst>
            </p:cNvPr>
            <p:cNvSpPr txBox="1"/>
            <p:nvPr/>
          </p:nvSpPr>
          <p:spPr>
            <a:xfrm>
              <a:off x="1156320" y="4764978"/>
              <a:ext cx="430887" cy="1323439"/>
            </a:xfrm>
            <a:prstGeom prst="rect">
              <a:avLst/>
            </a:prstGeom>
            <a:noFill/>
            <a:ln>
              <a:solidFill>
                <a:schemeClr val="bg1">
                  <a:lumMod val="50000"/>
                </a:schemeClr>
              </a:solidFill>
              <a:prstDash val="dash"/>
            </a:ln>
          </p:spPr>
          <p:txBody>
            <a:bodyPr vert="eaVert" wrap="none" rtlCol="0" anchor="ctr">
              <a:spAutoFit/>
            </a:bodyPr>
            <a:lstStyle/>
            <a:p>
              <a:pPr algn="ctr" defTabSz="688772"/>
              <a:r>
                <a:rPr kumimoji="1" lang="ja-JP" altLang="en-US" sz="1600" dirty="0">
                  <a:solidFill>
                    <a:prstClr val="black"/>
                  </a:solidFill>
                  <a:latin typeface="Meiryo UI" panose="020B0604030504040204" pitchFamily="50" charset="-128"/>
                  <a:ea typeface="Meiryo UI" panose="020B0604030504040204" pitchFamily="50" charset="-128"/>
                </a:rPr>
                <a:t>在宅生活者数</a:t>
              </a:r>
            </a:p>
          </p:txBody>
        </p:sp>
        <p:sp>
          <p:nvSpPr>
            <p:cNvPr id="71" name="入力1">
              <a:extLst>
                <a:ext uri="{FF2B5EF4-FFF2-40B4-BE49-F238E27FC236}">
                  <a16:creationId xmlns:a16="http://schemas.microsoft.com/office/drawing/2014/main" id="{40FCE013-10C7-4399-A514-09202970A8DB}"/>
                </a:ext>
              </a:extLst>
            </p:cNvPr>
            <p:cNvSpPr txBox="1"/>
            <p:nvPr/>
          </p:nvSpPr>
          <p:spPr>
            <a:xfrm>
              <a:off x="639049" y="4328640"/>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B294DBB6-A7E7-4314-82D6-5BFF1EF8D578}"/>
                </a:ext>
              </a:extLst>
            </p:cNvPr>
            <p:cNvSpPr txBox="1"/>
            <p:nvPr/>
          </p:nvSpPr>
          <p:spPr>
            <a:xfrm>
              <a:off x="3039372" y="2543940"/>
              <a:ext cx="430887" cy="3580467"/>
            </a:xfrm>
            <a:prstGeom prst="rect">
              <a:avLst/>
            </a:prstGeom>
            <a:noFill/>
            <a:ln>
              <a:solidFill>
                <a:schemeClr val="bg1">
                  <a:lumMod val="50000"/>
                </a:schemeClr>
              </a:solidFill>
              <a:prstDash val="dash"/>
            </a:ln>
          </p:spPr>
          <p:txBody>
            <a:bodyPr vert="eaVert" wrap="none" rtlCol="0" anchor="ctr">
              <a:spAutoFit/>
            </a:bodyPr>
            <a:lstStyle/>
            <a:p>
              <a:pPr algn="ctr" defTabSz="688772"/>
              <a:r>
                <a:rPr kumimoji="1" lang="ja-JP" altLang="en-US" sz="1600" dirty="0">
                  <a:solidFill>
                    <a:prstClr val="black"/>
                  </a:solidFill>
                  <a:latin typeface="Meiryo UI" panose="020B0604030504040204" pitchFamily="50" charset="-128"/>
                  <a:ea typeface="Meiryo UI" panose="020B0604030504040204" pitchFamily="50" charset="-128"/>
                </a:rPr>
                <a:t>在宅生活の維持が難しくなっている人</a:t>
              </a:r>
            </a:p>
          </p:txBody>
        </p:sp>
        <p:sp>
          <p:nvSpPr>
            <p:cNvPr id="73" name="テキスト ボックス 72">
              <a:extLst>
                <a:ext uri="{FF2B5EF4-FFF2-40B4-BE49-F238E27FC236}">
                  <a16:creationId xmlns:a16="http://schemas.microsoft.com/office/drawing/2014/main" id="{8142A8EF-B8F7-4E63-BD38-F5333C6B5CE6}"/>
                </a:ext>
              </a:extLst>
            </p:cNvPr>
            <p:cNvSpPr txBox="1"/>
            <p:nvPr/>
          </p:nvSpPr>
          <p:spPr>
            <a:xfrm>
              <a:off x="3039371" y="7472941"/>
              <a:ext cx="430887" cy="707886"/>
            </a:xfrm>
            <a:prstGeom prst="rect">
              <a:avLst/>
            </a:prstGeom>
            <a:noFill/>
            <a:ln>
              <a:solidFill>
                <a:schemeClr val="bg1">
                  <a:lumMod val="50000"/>
                </a:schemeClr>
              </a:solidFill>
              <a:prstDash val="dash"/>
            </a:ln>
          </p:spPr>
          <p:txBody>
            <a:bodyPr vert="eaVert" wrap="none" rtlCol="0" anchor="ctr">
              <a:spAutoFit/>
            </a:bodyPr>
            <a:lstStyle/>
            <a:p>
              <a:pPr algn="ctr" defTabSz="688772"/>
              <a:r>
                <a:rPr kumimoji="1" lang="ja-JP" altLang="en-US" sz="1600" dirty="0">
                  <a:solidFill>
                    <a:prstClr val="black"/>
                  </a:solidFill>
                  <a:latin typeface="Meiryo UI" panose="020B0604030504040204" pitchFamily="50" charset="-128"/>
                  <a:ea typeface="Meiryo UI" panose="020B0604030504040204" pitchFamily="50" charset="-128"/>
                </a:rPr>
                <a:t>その他</a:t>
              </a:r>
            </a:p>
          </p:txBody>
        </p:sp>
        <p:cxnSp>
          <p:nvCxnSpPr>
            <p:cNvPr id="74" name="コネクタ: カギ線 73">
              <a:extLst>
                <a:ext uri="{FF2B5EF4-FFF2-40B4-BE49-F238E27FC236}">
                  <a16:creationId xmlns:a16="http://schemas.microsoft.com/office/drawing/2014/main" id="{2AE99304-D15D-4DF0-980F-567B64220C1E}"/>
                </a:ext>
              </a:extLst>
            </p:cNvPr>
            <p:cNvCxnSpPr>
              <a:cxnSpLocks/>
              <a:stCxn id="70" idx="3"/>
              <a:endCxn id="72" idx="1"/>
            </p:cNvCxnSpPr>
            <p:nvPr/>
          </p:nvCxnSpPr>
          <p:spPr>
            <a:xfrm flipV="1">
              <a:off x="1587207" y="4334174"/>
              <a:ext cx="1452165" cy="1092524"/>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5" name="コネクタ: カギ線 74">
              <a:extLst>
                <a:ext uri="{FF2B5EF4-FFF2-40B4-BE49-F238E27FC236}">
                  <a16:creationId xmlns:a16="http://schemas.microsoft.com/office/drawing/2014/main" id="{89201F92-7984-4942-98AF-33E5CC904811}"/>
                </a:ext>
              </a:extLst>
            </p:cNvPr>
            <p:cNvCxnSpPr>
              <a:cxnSpLocks/>
              <a:stCxn id="70" idx="3"/>
              <a:endCxn id="73" idx="1"/>
            </p:cNvCxnSpPr>
            <p:nvPr/>
          </p:nvCxnSpPr>
          <p:spPr>
            <a:xfrm>
              <a:off x="1587207" y="5426698"/>
              <a:ext cx="1452164" cy="2400186"/>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4" name="入力3">
              <a:extLst>
                <a:ext uri="{FF2B5EF4-FFF2-40B4-BE49-F238E27FC236}">
                  <a16:creationId xmlns:a16="http://schemas.microsoft.com/office/drawing/2014/main" id="{01052036-61D6-4E4D-93AC-94CA8BC0CADF}"/>
                </a:ext>
              </a:extLst>
            </p:cNvPr>
            <p:cNvSpPr txBox="1"/>
            <p:nvPr/>
          </p:nvSpPr>
          <p:spPr>
            <a:xfrm>
              <a:off x="2544595" y="7055339"/>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95" name="入力2">
              <a:extLst>
                <a:ext uri="{FF2B5EF4-FFF2-40B4-BE49-F238E27FC236}">
                  <a16:creationId xmlns:a16="http://schemas.microsoft.com/office/drawing/2014/main" id="{3E9BE607-0433-45EE-B2BD-E0B02F6F812D}"/>
                </a:ext>
              </a:extLst>
            </p:cNvPr>
            <p:cNvSpPr txBox="1"/>
            <p:nvPr/>
          </p:nvSpPr>
          <p:spPr>
            <a:xfrm>
              <a:off x="2544595" y="1674025"/>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96" name="入力101">
              <a:extLst>
                <a:ext uri="{FF2B5EF4-FFF2-40B4-BE49-F238E27FC236}">
                  <a16:creationId xmlns:a16="http://schemas.microsoft.com/office/drawing/2014/main" id="{800120B5-BAA7-4A0B-BE40-E245791E71A5}"/>
                </a:ext>
              </a:extLst>
            </p:cNvPr>
            <p:cNvSpPr txBox="1"/>
            <p:nvPr/>
          </p:nvSpPr>
          <p:spPr>
            <a:xfrm>
              <a:off x="2544594" y="2072669"/>
              <a:ext cx="1465431" cy="400110"/>
            </a:xfrm>
            <a:prstGeom prst="rect">
              <a:avLst/>
            </a:prstGeom>
            <a:noFill/>
          </p:spPr>
          <p:txBody>
            <a:bodyPr wrap="square" rtlCol="0" anchor="ctr">
              <a:spAutoFit/>
            </a:bodyPr>
            <a:lstStyle/>
            <a:p>
              <a:pPr algn="ctr" defTabSz="688772"/>
              <a:r>
                <a:rPr kumimoji="1" lang="en-US" altLang="ja-JP" sz="2000" b="1" dirty="0">
                  <a:solidFill>
                    <a:prstClr val="black"/>
                  </a:solidFill>
                  <a:latin typeface="Meiryo UI" panose="020B0604030504040204" pitchFamily="50" charset="-128"/>
                  <a:ea typeface="Meiryo UI" panose="020B0604030504040204" pitchFamily="50" charset="-128"/>
                </a:rPr>
                <a:t>100.0%</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03" name="入力4">
              <a:extLst>
                <a:ext uri="{FF2B5EF4-FFF2-40B4-BE49-F238E27FC236}">
                  <a16:creationId xmlns:a16="http://schemas.microsoft.com/office/drawing/2014/main" id="{2755F2D0-FA65-4CBE-A16E-35D1CE11E4B4}"/>
                </a:ext>
              </a:extLst>
            </p:cNvPr>
            <p:cNvSpPr txBox="1"/>
            <p:nvPr/>
          </p:nvSpPr>
          <p:spPr>
            <a:xfrm>
              <a:off x="5319879" y="1670255"/>
              <a:ext cx="1465431" cy="369332"/>
            </a:xfrm>
            <a:prstGeom prst="rect">
              <a:avLst/>
            </a:prstGeom>
            <a:noFill/>
          </p:spPr>
          <p:txBody>
            <a:bodyPr wrap="square" rtlCol="0" anchor="ctr">
              <a:spAutoFit/>
            </a:bodyPr>
            <a:lstStyle/>
            <a:p>
              <a:pPr algn="ctr" defTabSz="688772"/>
              <a:r>
                <a:rPr kumimoji="1" lang="ja-JP" altLang="en-US" b="1" dirty="0">
                  <a:solidFill>
                    <a:prstClr val="black"/>
                  </a:solidFill>
                  <a:latin typeface="Meiryo UI" panose="020B0604030504040204" pitchFamily="50" charset="-128"/>
                  <a:ea typeface="Meiryo UI" panose="020B0604030504040204" pitchFamily="50" charset="-128"/>
                </a:rPr>
                <a:t>●●●●人</a:t>
              </a:r>
              <a:endParaRPr kumimoji="1" lang="ja-JP" altLang="en-US" dirty="0">
                <a:solidFill>
                  <a:prstClr val="black"/>
                </a:solidFill>
                <a:latin typeface="Meiryo UI" panose="020B0604030504040204" pitchFamily="50" charset="-128"/>
                <a:ea typeface="Meiryo UI" panose="020B0604030504040204" pitchFamily="50" charset="-128"/>
              </a:endParaRPr>
            </a:p>
          </p:txBody>
        </p:sp>
        <p:sp>
          <p:nvSpPr>
            <p:cNvPr id="104" name="入力5">
              <a:extLst>
                <a:ext uri="{FF2B5EF4-FFF2-40B4-BE49-F238E27FC236}">
                  <a16:creationId xmlns:a16="http://schemas.microsoft.com/office/drawing/2014/main" id="{B56FC4B7-40A9-46D5-AF4F-AFDA0E171CD4}"/>
                </a:ext>
              </a:extLst>
            </p:cNvPr>
            <p:cNvSpPr txBox="1"/>
            <p:nvPr/>
          </p:nvSpPr>
          <p:spPr>
            <a:xfrm>
              <a:off x="5319879" y="6001540"/>
              <a:ext cx="1465431" cy="369332"/>
            </a:xfrm>
            <a:prstGeom prst="rect">
              <a:avLst/>
            </a:prstGeom>
            <a:noFill/>
          </p:spPr>
          <p:txBody>
            <a:bodyPr wrap="square" rtlCol="0" anchor="ctr">
              <a:spAutoFit/>
            </a:bodyPr>
            <a:lstStyle/>
            <a:p>
              <a:pPr algn="ctr" defTabSz="688772"/>
              <a:r>
                <a:rPr kumimoji="1" lang="ja-JP" altLang="en-US" b="1" dirty="0">
                  <a:solidFill>
                    <a:prstClr val="black"/>
                  </a:solidFill>
                  <a:latin typeface="Meiryo UI" panose="020B0604030504040204" pitchFamily="50" charset="-128"/>
                  <a:ea typeface="Meiryo UI" panose="020B0604030504040204" pitchFamily="50" charset="-128"/>
                </a:rPr>
                <a:t>●●●●人</a:t>
              </a:r>
              <a:endParaRPr kumimoji="1" lang="ja-JP" altLang="en-US" dirty="0">
                <a:solidFill>
                  <a:prstClr val="black"/>
                </a:solidFill>
                <a:latin typeface="Meiryo UI" panose="020B0604030504040204" pitchFamily="50" charset="-128"/>
                <a:ea typeface="Meiryo UI" panose="020B0604030504040204" pitchFamily="50" charset="-128"/>
              </a:endParaRPr>
            </a:p>
          </p:txBody>
        </p:sp>
        <p:sp>
          <p:nvSpPr>
            <p:cNvPr id="105" name="入力6">
              <a:extLst>
                <a:ext uri="{FF2B5EF4-FFF2-40B4-BE49-F238E27FC236}">
                  <a16:creationId xmlns:a16="http://schemas.microsoft.com/office/drawing/2014/main" id="{FC7422D9-B0CC-4407-9606-FCF50FAAA7CC}"/>
                </a:ext>
              </a:extLst>
            </p:cNvPr>
            <p:cNvSpPr txBox="1"/>
            <p:nvPr/>
          </p:nvSpPr>
          <p:spPr>
            <a:xfrm>
              <a:off x="5319879" y="7635948"/>
              <a:ext cx="1465431" cy="369332"/>
            </a:xfrm>
            <a:prstGeom prst="rect">
              <a:avLst/>
            </a:prstGeom>
            <a:noFill/>
          </p:spPr>
          <p:txBody>
            <a:bodyPr wrap="square" rtlCol="0" anchor="ctr">
              <a:spAutoFit/>
            </a:bodyPr>
            <a:lstStyle/>
            <a:p>
              <a:pPr algn="ctr" defTabSz="688772"/>
              <a:r>
                <a:rPr kumimoji="1" lang="ja-JP" altLang="en-US" b="1" dirty="0">
                  <a:solidFill>
                    <a:prstClr val="black"/>
                  </a:solidFill>
                  <a:latin typeface="Meiryo UI" panose="020B0604030504040204" pitchFamily="50" charset="-128"/>
                  <a:ea typeface="Meiryo UI" panose="020B0604030504040204" pitchFamily="50" charset="-128"/>
                </a:rPr>
                <a:t>●●●●人</a:t>
              </a:r>
              <a:endParaRPr kumimoji="1" lang="ja-JP" altLang="en-US" dirty="0">
                <a:solidFill>
                  <a:prstClr val="black"/>
                </a:solidFill>
                <a:latin typeface="Meiryo UI" panose="020B0604030504040204" pitchFamily="50" charset="-128"/>
                <a:ea typeface="Meiryo UI" panose="020B0604030504040204" pitchFamily="50" charset="-128"/>
              </a:endParaRPr>
            </a:p>
          </p:txBody>
        </p:sp>
        <p:sp>
          <p:nvSpPr>
            <p:cNvPr id="106" name="入力7">
              <a:extLst>
                <a:ext uri="{FF2B5EF4-FFF2-40B4-BE49-F238E27FC236}">
                  <a16:creationId xmlns:a16="http://schemas.microsoft.com/office/drawing/2014/main" id="{0C9CB614-803F-4694-81AD-B8829A779FDE}"/>
                </a:ext>
              </a:extLst>
            </p:cNvPr>
            <p:cNvSpPr txBox="1"/>
            <p:nvPr/>
          </p:nvSpPr>
          <p:spPr>
            <a:xfrm>
              <a:off x="5319879" y="8464199"/>
              <a:ext cx="1465431" cy="369332"/>
            </a:xfrm>
            <a:prstGeom prst="rect">
              <a:avLst/>
            </a:prstGeom>
            <a:noFill/>
          </p:spPr>
          <p:txBody>
            <a:bodyPr wrap="square" rtlCol="0" anchor="ctr">
              <a:spAutoFit/>
            </a:bodyPr>
            <a:lstStyle/>
            <a:p>
              <a:pPr algn="ctr" defTabSz="688772"/>
              <a:r>
                <a:rPr kumimoji="1" lang="ja-JP" altLang="en-US" b="1" dirty="0">
                  <a:solidFill>
                    <a:prstClr val="black"/>
                  </a:solidFill>
                  <a:latin typeface="Meiryo UI" panose="020B0604030504040204" pitchFamily="50" charset="-128"/>
                  <a:ea typeface="Meiryo UI" panose="020B0604030504040204" pitchFamily="50" charset="-128"/>
                </a:rPr>
                <a:t>●●●●人</a:t>
              </a:r>
              <a:endParaRPr kumimoji="1" lang="ja-JP" altLang="en-US" dirty="0">
                <a:solidFill>
                  <a:prstClr val="black"/>
                </a:solidFill>
                <a:latin typeface="Meiryo UI" panose="020B0604030504040204" pitchFamily="50" charset="-128"/>
                <a:ea typeface="Meiryo UI" panose="020B0604030504040204" pitchFamily="50" charset="-128"/>
              </a:endParaRPr>
            </a:p>
          </p:txBody>
        </p:sp>
        <p:cxnSp>
          <p:nvCxnSpPr>
            <p:cNvPr id="108" name="コネクタ: カギ線 107">
              <a:extLst>
                <a:ext uri="{FF2B5EF4-FFF2-40B4-BE49-F238E27FC236}">
                  <a16:creationId xmlns:a16="http://schemas.microsoft.com/office/drawing/2014/main" id="{094F55C1-DA7A-4A5B-83BF-0A503CA5A687}"/>
                </a:ext>
              </a:extLst>
            </p:cNvPr>
            <p:cNvCxnSpPr>
              <a:cxnSpLocks/>
              <a:stCxn id="8" idx="3"/>
              <a:endCxn id="13" idx="1"/>
            </p:cNvCxnSpPr>
            <p:nvPr/>
          </p:nvCxnSpPr>
          <p:spPr>
            <a:xfrm>
              <a:off x="6981904" y="2187236"/>
              <a:ext cx="1163964" cy="2915813"/>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直線矢印コネクタ 111">
              <a:extLst>
                <a:ext uri="{FF2B5EF4-FFF2-40B4-BE49-F238E27FC236}">
                  <a16:creationId xmlns:a16="http://schemas.microsoft.com/office/drawing/2014/main" id="{9AADBDFF-6038-43D5-8902-36BCF15785A4}"/>
                </a:ext>
              </a:extLst>
            </p:cNvPr>
            <p:cNvCxnSpPr>
              <a:cxnSpLocks/>
            </p:cNvCxnSpPr>
            <p:nvPr/>
          </p:nvCxnSpPr>
          <p:spPr>
            <a:xfrm>
              <a:off x="7559675" y="2187235"/>
              <a:ext cx="58619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線矢印コネクタ 114">
              <a:extLst>
                <a:ext uri="{FF2B5EF4-FFF2-40B4-BE49-F238E27FC236}">
                  <a16:creationId xmlns:a16="http://schemas.microsoft.com/office/drawing/2014/main" id="{D867B806-85C4-4F33-8306-0D055F7B6390}"/>
                </a:ext>
              </a:extLst>
            </p:cNvPr>
            <p:cNvCxnSpPr>
              <a:cxnSpLocks/>
            </p:cNvCxnSpPr>
            <p:nvPr/>
          </p:nvCxnSpPr>
          <p:spPr>
            <a:xfrm>
              <a:off x="7559675" y="3634669"/>
              <a:ext cx="58619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6" name="入力8">
              <a:extLst>
                <a:ext uri="{FF2B5EF4-FFF2-40B4-BE49-F238E27FC236}">
                  <a16:creationId xmlns:a16="http://schemas.microsoft.com/office/drawing/2014/main" id="{7DF4271E-BB55-4EB7-9444-150C364C27CB}"/>
                </a:ext>
              </a:extLst>
            </p:cNvPr>
            <p:cNvSpPr txBox="1"/>
            <p:nvPr/>
          </p:nvSpPr>
          <p:spPr>
            <a:xfrm>
              <a:off x="8037202" y="1685644"/>
              <a:ext cx="1465431" cy="338554"/>
            </a:xfrm>
            <a:prstGeom prst="rect">
              <a:avLst/>
            </a:prstGeom>
            <a:noFill/>
          </p:spPr>
          <p:txBody>
            <a:bodyPr wrap="square" rtlCol="0" anchor="ctr">
              <a:spAutoFit/>
            </a:bodyPr>
            <a:lstStyle/>
            <a:p>
              <a:pPr algn="ctr" defTabSz="688772"/>
              <a:r>
                <a:rPr kumimoji="1" lang="ja-JP" altLang="en-US" sz="1600" b="1" dirty="0">
                  <a:solidFill>
                    <a:prstClr val="black"/>
                  </a:solidFill>
                  <a:latin typeface="Meiryo UI" panose="020B0604030504040204" pitchFamily="50" charset="-128"/>
                  <a:ea typeface="Meiryo UI" panose="020B0604030504040204" pitchFamily="50" charset="-128"/>
                </a:rPr>
                <a:t>●●●●人</a:t>
              </a:r>
              <a:endParaRPr kumimoji="1" lang="ja-JP" altLang="en-US" sz="1600" dirty="0">
                <a:solidFill>
                  <a:prstClr val="black"/>
                </a:solidFill>
                <a:latin typeface="Meiryo UI" panose="020B0604030504040204" pitchFamily="50" charset="-128"/>
                <a:ea typeface="Meiryo UI" panose="020B0604030504040204" pitchFamily="50" charset="-128"/>
              </a:endParaRPr>
            </a:p>
          </p:txBody>
        </p:sp>
        <p:sp>
          <p:nvSpPr>
            <p:cNvPr id="117" name="入力9">
              <a:extLst>
                <a:ext uri="{FF2B5EF4-FFF2-40B4-BE49-F238E27FC236}">
                  <a16:creationId xmlns:a16="http://schemas.microsoft.com/office/drawing/2014/main" id="{911559E4-5207-4608-BF23-F128A1A3F686}"/>
                </a:ext>
              </a:extLst>
            </p:cNvPr>
            <p:cNvSpPr txBox="1"/>
            <p:nvPr/>
          </p:nvSpPr>
          <p:spPr>
            <a:xfrm>
              <a:off x="8037202" y="3034718"/>
              <a:ext cx="1465431" cy="338554"/>
            </a:xfrm>
            <a:prstGeom prst="rect">
              <a:avLst/>
            </a:prstGeom>
            <a:noFill/>
          </p:spPr>
          <p:txBody>
            <a:bodyPr wrap="square" rtlCol="0" anchor="ctr">
              <a:spAutoFit/>
            </a:bodyPr>
            <a:lstStyle/>
            <a:p>
              <a:pPr algn="ctr" defTabSz="688772"/>
              <a:r>
                <a:rPr kumimoji="1" lang="ja-JP" altLang="en-US" sz="1600" b="1" dirty="0">
                  <a:solidFill>
                    <a:prstClr val="black"/>
                  </a:solidFill>
                  <a:latin typeface="Meiryo UI" panose="020B0604030504040204" pitchFamily="50" charset="-128"/>
                  <a:ea typeface="Meiryo UI" panose="020B0604030504040204" pitchFamily="50" charset="-128"/>
                </a:rPr>
                <a:t>●●●●人</a:t>
              </a:r>
              <a:endParaRPr kumimoji="1" lang="ja-JP" altLang="en-US" sz="1600" dirty="0">
                <a:solidFill>
                  <a:prstClr val="black"/>
                </a:solidFill>
                <a:latin typeface="Meiryo UI" panose="020B0604030504040204" pitchFamily="50" charset="-128"/>
                <a:ea typeface="Meiryo UI" panose="020B0604030504040204" pitchFamily="50" charset="-128"/>
              </a:endParaRPr>
            </a:p>
          </p:txBody>
        </p:sp>
        <p:sp>
          <p:nvSpPr>
            <p:cNvPr id="118" name="入力10">
              <a:extLst>
                <a:ext uri="{FF2B5EF4-FFF2-40B4-BE49-F238E27FC236}">
                  <a16:creationId xmlns:a16="http://schemas.microsoft.com/office/drawing/2014/main" id="{8E0EF05A-5433-4589-90C7-97C3435DC4DD}"/>
                </a:ext>
              </a:extLst>
            </p:cNvPr>
            <p:cNvSpPr txBox="1"/>
            <p:nvPr/>
          </p:nvSpPr>
          <p:spPr>
            <a:xfrm>
              <a:off x="8037202" y="4595701"/>
              <a:ext cx="1465431" cy="338554"/>
            </a:xfrm>
            <a:prstGeom prst="rect">
              <a:avLst/>
            </a:prstGeom>
            <a:noFill/>
          </p:spPr>
          <p:txBody>
            <a:bodyPr wrap="square" rtlCol="0" anchor="ctr">
              <a:spAutoFit/>
            </a:bodyPr>
            <a:lstStyle/>
            <a:p>
              <a:pPr algn="ctr" defTabSz="688772"/>
              <a:r>
                <a:rPr kumimoji="1" lang="ja-JP" altLang="en-US" sz="1600" b="1" dirty="0">
                  <a:solidFill>
                    <a:prstClr val="black"/>
                  </a:solidFill>
                  <a:latin typeface="Meiryo UI" panose="020B0604030504040204" pitchFamily="50" charset="-128"/>
                  <a:ea typeface="Meiryo UI" panose="020B0604030504040204" pitchFamily="50" charset="-128"/>
                </a:rPr>
                <a:t>●●●●人</a:t>
              </a:r>
              <a:endParaRPr kumimoji="1" lang="ja-JP" altLang="en-US" sz="1600" dirty="0">
                <a:solidFill>
                  <a:prstClr val="black"/>
                </a:solidFill>
                <a:latin typeface="Meiryo UI" panose="020B0604030504040204" pitchFamily="50" charset="-128"/>
                <a:ea typeface="Meiryo UI" panose="020B0604030504040204" pitchFamily="50" charset="-128"/>
              </a:endParaRPr>
            </a:p>
          </p:txBody>
        </p:sp>
        <p:sp>
          <p:nvSpPr>
            <p:cNvPr id="119" name="テキスト ボックス 118">
              <a:extLst>
                <a:ext uri="{FF2B5EF4-FFF2-40B4-BE49-F238E27FC236}">
                  <a16:creationId xmlns:a16="http://schemas.microsoft.com/office/drawing/2014/main" id="{DAC2C2BC-B0DC-4EB8-8679-0C751E9DD75F}"/>
                </a:ext>
              </a:extLst>
            </p:cNvPr>
            <p:cNvSpPr txBox="1"/>
            <p:nvPr/>
          </p:nvSpPr>
          <p:spPr>
            <a:xfrm>
              <a:off x="10843408" y="2758935"/>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非緊急</a:t>
              </a:r>
            </a:p>
          </p:txBody>
        </p:sp>
        <p:cxnSp>
          <p:nvCxnSpPr>
            <p:cNvPr id="120" name="コネクタ: カギ線 119">
              <a:extLst>
                <a:ext uri="{FF2B5EF4-FFF2-40B4-BE49-F238E27FC236}">
                  <a16:creationId xmlns:a16="http://schemas.microsoft.com/office/drawing/2014/main" id="{9B5F16A0-108C-45EE-B430-A35ADB8D3613}"/>
                </a:ext>
              </a:extLst>
            </p:cNvPr>
            <p:cNvCxnSpPr>
              <a:cxnSpLocks/>
              <a:stCxn id="11" idx="3"/>
              <a:endCxn id="119" idx="1"/>
            </p:cNvCxnSpPr>
            <p:nvPr/>
          </p:nvCxnSpPr>
          <p:spPr>
            <a:xfrm>
              <a:off x="9393969" y="2192149"/>
              <a:ext cx="1449439" cy="705286"/>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133874F1-B86A-41F8-90EA-8681788A126B}"/>
                </a:ext>
              </a:extLst>
            </p:cNvPr>
            <p:cNvCxnSpPr>
              <a:cxnSpLocks/>
              <a:stCxn id="11" idx="3"/>
              <a:endCxn id="14" idx="1"/>
            </p:cNvCxnSpPr>
            <p:nvPr/>
          </p:nvCxnSpPr>
          <p:spPr>
            <a:xfrm>
              <a:off x="9393969" y="2192149"/>
              <a:ext cx="1449439" cy="583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5" name="入力11">
              <a:extLst>
                <a:ext uri="{FF2B5EF4-FFF2-40B4-BE49-F238E27FC236}">
                  <a16:creationId xmlns:a16="http://schemas.microsoft.com/office/drawing/2014/main" id="{CD5D3DE5-030D-4F90-A610-EB30FD7A6CED}"/>
                </a:ext>
              </a:extLst>
            </p:cNvPr>
            <p:cNvSpPr txBox="1"/>
            <p:nvPr/>
          </p:nvSpPr>
          <p:spPr>
            <a:xfrm>
              <a:off x="10557931" y="1745715"/>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36" name="入力12">
              <a:extLst>
                <a:ext uri="{FF2B5EF4-FFF2-40B4-BE49-F238E27FC236}">
                  <a16:creationId xmlns:a16="http://schemas.microsoft.com/office/drawing/2014/main" id="{B722AE79-E896-4986-B7E0-014D1D7BD80E}"/>
                </a:ext>
              </a:extLst>
            </p:cNvPr>
            <p:cNvSpPr txBox="1"/>
            <p:nvPr/>
          </p:nvSpPr>
          <p:spPr>
            <a:xfrm>
              <a:off x="10557931" y="2448932"/>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BE4B2371-9848-4EEB-BA03-9873CBBD7791}"/>
                </a:ext>
              </a:extLst>
            </p:cNvPr>
            <p:cNvSpPr txBox="1"/>
            <p:nvPr/>
          </p:nvSpPr>
          <p:spPr>
            <a:xfrm>
              <a:off x="10843408" y="3500590"/>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緊急</a:t>
              </a:r>
            </a:p>
          </p:txBody>
        </p:sp>
        <p:sp>
          <p:nvSpPr>
            <p:cNvPr id="138" name="テキスト ボックス 137">
              <a:extLst>
                <a:ext uri="{FF2B5EF4-FFF2-40B4-BE49-F238E27FC236}">
                  <a16:creationId xmlns:a16="http://schemas.microsoft.com/office/drawing/2014/main" id="{E90E32F4-0CE4-43B6-BA93-229122068510}"/>
                </a:ext>
              </a:extLst>
            </p:cNvPr>
            <p:cNvSpPr txBox="1"/>
            <p:nvPr/>
          </p:nvSpPr>
          <p:spPr>
            <a:xfrm>
              <a:off x="10843408" y="4200046"/>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非緊急</a:t>
              </a:r>
            </a:p>
          </p:txBody>
        </p:sp>
        <p:cxnSp>
          <p:nvCxnSpPr>
            <p:cNvPr id="139" name="コネクタ: カギ線 138">
              <a:extLst>
                <a:ext uri="{FF2B5EF4-FFF2-40B4-BE49-F238E27FC236}">
                  <a16:creationId xmlns:a16="http://schemas.microsoft.com/office/drawing/2014/main" id="{D46E4CE1-4A64-4528-BFC3-AED5B374D72D}"/>
                </a:ext>
              </a:extLst>
            </p:cNvPr>
            <p:cNvCxnSpPr>
              <a:cxnSpLocks/>
              <a:endCxn id="138" idx="1"/>
            </p:cNvCxnSpPr>
            <p:nvPr/>
          </p:nvCxnSpPr>
          <p:spPr>
            <a:xfrm>
              <a:off x="9393969" y="3633260"/>
              <a:ext cx="1449439" cy="705286"/>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C8ED79B4-7BCE-4FC7-8700-E11E35C00487}"/>
                </a:ext>
              </a:extLst>
            </p:cNvPr>
            <p:cNvCxnSpPr>
              <a:cxnSpLocks/>
              <a:endCxn id="137" idx="1"/>
            </p:cNvCxnSpPr>
            <p:nvPr/>
          </p:nvCxnSpPr>
          <p:spPr>
            <a:xfrm>
              <a:off x="9393969" y="3633260"/>
              <a:ext cx="1449439" cy="583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1" name="入力13">
              <a:extLst>
                <a:ext uri="{FF2B5EF4-FFF2-40B4-BE49-F238E27FC236}">
                  <a16:creationId xmlns:a16="http://schemas.microsoft.com/office/drawing/2014/main" id="{C402E84A-278E-4DA0-A29A-E693772DF4C2}"/>
                </a:ext>
              </a:extLst>
            </p:cNvPr>
            <p:cNvSpPr txBox="1"/>
            <p:nvPr/>
          </p:nvSpPr>
          <p:spPr>
            <a:xfrm>
              <a:off x="10557931" y="3186826"/>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42" name="入力14">
              <a:extLst>
                <a:ext uri="{FF2B5EF4-FFF2-40B4-BE49-F238E27FC236}">
                  <a16:creationId xmlns:a16="http://schemas.microsoft.com/office/drawing/2014/main" id="{D93446AA-3EF5-4A1C-A955-EAA03349D9AB}"/>
                </a:ext>
              </a:extLst>
            </p:cNvPr>
            <p:cNvSpPr txBox="1"/>
            <p:nvPr/>
          </p:nvSpPr>
          <p:spPr>
            <a:xfrm>
              <a:off x="10557931" y="3890043"/>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44" name="テキスト ボックス 143">
              <a:extLst>
                <a:ext uri="{FF2B5EF4-FFF2-40B4-BE49-F238E27FC236}">
                  <a16:creationId xmlns:a16="http://schemas.microsoft.com/office/drawing/2014/main" id="{F8E8197B-0313-4B6B-89BA-F7B9231E5203}"/>
                </a:ext>
              </a:extLst>
            </p:cNvPr>
            <p:cNvSpPr txBox="1"/>
            <p:nvPr/>
          </p:nvSpPr>
          <p:spPr>
            <a:xfrm>
              <a:off x="10843408" y="4962316"/>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緊急</a:t>
              </a:r>
            </a:p>
          </p:txBody>
        </p:sp>
        <p:sp>
          <p:nvSpPr>
            <p:cNvPr id="145" name="テキスト ボックス 144">
              <a:extLst>
                <a:ext uri="{FF2B5EF4-FFF2-40B4-BE49-F238E27FC236}">
                  <a16:creationId xmlns:a16="http://schemas.microsoft.com/office/drawing/2014/main" id="{F5375E0F-0ECF-4DA4-BE1E-086133CA5604}"/>
                </a:ext>
              </a:extLst>
            </p:cNvPr>
            <p:cNvSpPr txBox="1"/>
            <p:nvPr/>
          </p:nvSpPr>
          <p:spPr>
            <a:xfrm>
              <a:off x="10843408" y="5661772"/>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非緊急</a:t>
              </a:r>
            </a:p>
          </p:txBody>
        </p:sp>
        <p:cxnSp>
          <p:nvCxnSpPr>
            <p:cNvPr id="146" name="コネクタ: カギ線 145">
              <a:extLst>
                <a:ext uri="{FF2B5EF4-FFF2-40B4-BE49-F238E27FC236}">
                  <a16:creationId xmlns:a16="http://schemas.microsoft.com/office/drawing/2014/main" id="{C0F2ED26-5BE4-46B1-908A-41ACD7BAD9A8}"/>
                </a:ext>
              </a:extLst>
            </p:cNvPr>
            <p:cNvCxnSpPr>
              <a:cxnSpLocks/>
              <a:endCxn id="145" idx="1"/>
            </p:cNvCxnSpPr>
            <p:nvPr/>
          </p:nvCxnSpPr>
          <p:spPr>
            <a:xfrm>
              <a:off x="9393969" y="5094986"/>
              <a:ext cx="1449439" cy="705286"/>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直線矢印コネクタ 146">
              <a:extLst>
                <a:ext uri="{FF2B5EF4-FFF2-40B4-BE49-F238E27FC236}">
                  <a16:creationId xmlns:a16="http://schemas.microsoft.com/office/drawing/2014/main" id="{5F714C5F-9469-458E-BDF3-42D7E5903D8E}"/>
                </a:ext>
              </a:extLst>
            </p:cNvPr>
            <p:cNvCxnSpPr>
              <a:cxnSpLocks/>
              <a:endCxn id="144" idx="1"/>
            </p:cNvCxnSpPr>
            <p:nvPr/>
          </p:nvCxnSpPr>
          <p:spPr>
            <a:xfrm>
              <a:off x="9393969" y="5094986"/>
              <a:ext cx="1449439" cy="583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8" name="入力15">
              <a:extLst>
                <a:ext uri="{FF2B5EF4-FFF2-40B4-BE49-F238E27FC236}">
                  <a16:creationId xmlns:a16="http://schemas.microsoft.com/office/drawing/2014/main" id="{884E3E3F-0E9A-4996-BB52-D92EE1AE11D0}"/>
                </a:ext>
              </a:extLst>
            </p:cNvPr>
            <p:cNvSpPr txBox="1"/>
            <p:nvPr/>
          </p:nvSpPr>
          <p:spPr>
            <a:xfrm>
              <a:off x="10557931" y="4648552"/>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49" name="入力16">
              <a:extLst>
                <a:ext uri="{FF2B5EF4-FFF2-40B4-BE49-F238E27FC236}">
                  <a16:creationId xmlns:a16="http://schemas.microsoft.com/office/drawing/2014/main" id="{B4F5F49F-4334-4FF5-9F7A-10E5C214A1B7}"/>
                </a:ext>
              </a:extLst>
            </p:cNvPr>
            <p:cNvSpPr txBox="1"/>
            <p:nvPr/>
          </p:nvSpPr>
          <p:spPr>
            <a:xfrm>
              <a:off x="10557931" y="5351769"/>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55" name="テキスト ボックス 154">
              <a:extLst>
                <a:ext uri="{FF2B5EF4-FFF2-40B4-BE49-F238E27FC236}">
                  <a16:creationId xmlns:a16="http://schemas.microsoft.com/office/drawing/2014/main" id="{AD0D432B-F3DF-4AAF-9845-DAD5B46FC8B4}"/>
                </a:ext>
              </a:extLst>
            </p:cNvPr>
            <p:cNvSpPr txBox="1"/>
            <p:nvPr/>
          </p:nvSpPr>
          <p:spPr>
            <a:xfrm>
              <a:off x="10843408" y="6493311"/>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３サービス</a:t>
              </a:r>
            </a:p>
          </p:txBody>
        </p:sp>
        <p:sp>
          <p:nvSpPr>
            <p:cNvPr id="156" name="テキスト ボックス 155">
              <a:extLst>
                <a:ext uri="{FF2B5EF4-FFF2-40B4-BE49-F238E27FC236}">
                  <a16:creationId xmlns:a16="http://schemas.microsoft.com/office/drawing/2014/main" id="{9F312ECB-78DB-4E58-BA76-DFB1458DDB0E}"/>
                </a:ext>
              </a:extLst>
            </p:cNvPr>
            <p:cNvSpPr txBox="1"/>
            <p:nvPr/>
          </p:nvSpPr>
          <p:spPr>
            <a:xfrm>
              <a:off x="10843408" y="7192767"/>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その他在宅</a:t>
              </a:r>
            </a:p>
          </p:txBody>
        </p:sp>
        <p:cxnSp>
          <p:nvCxnSpPr>
            <p:cNvPr id="157" name="コネクタ: カギ線 156">
              <a:extLst>
                <a:ext uri="{FF2B5EF4-FFF2-40B4-BE49-F238E27FC236}">
                  <a16:creationId xmlns:a16="http://schemas.microsoft.com/office/drawing/2014/main" id="{8736217D-F6DB-41EB-B547-79B1EA821771}"/>
                </a:ext>
              </a:extLst>
            </p:cNvPr>
            <p:cNvCxnSpPr>
              <a:cxnSpLocks/>
              <a:stCxn id="9" idx="3"/>
              <a:endCxn id="156" idx="1"/>
            </p:cNvCxnSpPr>
            <p:nvPr/>
          </p:nvCxnSpPr>
          <p:spPr>
            <a:xfrm>
              <a:off x="6981904" y="6626854"/>
              <a:ext cx="3861504" cy="704413"/>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直線矢印コネクタ 157">
              <a:extLst>
                <a:ext uri="{FF2B5EF4-FFF2-40B4-BE49-F238E27FC236}">
                  <a16:creationId xmlns:a16="http://schemas.microsoft.com/office/drawing/2014/main" id="{8F586D32-0844-447C-91CD-8DE9FBA725E6}"/>
                </a:ext>
              </a:extLst>
            </p:cNvPr>
            <p:cNvCxnSpPr>
              <a:cxnSpLocks/>
              <a:stCxn id="9" idx="3"/>
              <a:endCxn id="155" idx="1"/>
            </p:cNvCxnSpPr>
            <p:nvPr/>
          </p:nvCxnSpPr>
          <p:spPr>
            <a:xfrm>
              <a:off x="6981904" y="6626854"/>
              <a:ext cx="3861504" cy="4957"/>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9" name="入力17">
              <a:extLst>
                <a:ext uri="{FF2B5EF4-FFF2-40B4-BE49-F238E27FC236}">
                  <a16:creationId xmlns:a16="http://schemas.microsoft.com/office/drawing/2014/main" id="{EF622CB0-15B9-4051-8D4A-F3B51ED421CC}"/>
                </a:ext>
              </a:extLst>
            </p:cNvPr>
            <p:cNvSpPr txBox="1"/>
            <p:nvPr/>
          </p:nvSpPr>
          <p:spPr>
            <a:xfrm>
              <a:off x="10557931" y="6179547"/>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60" name="入力18">
              <a:extLst>
                <a:ext uri="{FF2B5EF4-FFF2-40B4-BE49-F238E27FC236}">
                  <a16:creationId xmlns:a16="http://schemas.microsoft.com/office/drawing/2014/main" id="{098A7436-8435-47D9-8A4E-5BB452C84861}"/>
                </a:ext>
              </a:extLst>
            </p:cNvPr>
            <p:cNvSpPr txBox="1"/>
            <p:nvPr/>
          </p:nvSpPr>
          <p:spPr>
            <a:xfrm>
              <a:off x="10557931" y="6882764"/>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68" name="テキスト ボックス 167">
              <a:extLst>
                <a:ext uri="{FF2B5EF4-FFF2-40B4-BE49-F238E27FC236}">
                  <a16:creationId xmlns:a16="http://schemas.microsoft.com/office/drawing/2014/main" id="{BD055777-5C34-4E30-94AD-461926740351}"/>
                </a:ext>
              </a:extLst>
            </p:cNvPr>
            <p:cNvSpPr txBox="1"/>
            <p:nvPr/>
          </p:nvSpPr>
          <p:spPr>
            <a:xfrm>
              <a:off x="10843408" y="8024306"/>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３サービス</a:t>
              </a:r>
            </a:p>
          </p:txBody>
        </p:sp>
        <p:sp>
          <p:nvSpPr>
            <p:cNvPr id="169" name="テキスト ボックス 168">
              <a:extLst>
                <a:ext uri="{FF2B5EF4-FFF2-40B4-BE49-F238E27FC236}">
                  <a16:creationId xmlns:a16="http://schemas.microsoft.com/office/drawing/2014/main" id="{6C76AE10-CBAB-4075-8207-67ED0CD3CF2E}"/>
                </a:ext>
              </a:extLst>
            </p:cNvPr>
            <p:cNvSpPr txBox="1"/>
            <p:nvPr/>
          </p:nvSpPr>
          <p:spPr>
            <a:xfrm>
              <a:off x="10843408" y="8723762"/>
              <a:ext cx="886781" cy="276999"/>
            </a:xfrm>
            <a:prstGeom prst="rect">
              <a:avLst/>
            </a:prstGeom>
            <a:noFill/>
            <a:ln>
              <a:solidFill>
                <a:schemeClr val="tx1"/>
              </a:solidFill>
              <a:prstDash val="dash"/>
            </a:ln>
          </p:spPr>
          <p:txBody>
            <a:bodyPr wrap="square" rtlCol="0" anchor="ctr">
              <a:spAutoFit/>
            </a:bodyPr>
            <a:lstStyle/>
            <a:p>
              <a:pPr algn="ctr" defTabSz="688772"/>
              <a:r>
                <a:rPr kumimoji="1" lang="ja-JP" altLang="en-US" sz="1200" dirty="0">
                  <a:solidFill>
                    <a:prstClr val="black"/>
                  </a:solidFill>
                  <a:latin typeface="Meiryo UI" panose="020B0604030504040204" pitchFamily="50" charset="-128"/>
                  <a:ea typeface="Meiryo UI" panose="020B0604030504040204" pitchFamily="50" charset="-128"/>
                </a:rPr>
                <a:t>その他在宅</a:t>
              </a:r>
            </a:p>
          </p:txBody>
        </p:sp>
        <p:cxnSp>
          <p:nvCxnSpPr>
            <p:cNvPr id="170" name="コネクタ: カギ線 169">
              <a:extLst>
                <a:ext uri="{FF2B5EF4-FFF2-40B4-BE49-F238E27FC236}">
                  <a16:creationId xmlns:a16="http://schemas.microsoft.com/office/drawing/2014/main" id="{33DAFD21-C439-416B-8578-3F872E215DE3}"/>
                </a:ext>
              </a:extLst>
            </p:cNvPr>
            <p:cNvCxnSpPr>
              <a:cxnSpLocks/>
              <a:endCxn id="169" idx="1"/>
            </p:cNvCxnSpPr>
            <p:nvPr/>
          </p:nvCxnSpPr>
          <p:spPr>
            <a:xfrm>
              <a:off x="6981904" y="8157849"/>
              <a:ext cx="3861504" cy="704413"/>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直線矢印コネクタ 170">
              <a:extLst>
                <a:ext uri="{FF2B5EF4-FFF2-40B4-BE49-F238E27FC236}">
                  <a16:creationId xmlns:a16="http://schemas.microsoft.com/office/drawing/2014/main" id="{7CD2B51B-2CD9-4E1C-B7BE-0F46C89E92DF}"/>
                </a:ext>
              </a:extLst>
            </p:cNvPr>
            <p:cNvCxnSpPr>
              <a:cxnSpLocks/>
              <a:endCxn id="168" idx="1"/>
            </p:cNvCxnSpPr>
            <p:nvPr/>
          </p:nvCxnSpPr>
          <p:spPr>
            <a:xfrm>
              <a:off x="6981904" y="8157849"/>
              <a:ext cx="3861504" cy="4957"/>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2" name="入力19">
              <a:extLst>
                <a:ext uri="{FF2B5EF4-FFF2-40B4-BE49-F238E27FC236}">
                  <a16:creationId xmlns:a16="http://schemas.microsoft.com/office/drawing/2014/main" id="{544624A6-BC1A-41AD-8FFB-E383C395882F}"/>
                </a:ext>
              </a:extLst>
            </p:cNvPr>
            <p:cNvSpPr txBox="1"/>
            <p:nvPr/>
          </p:nvSpPr>
          <p:spPr>
            <a:xfrm>
              <a:off x="10557931" y="7710542"/>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73" name="入力20">
              <a:extLst>
                <a:ext uri="{FF2B5EF4-FFF2-40B4-BE49-F238E27FC236}">
                  <a16:creationId xmlns:a16="http://schemas.microsoft.com/office/drawing/2014/main" id="{ED85ABDD-B17A-4356-9D12-E8074C499376}"/>
                </a:ext>
              </a:extLst>
            </p:cNvPr>
            <p:cNvSpPr txBox="1"/>
            <p:nvPr/>
          </p:nvSpPr>
          <p:spPr>
            <a:xfrm>
              <a:off x="10557931" y="8413759"/>
              <a:ext cx="1465431" cy="307777"/>
            </a:xfrm>
            <a:prstGeom prst="rect">
              <a:avLst/>
            </a:prstGeom>
            <a:noFill/>
          </p:spPr>
          <p:txBody>
            <a:bodyPr wrap="square" rtlCol="0" anchor="ctr">
              <a:spAutoFit/>
            </a:bodyPr>
            <a:lstStyle/>
            <a:p>
              <a:pPr algn="ctr" defTabSz="688772"/>
              <a:r>
                <a:rPr kumimoji="1" lang="ja-JP" altLang="en-US" sz="1400" b="1" dirty="0">
                  <a:solidFill>
                    <a:prstClr val="black"/>
                  </a:solidFill>
                  <a:latin typeface="Meiryo UI" panose="020B0604030504040204" pitchFamily="50" charset="-128"/>
                  <a:ea typeface="Meiryo UI" panose="020B0604030504040204" pitchFamily="50" charset="-128"/>
                </a:rPr>
                <a:t>●●●●人</a:t>
              </a: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78" name="入力21">
              <a:extLst>
                <a:ext uri="{FF2B5EF4-FFF2-40B4-BE49-F238E27FC236}">
                  <a16:creationId xmlns:a16="http://schemas.microsoft.com/office/drawing/2014/main" id="{CB081E4E-AA59-4A08-8AF2-23FE2D66E485}"/>
                </a:ext>
              </a:extLst>
            </p:cNvPr>
            <p:cNvSpPr txBox="1"/>
            <p:nvPr/>
          </p:nvSpPr>
          <p:spPr>
            <a:xfrm>
              <a:off x="12740086" y="1957955"/>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79" name="入力102">
              <a:extLst>
                <a:ext uri="{FF2B5EF4-FFF2-40B4-BE49-F238E27FC236}">
                  <a16:creationId xmlns:a16="http://schemas.microsoft.com/office/drawing/2014/main" id="{2AF2E60F-9208-4A48-A5EF-EEB79962E2C3}"/>
                </a:ext>
              </a:extLst>
            </p:cNvPr>
            <p:cNvSpPr txBox="1"/>
            <p:nvPr/>
          </p:nvSpPr>
          <p:spPr>
            <a:xfrm>
              <a:off x="12740085" y="2356599"/>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80" name="入力22">
              <a:extLst>
                <a:ext uri="{FF2B5EF4-FFF2-40B4-BE49-F238E27FC236}">
                  <a16:creationId xmlns:a16="http://schemas.microsoft.com/office/drawing/2014/main" id="{8857624F-62B5-466C-962C-0FB363A46B39}"/>
                </a:ext>
              </a:extLst>
            </p:cNvPr>
            <p:cNvSpPr txBox="1"/>
            <p:nvPr/>
          </p:nvSpPr>
          <p:spPr>
            <a:xfrm>
              <a:off x="12740086" y="4116810"/>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81" name="入力103">
              <a:extLst>
                <a:ext uri="{FF2B5EF4-FFF2-40B4-BE49-F238E27FC236}">
                  <a16:creationId xmlns:a16="http://schemas.microsoft.com/office/drawing/2014/main" id="{2F178F3C-F390-4AE2-A61A-034DF6E58028}"/>
                </a:ext>
              </a:extLst>
            </p:cNvPr>
            <p:cNvSpPr txBox="1"/>
            <p:nvPr/>
          </p:nvSpPr>
          <p:spPr>
            <a:xfrm>
              <a:off x="12740085" y="4515454"/>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82" name="入力23">
              <a:extLst>
                <a:ext uri="{FF2B5EF4-FFF2-40B4-BE49-F238E27FC236}">
                  <a16:creationId xmlns:a16="http://schemas.microsoft.com/office/drawing/2014/main" id="{520DACE2-D58A-4C64-85F1-4ACDF09ED9F1}"/>
                </a:ext>
              </a:extLst>
            </p:cNvPr>
            <p:cNvSpPr txBox="1"/>
            <p:nvPr/>
          </p:nvSpPr>
          <p:spPr>
            <a:xfrm>
              <a:off x="12740086" y="7161635"/>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●●●●人</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sp>
          <p:nvSpPr>
            <p:cNvPr id="183" name="入力104">
              <a:extLst>
                <a:ext uri="{FF2B5EF4-FFF2-40B4-BE49-F238E27FC236}">
                  <a16:creationId xmlns:a16="http://schemas.microsoft.com/office/drawing/2014/main" id="{D19C4322-82DA-4185-BBEF-B8C72795CCB0}"/>
                </a:ext>
              </a:extLst>
            </p:cNvPr>
            <p:cNvSpPr txBox="1"/>
            <p:nvPr/>
          </p:nvSpPr>
          <p:spPr>
            <a:xfrm>
              <a:off x="12740085" y="7560279"/>
              <a:ext cx="1465431" cy="400110"/>
            </a:xfrm>
            <a:prstGeom prst="rect">
              <a:avLst/>
            </a:prstGeom>
            <a:noFill/>
          </p:spPr>
          <p:txBody>
            <a:bodyPr wrap="square" rtlCol="0" anchor="ctr">
              <a:spAutoFit/>
            </a:bodyPr>
            <a:lstStyle/>
            <a:p>
              <a:pPr algn="ctr" defTabSz="688772"/>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r>
                <a:rPr kumimoji="1" lang="ja-JP" altLang="en-US" sz="2000" b="1" dirty="0">
                  <a:solidFill>
                    <a:prstClr val="black"/>
                  </a:solidFill>
                  <a:latin typeface="Meiryo UI" panose="020B0604030504040204" pitchFamily="50" charset="-128"/>
                  <a:ea typeface="Meiryo UI" panose="020B0604030504040204" pitchFamily="50" charset="-128"/>
                </a:rPr>
                <a:t>●</a:t>
              </a:r>
              <a:r>
                <a:rPr kumimoji="1" lang="en-US" altLang="ja-JP" sz="2000" b="1" dirty="0">
                  <a:solidFill>
                    <a:prstClr val="black"/>
                  </a:solidFill>
                  <a:latin typeface="Meiryo UI" panose="020B0604030504040204" pitchFamily="50" charset="-128"/>
                  <a:ea typeface="Meiryo UI" panose="020B0604030504040204" pitchFamily="50" charset="-128"/>
                </a:rPr>
                <a:t>%</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grpSp>
      <p:sp>
        <p:nvSpPr>
          <p:cNvPr id="185" name="注意事項1">
            <a:extLst>
              <a:ext uri="{FF2B5EF4-FFF2-40B4-BE49-F238E27FC236}">
                <a16:creationId xmlns:a16="http://schemas.microsoft.com/office/drawing/2014/main" id="{2A290F51-C200-4231-8A18-394F1A935CE9}"/>
              </a:ext>
            </a:extLst>
          </p:cNvPr>
          <p:cNvSpPr txBox="1"/>
          <p:nvPr/>
        </p:nvSpPr>
        <p:spPr>
          <a:xfrm>
            <a:off x="0" y="9472900"/>
            <a:ext cx="1446610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）「より適切な在宅サービス</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or</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住まい・施設等」については、選択された在宅サービスで「住まい・施設等」を代替できるとして、「在宅サービス待機者」に分類しています。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86" name="注意事項2">
            <a:extLst>
              <a:ext uri="{FF2B5EF4-FFF2-40B4-BE49-F238E27FC236}">
                <a16:creationId xmlns:a16="http://schemas.microsoft.com/office/drawing/2014/main" id="{B86DD0AA-2425-47E6-A7F7-23A23CEA6788}"/>
              </a:ext>
            </a:extLst>
          </p:cNvPr>
          <p:cNvSpPr txBox="1"/>
          <p:nvPr/>
        </p:nvSpPr>
        <p:spPr>
          <a:xfrm>
            <a:off x="0" y="9748029"/>
            <a:ext cx="1446610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生活の維持が難しくなっている人」の合計●●人のうち、上記の分類が可能な●●人について分類しています（分類不能な場合は「その他」に算入しています）。割合は、●●人を分母として算出したもので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64186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「その他施設等の待機者」と「在宅サービス待機者」の</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生活の改善に必要なサービス（複数回答）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15</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graphicFrame>
        <p:nvGraphicFramePr>
          <p:cNvPr id="22" name="メインテーブル">
            <a:extLst>
              <a:ext uri="{FF2B5EF4-FFF2-40B4-BE49-F238E27FC236}">
                <a16:creationId xmlns:a16="http://schemas.microsoft.com/office/drawing/2014/main" id="{0A6565E6-5C32-46C8-A832-F930E73F55ED}"/>
              </a:ext>
            </a:extLst>
          </p:cNvPr>
          <p:cNvGraphicFramePr>
            <a:graphicFrameLocks noGrp="1"/>
          </p:cNvGraphicFramePr>
          <p:nvPr>
            <p:extLst>
              <p:ext uri="{D42A27DB-BD31-4B8C-83A1-F6EECF244321}">
                <p14:modId xmlns:p14="http://schemas.microsoft.com/office/powerpoint/2010/main" val="3174593510"/>
              </p:ext>
            </p:extLst>
          </p:nvPr>
        </p:nvGraphicFramePr>
        <p:xfrm>
          <a:off x="930349" y="1387332"/>
          <a:ext cx="12563140" cy="8171750"/>
        </p:xfrm>
        <a:graphic>
          <a:graphicData uri="http://schemas.openxmlformats.org/drawingml/2006/table">
            <a:tbl>
              <a:tblPr firstRow="1" bandRow="1">
                <a:tableStyleId>{5C22544A-7EE6-4342-B048-85BDC9FD1C3A}</a:tableStyleId>
              </a:tblPr>
              <a:tblGrid>
                <a:gridCol w="1794734">
                  <a:extLst>
                    <a:ext uri="{9D8B030D-6E8A-4147-A177-3AD203B41FA5}">
                      <a16:colId xmlns:a16="http://schemas.microsoft.com/office/drawing/2014/main" val="1255499954"/>
                    </a:ext>
                  </a:extLst>
                </a:gridCol>
                <a:gridCol w="2931438">
                  <a:extLst>
                    <a:ext uri="{9D8B030D-6E8A-4147-A177-3AD203B41FA5}">
                      <a16:colId xmlns:a16="http://schemas.microsoft.com/office/drawing/2014/main" val="1314771645"/>
                    </a:ext>
                  </a:extLst>
                </a:gridCol>
                <a:gridCol w="995124">
                  <a:extLst>
                    <a:ext uri="{9D8B030D-6E8A-4147-A177-3AD203B41FA5}">
                      <a16:colId xmlns:a16="http://schemas.microsoft.com/office/drawing/2014/main" val="775359723"/>
                    </a:ext>
                  </a:extLst>
                </a:gridCol>
                <a:gridCol w="1457640">
                  <a:extLst>
                    <a:ext uri="{9D8B030D-6E8A-4147-A177-3AD203B41FA5}">
                      <a16:colId xmlns:a16="http://schemas.microsoft.com/office/drawing/2014/main" val="3050585513"/>
                    </a:ext>
                  </a:extLst>
                </a:gridCol>
                <a:gridCol w="3065534">
                  <a:extLst>
                    <a:ext uri="{9D8B030D-6E8A-4147-A177-3AD203B41FA5}">
                      <a16:colId xmlns:a16="http://schemas.microsoft.com/office/drawing/2014/main" val="2071392577"/>
                    </a:ext>
                  </a:extLst>
                </a:gridCol>
                <a:gridCol w="1159335">
                  <a:extLst>
                    <a:ext uri="{9D8B030D-6E8A-4147-A177-3AD203B41FA5}">
                      <a16:colId xmlns:a16="http://schemas.microsoft.com/office/drawing/2014/main" val="1813157830"/>
                    </a:ext>
                  </a:extLst>
                </a:gridCol>
                <a:gridCol w="1159335">
                  <a:extLst>
                    <a:ext uri="{9D8B030D-6E8A-4147-A177-3AD203B41FA5}">
                      <a16:colId xmlns:a16="http://schemas.microsoft.com/office/drawing/2014/main" val="1982915448"/>
                    </a:ext>
                  </a:extLst>
                </a:gridCol>
              </a:tblGrid>
              <a:tr h="924176">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生活の改善に</a:t>
                      </a:r>
                      <a:endPar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必要なサービス</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その他施設等の待機者</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accent1">
                        <a:lumMod val="20000"/>
                        <a:lumOff val="80000"/>
                      </a:schemeClr>
                    </a:solidFill>
                  </a:tcPr>
                </a:tc>
                <a:tc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在宅サービス待機者</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rgbClr val="FFD1D2"/>
                    </a:solidFill>
                  </a:tcPr>
                </a:tc>
                <a:tc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24723301"/>
                  </a:ext>
                </a:extLst>
              </a:tr>
              <a:tr h="402643">
                <a:tc rowSpan="8">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住まい・施設等</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住宅型有料</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住宅型有料</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935226716"/>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サ高住</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サ高住</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210751686"/>
                  </a:ext>
                </a:extLst>
              </a:tr>
              <a:tr h="402643">
                <a:tc vMerge="1">
                  <a:txBody>
                    <a:bodyPr/>
                    <a:lstStyle/>
                    <a:p>
                      <a:endParaRPr kumimoji="1" lang="ja-JP" altLang="en-US"/>
                    </a:p>
                  </a:txBody>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軽費老人ホーム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軽費老人ホーム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691093930"/>
                  </a:ext>
                </a:extLst>
              </a:tr>
              <a:tr h="402643">
                <a:tc vMerge="1">
                  <a:txBody>
                    <a:bodyPr/>
                    <a:lstStyle/>
                    <a:p>
                      <a:pPr marL="0" marR="0" lvl="0" indent="0" algn="ctr" defTabSz="1377544" rtl="0" eaLnBrk="1" fontAlgn="auto" latinLnBrk="0" hangingPunct="1">
                        <a:lnSpc>
                          <a:spcPct val="100000"/>
                        </a:lnSpc>
                        <a:spcBef>
                          <a:spcPts val="0"/>
                        </a:spcBef>
                        <a:spcAft>
                          <a:spcPts val="0"/>
                        </a:spcAft>
                        <a:buClrTx/>
                        <a:buSzTx/>
                        <a:buFontTx/>
                        <a:buNone/>
                        <a:tabLst/>
                        <a:defRPr/>
                      </a:pP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グループホーム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グループホーム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174741918"/>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特定施設</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特定施設</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121808683"/>
                  </a:ext>
                </a:extLst>
              </a:tr>
              <a:tr h="402643">
                <a:tc vMerge="1">
                  <a:txBody>
                    <a:bodyPr/>
                    <a:lstStyle/>
                    <a:p>
                      <a:pPr marL="0" marR="0" lvl="0" indent="0" algn="ctr" defTabSz="1377544" rtl="0" eaLnBrk="1" fontAlgn="auto" latinLnBrk="0" hangingPunct="1">
                        <a:lnSpc>
                          <a:spcPct val="100000"/>
                        </a:lnSpc>
                        <a:spcBef>
                          <a:spcPts val="0"/>
                        </a:spcBef>
                        <a:spcAft>
                          <a:spcPts val="0"/>
                        </a:spcAft>
                        <a:buClrTx/>
                        <a:buSzTx/>
                        <a:buFontTx/>
                        <a:buNone/>
                        <a:tabLst/>
                        <a:defRPr/>
                      </a:pP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介護老人保健施設</a:t>
                      </a:r>
                      <a:endPar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介護老人保健施設</a:t>
                      </a:r>
                      <a:endPar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881821779"/>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療養型･介護医療院</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療養型･介護医療院</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710454859"/>
                  </a:ext>
                </a:extLst>
              </a:tr>
              <a:tr h="402643">
                <a:tc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特別養護老人</a:t>
                      </a: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ホーム</a:t>
                      </a:r>
                      <a:endPar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特別養護老人</a:t>
                      </a: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ホーム</a:t>
                      </a:r>
                      <a:endPar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10256601"/>
                  </a:ext>
                </a:extLst>
              </a:tr>
              <a:tr h="402643">
                <a:tc rowSpan="9">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在宅サービス</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rgbClr val="FFD1D2"/>
                    </a:solidFill>
                  </a:tcPr>
                </a:tc>
                <a:tc rowSpan="9" gridSpan="3">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rowSpan="9"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rowSpan="9" h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ショートステイ</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694784437"/>
                  </a:ext>
                </a:extLst>
              </a:tr>
              <a:tr h="402643">
                <a:tc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訪問介護</a:t>
                      </a:r>
                      <a:r>
                        <a:rPr lang="en-US" altLang="zh-TW"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訪問入浴</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285750798"/>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夜間対応型訪問介護</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747619389"/>
                  </a:ext>
                </a:extLst>
              </a:tr>
              <a:tr h="402643">
                <a:tc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訪問看護</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762999718"/>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訪問リハ</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823340582"/>
                  </a:ext>
                </a:extLst>
              </a:tr>
              <a:tr h="805286">
                <a:tc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通所介護</a:t>
                      </a:r>
                      <a:r>
                        <a:rPr lang="en-US" altLang="zh-TW"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通所</a:t>
                      </a: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リハ</a:t>
                      </a:r>
                      <a:r>
                        <a:rPr lang="en-US" altLang="zh-TW"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認知症対応型通所</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950327171"/>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定期巡回サービス</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593460621"/>
                  </a:ext>
                </a:extLst>
              </a:tr>
              <a:tr h="402643">
                <a:tc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小規模多機能</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2697209076"/>
                  </a:ext>
                </a:extLst>
              </a:tr>
              <a:tr h="402643">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zh-TW"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看護小規模多機能</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09703536"/>
                  </a:ext>
                </a:extLst>
              </a:tr>
            </a:tbl>
          </a:graphicData>
        </a:graphic>
      </p:graphicFrame>
      <p:sp>
        <p:nvSpPr>
          <p:cNvPr id="23" name="フリーフォーム: 図形 22">
            <a:extLst>
              <a:ext uri="{FF2B5EF4-FFF2-40B4-BE49-F238E27FC236}">
                <a16:creationId xmlns:a16="http://schemas.microsoft.com/office/drawing/2014/main" id="{0FF15055-1A1C-4006-9596-11258DC83B40}"/>
              </a:ext>
            </a:extLst>
          </p:cNvPr>
          <p:cNvSpPr/>
          <p:nvPr/>
        </p:nvSpPr>
        <p:spPr>
          <a:xfrm>
            <a:off x="13628148" y="4372723"/>
            <a:ext cx="443552" cy="2066290"/>
          </a:xfrm>
          <a:custGeom>
            <a:avLst/>
            <a:gdLst>
              <a:gd name="connsiteX0" fmla="*/ 0 w 591671"/>
              <a:gd name="connsiteY0" fmla="*/ 0 h 1586753"/>
              <a:gd name="connsiteX1" fmla="*/ 591671 w 591671"/>
              <a:gd name="connsiteY1" fmla="*/ 0 h 1586753"/>
              <a:gd name="connsiteX2" fmla="*/ 591671 w 591671"/>
              <a:gd name="connsiteY2" fmla="*/ 1586753 h 1586753"/>
              <a:gd name="connsiteX3" fmla="*/ 116541 w 591671"/>
              <a:gd name="connsiteY3" fmla="*/ 1586753 h 1586753"/>
              <a:gd name="connsiteX0" fmla="*/ 29509 w 475130"/>
              <a:gd name="connsiteY0" fmla="*/ 12700 h 1586753"/>
              <a:gd name="connsiteX1" fmla="*/ 475130 w 475130"/>
              <a:gd name="connsiteY1" fmla="*/ 0 h 1586753"/>
              <a:gd name="connsiteX2" fmla="*/ 475130 w 475130"/>
              <a:gd name="connsiteY2" fmla="*/ 1586753 h 1586753"/>
              <a:gd name="connsiteX3" fmla="*/ 0 w 475130"/>
              <a:gd name="connsiteY3" fmla="*/ 1586753 h 1586753"/>
              <a:gd name="connsiteX0" fmla="*/ 35859 w 475130"/>
              <a:gd name="connsiteY0" fmla="*/ 6350 h 1586753"/>
              <a:gd name="connsiteX1" fmla="*/ 475130 w 475130"/>
              <a:gd name="connsiteY1" fmla="*/ 0 h 1586753"/>
              <a:gd name="connsiteX2" fmla="*/ 475130 w 475130"/>
              <a:gd name="connsiteY2" fmla="*/ 1586753 h 1586753"/>
              <a:gd name="connsiteX3" fmla="*/ 0 w 475130"/>
              <a:gd name="connsiteY3" fmla="*/ 1586753 h 1586753"/>
              <a:gd name="connsiteX0" fmla="*/ 23159 w 475130"/>
              <a:gd name="connsiteY0" fmla="*/ 0 h 1586753"/>
              <a:gd name="connsiteX1" fmla="*/ 475130 w 475130"/>
              <a:gd name="connsiteY1" fmla="*/ 0 h 1586753"/>
              <a:gd name="connsiteX2" fmla="*/ 475130 w 475130"/>
              <a:gd name="connsiteY2" fmla="*/ 1586753 h 1586753"/>
              <a:gd name="connsiteX3" fmla="*/ 0 w 475130"/>
              <a:gd name="connsiteY3" fmla="*/ 1586753 h 1586753"/>
              <a:gd name="connsiteX0" fmla="*/ -1 w 451970"/>
              <a:gd name="connsiteY0" fmla="*/ 0 h 1586753"/>
              <a:gd name="connsiteX1" fmla="*/ 451970 w 451970"/>
              <a:gd name="connsiteY1" fmla="*/ 0 h 1586753"/>
              <a:gd name="connsiteX2" fmla="*/ 451970 w 451970"/>
              <a:gd name="connsiteY2" fmla="*/ 1586753 h 1586753"/>
              <a:gd name="connsiteX3" fmla="*/ 6083 w 451970"/>
              <a:gd name="connsiteY3" fmla="*/ 1586753 h 1586753"/>
            </a:gdLst>
            <a:ahLst/>
            <a:cxnLst>
              <a:cxn ang="0">
                <a:pos x="connsiteX0" y="connsiteY0"/>
              </a:cxn>
              <a:cxn ang="0">
                <a:pos x="connsiteX1" y="connsiteY1"/>
              </a:cxn>
              <a:cxn ang="0">
                <a:pos x="connsiteX2" y="connsiteY2"/>
              </a:cxn>
              <a:cxn ang="0">
                <a:pos x="connsiteX3" y="connsiteY3"/>
              </a:cxn>
            </a:cxnLst>
            <a:rect l="l" t="t" r="r" b="b"/>
            <a:pathLst>
              <a:path w="451970" h="1586753">
                <a:moveTo>
                  <a:pt x="-1" y="0"/>
                </a:moveTo>
                <a:lnTo>
                  <a:pt x="451970" y="0"/>
                </a:lnTo>
                <a:lnTo>
                  <a:pt x="451970" y="1586753"/>
                </a:lnTo>
                <a:lnTo>
                  <a:pt x="6083" y="1586753"/>
                </a:lnTo>
              </a:path>
            </a:pathLst>
          </a:custGeom>
          <a:noFill/>
          <a:ln>
            <a:solidFill>
              <a:schemeClr val="bg1">
                <a:lumMod val="5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8772"/>
            <a:endParaRPr kumimoji="1" lang="ja-JP" altLang="en-US" sz="2712">
              <a:solidFill>
                <a:prstClr val="white"/>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F98FFBD2-8031-42B0-A0B3-A30331434B60}"/>
              </a:ext>
            </a:extLst>
          </p:cNvPr>
          <p:cNvSpPr txBox="1"/>
          <p:nvPr/>
        </p:nvSpPr>
        <p:spPr>
          <a:xfrm>
            <a:off x="14246270" y="3805063"/>
            <a:ext cx="439672" cy="3290324"/>
          </a:xfrm>
          <a:prstGeom prst="rect">
            <a:avLst/>
          </a:prstGeom>
          <a:noFill/>
        </p:spPr>
        <p:txBody>
          <a:bodyPr vert="eaVert" wrap="none" rtlCol="0">
            <a:spAutoFit/>
          </a:bodyPr>
          <a:lstStyle/>
          <a:p>
            <a:pPr defTabSz="688772"/>
            <a:r>
              <a:rPr kumimoji="1" lang="ja-JP" altLang="en-US" sz="1657" dirty="0">
                <a:solidFill>
                  <a:prstClr val="black"/>
                </a:solidFill>
                <a:latin typeface="Meiryo UI" panose="020B0604030504040204" pitchFamily="50" charset="-128"/>
                <a:ea typeface="Meiryo UI" panose="020B0604030504040204" pitchFamily="50" charset="-128"/>
              </a:rPr>
              <a:t>生活の改善に向けて、代替が可能</a:t>
            </a:r>
          </a:p>
        </p:txBody>
      </p:sp>
      <p:sp>
        <p:nvSpPr>
          <p:cNvPr id="25" name="注意事項1">
            <a:extLst>
              <a:ext uri="{FF2B5EF4-FFF2-40B4-BE49-F238E27FC236}">
                <a16:creationId xmlns:a16="http://schemas.microsoft.com/office/drawing/2014/main" id="{DDB9D763-2A5F-4B1E-8D74-C8B7F5DB5B20}"/>
              </a:ext>
            </a:extLst>
          </p:cNvPr>
          <p:cNvSpPr txBox="1"/>
          <p:nvPr/>
        </p:nvSpPr>
        <p:spPr>
          <a:xfrm>
            <a:off x="0" y="9741292"/>
            <a:ext cx="1446610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）割合は、それぞれ、その他施設等の待機者●●人、在宅サービス待機者●●人を分母として算出したものです。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6" name="注意事項2">
            <a:extLst>
              <a:ext uri="{FF2B5EF4-FFF2-40B4-BE49-F238E27FC236}">
                <a16:creationId xmlns:a16="http://schemas.microsoft.com/office/drawing/2014/main" id="{88E81E0B-0D4E-4DA7-9294-15F32106006F}"/>
              </a:ext>
            </a:extLst>
          </p:cNvPr>
          <p:cNvSpPr txBox="1"/>
          <p:nvPr/>
        </p:nvSpPr>
        <p:spPr>
          <a:xfrm>
            <a:off x="0" y="10016421"/>
            <a:ext cx="1446610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）「在宅サービス待機者」について、生活改善に必要なサービスとして「住まい・施設等」と「在宅サービス」の両方を回答している場合は、代替が可能としています。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08426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特養に入所できていない理由</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（改善に必要なサービスで、特養を選択した人）</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16</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2CFD8ECF-11E2-43A3-AA82-CD58FF23E308}"/>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29791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特養以外の住まい・施設等に入所・入居できていない理由</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（改善に必要なサービスで、特養以外の施設・住まい等を選択した人）</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17</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2CFD8ECF-11E2-43A3-AA82-CD58FF23E308}"/>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01389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47C1C9F6-0A8D-4D74-8E4B-F277F0592922}"/>
              </a:ext>
            </a:extLst>
          </p:cNvPr>
          <p:cNvSpPr/>
          <p:nvPr/>
        </p:nvSpPr>
        <p:spPr>
          <a:xfrm>
            <a:off x="998213" y="1182931"/>
            <a:ext cx="2108851" cy="2012269"/>
          </a:xfrm>
          <a:prstGeom prst="rect">
            <a:avLst/>
          </a:prstGeom>
          <a:solidFill>
            <a:srgbClr val="B7CE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調査の目的</a:t>
            </a:r>
          </a:p>
        </p:txBody>
      </p:sp>
      <p:sp>
        <p:nvSpPr>
          <p:cNvPr id="6" name="テキスト ボックス 5">
            <a:extLst>
              <a:ext uri="{FF2B5EF4-FFF2-40B4-BE49-F238E27FC236}">
                <a16:creationId xmlns:a16="http://schemas.microsoft.com/office/drawing/2014/main" id="{084F8290-FBAA-47B9-94E1-B05936FF01EA}"/>
              </a:ext>
            </a:extLst>
          </p:cNvPr>
          <p:cNvSpPr txBox="1"/>
          <p:nvPr/>
        </p:nvSpPr>
        <p:spPr>
          <a:xfrm>
            <a:off x="3107065" y="1182930"/>
            <a:ext cx="11145443" cy="2058577"/>
          </a:xfrm>
          <a:prstGeom prst="rect">
            <a:avLst/>
          </a:prstGeom>
          <a:noFill/>
        </p:spPr>
        <p:txBody>
          <a:bodyPr wrap="square" rtlCol="0">
            <a:spAutoFit/>
          </a:bodyPr>
          <a:lstStyle/>
          <a:p>
            <a:pPr>
              <a:lnSpc>
                <a:spcPts val="2410"/>
              </a:lnSpc>
            </a:pPr>
            <a:r>
              <a:rPr kumimoji="1" lang="ja-JP" altLang="en-US" sz="2109" dirty="0">
                <a:latin typeface="メイリオ" panose="020B0604030504040204" pitchFamily="50" charset="-128"/>
                <a:ea typeface="メイリオ" panose="020B0604030504040204" pitchFamily="50" charset="-128"/>
              </a:rPr>
              <a:t>・在宅生活改善調査では、現在自宅等にお住まいの方で、「現在のサービス利用では、</a:t>
            </a:r>
            <a:endParaRPr kumimoji="1" lang="en-US" altLang="ja-JP" sz="2109" dirty="0">
              <a:latin typeface="メイリオ" panose="020B0604030504040204" pitchFamily="50" charset="-128"/>
              <a:ea typeface="メイリオ" panose="020B0604030504040204" pitchFamily="50" charset="-128"/>
            </a:endParaRPr>
          </a:p>
          <a:p>
            <a:pPr>
              <a:lnSpc>
                <a:spcPts val="2410"/>
              </a:lnSpc>
            </a:pPr>
            <a:r>
              <a:rPr kumimoji="1" lang="ja-JP" altLang="en-US" sz="2109" dirty="0">
                <a:latin typeface="メイリオ" panose="020B0604030504040204" pitchFamily="50" charset="-128"/>
                <a:ea typeface="メイリオ" panose="020B0604030504040204" pitchFamily="50" charset="-128"/>
              </a:rPr>
              <a:t>　生活の維持が難しくなっている方」の、</a:t>
            </a:r>
            <a:r>
              <a:rPr kumimoji="1" lang="ja-JP" altLang="en-US" sz="2109" u="sng" dirty="0">
                <a:latin typeface="メイリオ" panose="020B0604030504040204" pitchFamily="50" charset="-128"/>
                <a:ea typeface="メイリオ" panose="020B0604030504040204" pitchFamily="50" charset="-128"/>
              </a:rPr>
              <a:t>①人数</a:t>
            </a:r>
            <a:r>
              <a:rPr kumimoji="1" lang="ja-JP" altLang="en-US" sz="2109" dirty="0">
                <a:latin typeface="メイリオ" panose="020B0604030504040204" pitchFamily="50" charset="-128"/>
                <a:ea typeface="メイリオ" panose="020B0604030504040204" pitchFamily="50" charset="-128"/>
              </a:rPr>
              <a:t>、</a:t>
            </a:r>
            <a:r>
              <a:rPr kumimoji="1" lang="ja-JP" altLang="en-US" sz="2109" u="sng" dirty="0">
                <a:latin typeface="メイリオ" panose="020B0604030504040204" pitchFamily="50" charset="-128"/>
                <a:ea typeface="メイリオ" panose="020B0604030504040204" pitchFamily="50" charset="-128"/>
              </a:rPr>
              <a:t>②生活の維持が難しくなっている理由</a:t>
            </a:r>
            <a:r>
              <a:rPr kumimoji="1" lang="ja-JP" altLang="en-US" sz="2109" dirty="0">
                <a:latin typeface="メイリオ" panose="020B0604030504040204" pitchFamily="50" charset="-128"/>
                <a:ea typeface="メイリオ" panose="020B0604030504040204" pitchFamily="50" charset="-128"/>
              </a:rPr>
              <a:t>、</a:t>
            </a:r>
            <a:endParaRPr kumimoji="1" lang="en-US" altLang="ja-JP" sz="2109" dirty="0">
              <a:latin typeface="メイリオ" panose="020B0604030504040204" pitchFamily="50" charset="-128"/>
              <a:ea typeface="メイリオ" panose="020B0604030504040204" pitchFamily="50" charset="-128"/>
            </a:endParaRPr>
          </a:p>
          <a:p>
            <a:pPr>
              <a:lnSpc>
                <a:spcPts val="2410"/>
              </a:lnSpc>
              <a:spcAft>
                <a:spcPts val="904"/>
              </a:spcAft>
            </a:pPr>
            <a:r>
              <a:rPr kumimoji="1" lang="ja-JP" altLang="en-US" sz="2109" dirty="0">
                <a:latin typeface="メイリオ" panose="020B0604030504040204" pitchFamily="50" charset="-128"/>
                <a:ea typeface="メイリオ" panose="020B0604030504040204" pitchFamily="50" charset="-128"/>
              </a:rPr>
              <a:t>　</a:t>
            </a:r>
            <a:r>
              <a:rPr kumimoji="1" lang="ja-JP" altLang="en-US" sz="2109" u="sng" dirty="0">
                <a:latin typeface="メイリオ" panose="020B0604030504040204" pitchFamily="50" charset="-128"/>
                <a:ea typeface="メイリオ" panose="020B0604030504040204" pitchFamily="50" charset="-128"/>
              </a:rPr>
              <a:t>③生活の改善のために必要な支援・サービス等</a:t>
            </a:r>
            <a:r>
              <a:rPr kumimoji="1" lang="ja-JP" altLang="en-US" sz="2109" dirty="0">
                <a:latin typeface="メイリオ" panose="020B0604030504040204" pitchFamily="50" charset="-128"/>
                <a:ea typeface="メイリオ" panose="020B0604030504040204" pitchFamily="50" charset="-128"/>
              </a:rPr>
              <a:t>を把握します。</a:t>
            </a:r>
            <a:endParaRPr kumimoji="1" lang="en-US" altLang="ja-JP" sz="2109" dirty="0">
              <a:latin typeface="メイリオ" panose="020B0604030504040204" pitchFamily="50" charset="-128"/>
              <a:ea typeface="メイリオ" panose="020B0604030504040204" pitchFamily="50" charset="-128"/>
            </a:endParaRPr>
          </a:p>
          <a:p>
            <a:pPr>
              <a:lnSpc>
                <a:spcPts val="2410"/>
              </a:lnSpc>
            </a:pPr>
            <a:r>
              <a:rPr kumimoji="1" lang="ja-JP" altLang="en-US" sz="2109" dirty="0">
                <a:latin typeface="メイリオ" panose="020B0604030504040204" pitchFamily="50" charset="-128"/>
                <a:ea typeface="メイリオ" panose="020B0604030504040204" pitchFamily="50" charset="-128"/>
              </a:rPr>
              <a:t>・そして、</a:t>
            </a:r>
            <a:r>
              <a:rPr kumimoji="1" lang="ja-JP" altLang="en-US" sz="2109" u="sng" dirty="0">
                <a:latin typeface="メイリオ" panose="020B0604030504040204" pitchFamily="50" charset="-128"/>
                <a:ea typeface="メイリオ" panose="020B0604030504040204" pitchFamily="50" charset="-128"/>
              </a:rPr>
              <a:t>調査の結果や、調査結果に基づいた関係者間での議論を通じ</a:t>
            </a:r>
            <a:r>
              <a:rPr kumimoji="1" lang="ja-JP" altLang="en-US" sz="2109" dirty="0">
                <a:latin typeface="メイリオ" panose="020B0604030504040204" pitchFamily="50" charset="-128"/>
                <a:ea typeface="メイリオ" panose="020B0604030504040204" pitchFamily="50" charset="-128"/>
              </a:rPr>
              <a:t>、住み慣れた地域</a:t>
            </a:r>
            <a:br>
              <a:rPr kumimoji="1" lang="en-US" altLang="ja-JP" sz="2109" dirty="0">
                <a:latin typeface="メイリオ" panose="020B0604030504040204" pitchFamily="50" charset="-128"/>
                <a:ea typeface="メイリオ" panose="020B0604030504040204" pitchFamily="50" charset="-128"/>
              </a:rPr>
            </a:br>
            <a:r>
              <a:rPr kumimoji="1" lang="ja-JP" altLang="en-US" sz="2109" dirty="0">
                <a:latin typeface="メイリオ" panose="020B0604030504040204" pitchFamily="50" charset="-128"/>
                <a:ea typeface="メイリオ" panose="020B0604030504040204" pitchFamily="50" charset="-128"/>
              </a:rPr>
              <a:t>　での生活の継続性を高めるために必要な支援やサービス、連携のあり方を検討し、介護</a:t>
            </a:r>
            <a:br>
              <a:rPr kumimoji="1" lang="en-US" altLang="ja-JP" sz="2109" dirty="0">
                <a:latin typeface="メイリオ" panose="020B0604030504040204" pitchFamily="50" charset="-128"/>
                <a:ea typeface="メイリオ" panose="020B0604030504040204" pitchFamily="50" charset="-128"/>
              </a:rPr>
            </a:br>
            <a:r>
              <a:rPr kumimoji="1" lang="ja-JP" altLang="en-US" sz="2109" dirty="0">
                <a:latin typeface="メイリオ" panose="020B0604030504040204" pitchFamily="50" charset="-128"/>
                <a:ea typeface="メイリオ" panose="020B0604030504040204" pitchFamily="50" charset="-128"/>
              </a:rPr>
              <a:t>　保険事業計画に反映していくことを目的としています。</a:t>
            </a:r>
            <a:endParaRPr kumimoji="1" lang="en-US" altLang="ja-JP" sz="2109"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7548FE21-1B14-4BC1-85F9-91875ED20CC2}"/>
              </a:ext>
            </a:extLst>
          </p:cNvPr>
          <p:cNvSpPr txBox="1"/>
          <p:nvPr/>
        </p:nvSpPr>
        <p:spPr>
          <a:xfrm>
            <a:off x="3107064" y="3777964"/>
            <a:ext cx="11020966" cy="2919774"/>
          </a:xfrm>
          <a:prstGeom prst="rect">
            <a:avLst/>
          </a:prstGeom>
          <a:noFill/>
        </p:spPr>
        <p:txBody>
          <a:bodyPr wrap="none" rtlCol="0">
            <a:spAutoFit/>
          </a:bodyPr>
          <a:lstStyle/>
          <a:p>
            <a:r>
              <a:rPr kumimoji="1" lang="ja-JP" altLang="en-US" sz="2109" dirty="0">
                <a:latin typeface="メイリオ" panose="020B0604030504040204" pitchFamily="50" charset="-128"/>
                <a:ea typeface="メイリオ" panose="020B0604030504040204" pitchFamily="50" charset="-128"/>
              </a:rPr>
              <a:t>・アンケートは、居宅介護支援事業所のケアマネジャーの方にご回答いただきます。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各ケアマネジャーは担当する利用者について、上記の「現在のサービス利用では、</a:t>
            </a:r>
          </a:p>
          <a:p>
            <a:pPr>
              <a:spcAft>
                <a:spcPts val="904"/>
              </a:spcAft>
            </a:pPr>
            <a:r>
              <a:rPr kumimoji="1" lang="ja-JP" altLang="en-US" sz="2109" dirty="0">
                <a:latin typeface="メイリオ" panose="020B0604030504040204" pitchFamily="50" charset="-128"/>
                <a:ea typeface="メイリオ" panose="020B0604030504040204" pitchFamily="50" charset="-128"/>
              </a:rPr>
              <a:t>　生活の維持が難しくなっている方」を抽出し、その概要を回答します。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・それぞれのケアマネジャーが判断する、「その方の生活改善に必要な支援・サービス」</a:t>
            </a:r>
            <a:endParaRPr kumimoji="1" lang="en-US" altLang="ja-JP" sz="2109" dirty="0">
              <a:latin typeface="メイリオ" panose="020B0604030504040204" pitchFamily="50" charset="-128"/>
              <a:ea typeface="メイリオ" panose="020B0604030504040204" pitchFamily="50" charset="-128"/>
            </a:endParaRPr>
          </a:p>
          <a:p>
            <a:pPr>
              <a:spcAft>
                <a:spcPts val="904"/>
              </a:spcAft>
            </a:pPr>
            <a:r>
              <a:rPr kumimoji="1" lang="ja-JP" altLang="en-US" sz="2109" dirty="0">
                <a:latin typeface="メイリオ" panose="020B0604030504040204" pitchFamily="50" charset="-128"/>
                <a:ea typeface="メイリオ" panose="020B0604030504040204" pitchFamily="50" charset="-128"/>
              </a:rPr>
              <a:t>　が「地域に不足する支援・サービス」である、という考え方が基礎にあります。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・本調査の集計では、「特養待機者」「その他施設等の待機者」「在宅サービス待機者」</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という言葉を使用していますが、これは特養のみでなく、その他のサービスの待機者に</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ついても同じように把握し、整備の必要性を検討するためのものです。</a:t>
            </a:r>
          </a:p>
        </p:txBody>
      </p:sp>
      <p:sp>
        <p:nvSpPr>
          <p:cNvPr id="10" name="正方形/長方形 9">
            <a:extLst>
              <a:ext uri="{FF2B5EF4-FFF2-40B4-BE49-F238E27FC236}">
                <a16:creationId xmlns:a16="http://schemas.microsoft.com/office/drawing/2014/main" id="{B386BE55-7CD0-4AF0-B5CC-CAC4BB13AFEF}"/>
              </a:ext>
            </a:extLst>
          </p:cNvPr>
          <p:cNvSpPr/>
          <p:nvPr/>
        </p:nvSpPr>
        <p:spPr>
          <a:xfrm>
            <a:off x="998213" y="3708394"/>
            <a:ext cx="2108851" cy="2967422"/>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調査の概要</a:t>
            </a:r>
          </a:p>
        </p:txBody>
      </p:sp>
      <p:sp>
        <p:nvSpPr>
          <p:cNvPr id="12" name="テキスト ボックス 11">
            <a:extLst>
              <a:ext uri="{FF2B5EF4-FFF2-40B4-BE49-F238E27FC236}">
                <a16:creationId xmlns:a16="http://schemas.microsoft.com/office/drawing/2014/main" id="{9E86CE7E-C712-4469-97BB-B24AEADCC649}"/>
              </a:ext>
            </a:extLst>
          </p:cNvPr>
          <p:cNvSpPr txBox="1"/>
          <p:nvPr/>
        </p:nvSpPr>
        <p:spPr>
          <a:xfrm>
            <a:off x="3114022" y="7193948"/>
            <a:ext cx="11333286" cy="2270622"/>
          </a:xfrm>
          <a:prstGeom prst="rect">
            <a:avLst/>
          </a:prstGeom>
          <a:noFill/>
        </p:spPr>
        <p:txBody>
          <a:bodyPr wrap="square" rtlCol="0">
            <a:spAutoFit/>
          </a:bodyPr>
          <a:lstStyle/>
          <a:p>
            <a:r>
              <a:rPr kumimoji="1" lang="ja-JP" altLang="en-US" sz="2109" dirty="0">
                <a:latin typeface="メイリオ" panose="020B0604030504040204" pitchFamily="50" charset="-128"/>
                <a:ea typeface="メイリオ" panose="020B0604030504040204" pitchFamily="50" charset="-128"/>
              </a:rPr>
              <a:t>・過去１年間で、自宅等から居所を変更した人（住み慣れた住まいで暮らすことができな</a:t>
            </a:r>
            <a:endParaRPr kumimoji="1" lang="en-US" altLang="ja-JP" sz="2109" dirty="0">
              <a:latin typeface="メイリオ" panose="020B0604030504040204" pitchFamily="50" charset="-128"/>
              <a:ea typeface="メイリオ" panose="020B0604030504040204" pitchFamily="50" charset="-128"/>
            </a:endParaRPr>
          </a:p>
          <a:p>
            <a:pPr>
              <a:spcAft>
                <a:spcPts val="904"/>
              </a:spcAft>
            </a:pPr>
            <a:r>
              <a:rPr kumimoji="1" lang="ja-JP" altLang="en-US" sz="2109" dirty="0">
                <a:latin typeface="メイリオ" panose="020B0604030504040204" pitchFamily="50" charset="-128"/>
                <a:ea typeface="メイリオ" panose="020B0604030504040204" pitchFamily="50" charset="-128"/>
              </a:rPr>
              <a:t>　</a:t>
            </a:r>
            <a:r>
              <a:rPr kumimoji="1" lang="ja-JP" altLang="en-US" sz="2109" dirty="0" err="1">
                <a:latin typeface="メイリオ" panose="020B0604030504040204" pitchFamily="50" charset="-128"/>
                <a:ea typeface="メイリオ" panose="020B0604030504040204" pitchFamily="50" charset="-128"/>
              </a:rPr>
              <a:t>く</a:t>
            </a:r>
            <a:r>
              <a:rPr kumimoji="1" lang="ja-JP" altLang="en-US" sz="2109" dirty="0">
                <a:latin typeface="メイリオ" panose="020B0604030504040204" pitchFamily="50" charset="-128"/>
                <a:ea typeface="メイリオ" panose="020B0604030504040204" pitchFamily="50" charset="-128"/>
              </a:rPr>
              <a:t>なった人）は、どの程度いるか？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・現在、生活の維持が難しくなっている人は、どのような人で、どの程度いるか？</a:t>
            </a:r>
            <a:endParaRPr kumimoji="1" lang="en-US" altLang="ja-JP" sz="2109" dirty="0">
              <a:latin typeface="メイリオ" panose="020B0604030504040204" pitchFamily="50" charset="-128"/>
              <a:ea typeface="メイリオ" panose="020B0604030504040204" pitchFamily="50" charset="-128"/>
            </a:endParaRPr>
          </a:p>
          <a:p>
            <a:pPr>
              <a:spcAft>
                <a:spcPts val="904"/>
              </a:spcAft>
            </a:pPr>
            <a:r>
              <a:rPr kumimoji="1" lang="ja-JP" altLang="en-US" sz="2109" dirty="0">
                <a:latin typeface="メイリオ" panose="020B0604030504040204" pitchFamily="50" charset="-128"/>
                <a:ea typeface="メイリオ" panose="020B0604030504040204" pitchFamily="50" charset="-128"/>
              </a:rPr>
              <a:t>　（継続的に調査し、その人数を減らすことはできないか）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・生活の維持が難しくなっている理由、生活改善に必要な支援・サービスは何か？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（サービス提供体制の構築方針の検討）</a:t>
            </a:r>
            <a:endParaRPr kumimoji="1" lang="en-US" altLang="ja-JP" sz="2109" dirty="0">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906039DB-65E3-4A2C-80DD-BDA2DE2C1F24}"/>
              </a:ext>
            </a:extLst>
          </p:cNvPr>
          <p:cNvSpPr/>
          <p:nvPr/>
        </p:nvSpPr>
        <p:spPr>
          <a:xfrm>
            <a:off x="1005171" y="7124379"/>
            <a:ext cx="2108851" cy="2406988"/>
          </a:xfrm>
          <a:prstGeom prst="rect">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注目すべき</a:t>
            </a:r>
            <a:endParaRPr kumimoji="1" lang="en-US" altLang="ja-JP" sz="2712" b="1" dirty="0">
              <a:latin typeface="メイリオ" panose="020B0604030504040204" pitchFamily="50" charset="-128"/>
              <a:ea typeface="メイリオ" panose="020B0604030504040204" pitchFamily="50" charset="-128"/>
            </a:endParaRPr>
          </a:p>
          <a:p>
            <a:pPr algn="ctr"/>
            <a:r>
              <a:rPr kumimoji="1" lang="ja-JP" altLang="en-US" sz="2712" b="1" dirty="0">
                <a:latin typeface="メイリオ" panose="020B0604030504040204" pitchFamily="50" charset="-128"/>
                <a:ea typeface="メイリオ" panose="020B0604030504040204" pitchFamily="50" charset="-128"/>
              </a:rPr>
              <a:t>ポイント</a:t>
            </a:r>
          </a:p>
        </p:txBody>
      </p:sp>
      <p:sp>
        <p:nvSpPr>
          <p:cNvPr id="19" name="テキスト ボックス 18">
            <a:extLst>
              <a:ext uri="{FF2B5EF4-FFF2-40B4-BE49-F238E27FC236}">
                <a16:creationId xmlns:a16="http://schemas.microsoft.com/office/drawing/2014/main" id="{D899D99C-FE4A-417F-B1B2-ABC02B31AEEE}"/>
              </a:ext>
            </a:extLst>
          </p:cNvPr>
          <p:cNvSpPr txBox="1"/>
          <p:nvPr/>
        </p:nvSpPr>
        <p:spPr>
          <a:xfrm>
            <a:off x="365929" y="299709"/>
            <a:ext cx="5802310" cy="741421"/>
          </a:xfrm>
          <a:prstGeom prst="rect">
            <a:avLst/>
          </a:prstGeom>
          <a:noFill/>
        </p:spPr>
        <p:txBody>
          <a:bodyPr wrap="square" rtlCol="0">
            <a:spAutoFit/>
          </a:bodyPr>
          <a:lstStyle/>
          <a:p>
            <a:r>
              <a:rPr kumimoji="1" lang="en-US" altLang="ja-JP" sz="4218" dirty="0">
                <a:latin typeface="メイリオ" panose="020B0604030504040204" pitchFamily="50" charset="-128"/>
                <a:ea typeface="メイリオ" panose="020B0604030504040204" pitchFamily="50" charset="-128"/>
              </a:rPr>
              <a:t>【</a:t>
            </a:r>
            <a:r>
              <a:rPr kumimoji="1" lang="ja-JP" altLang="en-US" sz="4218" dirty="0">
                <a:latin typeface="メイリオ" panose="020B0604030504040204" pitchFamily="50" charset="-128"/>
                <a:ea typeface="メイリオ" panose="020B0604030504040204" pitchFamily="50" charset="-128"/>
              </a:rPr>
              <a:t>在宅生活改善調査</a:t>
            </a:r>
            <a:r>
              <a:rPr kumimoji="1" lang="en-US" altLang="ja-JP" sz="4218" dirty="0">
                <a:latin typeface="メイリオ" panose="020B0604030504040204" pitchFamily="50" charset="-128"/>
                <a:ea typeface="メイリオ" panose="020B0604030504040204" pitchFamily="50" charset="-128"/>
              </a:rPr>
              <a:t>】</a:t>
            </a:r>
            <a:endParaRPr kumimoji="1" lang="ja-JP" altLang="en-US" sz="4218"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FD6355D9-1137-422D-A615-B6B8EDD95758}"/>
              </a:ext>
            </a:extLst>
          </p:cNvPr>
          <p:cNvSpPr txBox="1"/>
          <p:nvPr/>
        </p:nvSpPr>
        <p:spPr>
          <a:xfrm>
            <a:off x="1131217" y="9669969"/>
            <a:ext cx="13357833" cy="579261"/>
          </a:xfrm>
          <a:prstGeom prst="rect">
            <a:avLst/>
          </a:prstGeom>
          <a:noFill/>
        </p:spPr>
        <p:txBody>
          <a:bodyPr wrap="square" rtlCol="0">
            <a:spAutoFit/>
          </a:bodyPr>
          <a:lstStyle/>
          <a:p>
            <a:r>
              <a:rPr kumimoji="1" lang="en-US" altLang="ja-JP" sz="1582" dirty="0">
                <a:latin typeface="ＭＳ Ｐゴシック" panose="020B0600070205080204" pitchFamily="50" charset="-128"/>
                <a:ea typeface="ＭＳ Ｐゴシック" panose="020B0600070205080204" pitchFamily="50" charset="-128"/>
              </a:rPr>
              <a:t>※ </a:t>
            </a:r>
            <a:r>
              <a:rPr kumimoji="1" lang="ja-JP" altLang="en-US" sz="1582" dirty="0">
                <a:latin typeface="ＭＳ Ｐゴシック" panose="020B0600070205080204" pitchFamily="50" charset="-128"/>
                <a:ea typeface="ＭＳ Ｐゴシック" panose="020B0600070205080204" pitchFamily="50" charset="-128"/>
              </a:rPr>
              <a:t>特に生活の維持が難しくなっている理由や、必要な支援・サービスについては、アンケート調査の結果のみでなく、調査結果をもとに関係者間での議論を</a:t>
            </a:r>
            <a:endParaRPr kumimoji="1" lang="en-US" altLang="ja-JP" sz="1582" dirty="0">
              <a:latin typeface="ＭＳ Ｐゴシック" panose="020B0600070205080204" pitchFamily="50" charset="-128"/>
              <a:ea typeface="ＭＳ Ｐゴシック" panose="020B0600070205080204" pitchFamily="50" charset="-128"/>
            </a:endParaRPr>
          </a:p>
          <a:p>
            <a:r>
              <a:rPr kumimoji="1" lang="ja-JP" altLang="en-US" sz="1582" dirty="0">
                <a:latin typeface="ＭＳ Ｐゴシック" panose="020B0600070205080204" pitchFamily="50" charset="-128"/>
                <a:ea typeface="ＭＳ Ｐゴシック" panose="020B0600070205080204" pitchFamily="50" charset="-128"/>
              </a:rPr>
              <a:t>　通じて検討することが重要です。</a:t>
            </a:r>
          </a:p>
        </p:txBody>
      </p:sp>
      <p:sp>
        <p:nvSpPr>
          <p:cNvPr id="11" name="スライド番号プレースホルダー 3">
            <a:extLst>
              <a:ext uri="{FF2B5EF4-FFF2-40B4-BE49-F238E27FC236}">
                <a16:creationId xmlns:a16="http://schemas.microsoft.com/office/drawing/2014/main" id="{F26538D1-4367-4A98-B40C-D1C5D7B9E7B8}"/>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2</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684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過去</a:t>
            </a:r>
            <a: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年間に自宅等から居場所を変更した利用者の行先別の人数</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3</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graphicFrame>
        <p:nvGraphicFramePr>
          <p:cNvPr id="5" name="メインテーブル">
            <a:extLst>
              <a:ext uri="{FF2B5EF4-FFF2-40B4-BE49-F238E27FC236}">
                <a16:creationId xmlns:a16="http://schemas.microsoft.com/office/drawing/2014/main" id="{23F6DA30-5F8F-42BA-A7F5-BCE4BC9BAA54}"/>
              </a:ext>
            </a:extLst>
          </p:cNvPr>
          <p:cNvGraphicFramePr>
            <a:graphicFrameLocks noGrp="1"/>
          </p:cNvGraphicFramePr>
          <p:nvPr>
            <p:extLst>
              <p:ext uri="{D42A27DB-BD31-4B8C-83A1-F6EECF244321}">
                <p14:modId xmlns:p14="http://schemas.microsoft.com/office/powerpoint/2010/main" val="480558397"/>
              </p:ext>
            </p:extLst>
          </p:nvPr>
        </p:nvGraphicFramePr>
        <p:xfrm>
          <a:off x="1625861" y="1174680"/>
          <a:ext cx="11867628" cy="8470201"/>
        </p:xfrm>
        <a:graphic>
          <a:graphicData uri="http://schemas.openxmlformats.org/drawingml/2006/table">
            <a:tbl>
              <a:tblPr firstRow="1" bandRow="1">
                <a:tableStyleId>{5C22544A-7EE6-4342-B048-85BDC9FD1C3A}</a:tableStyleId>
              </a:tblPr>
              <a:tblGrid>
                <a:gridCol w="2966907">
                  <a:extLst>
                    <a:ext uri="{9D8B030D-6E8A-4147-A177-3AD203B41FA5}">
                      <a16:colId xmlns:a16="http://schemas.microsoft.com/office/drawing/2014/main" val="1255499954"/>
                    </a:ext>
                  </a:extLst>
                </a:gridCol>
                <a:gridCol w="2966907">
                  <a:extLst>
                    <a:ext uri="{9D8B030D-6E8A-4147-A177-3AD203B41FA5}">
                      <a16:colId xmlns:a16="http://schemas.microsoft.com/office/drawing/2014/main" val="1314771645"/>
                    </a:ext>
                  </a:extLst>
                </a:gridCol>
                <a:gridCol w="2966907">
                  <a:extLst>
                    <a:ext uri="{9D8B030D-6E8A-4147-A177-3AD203B41FA5}">
                      <a16:colId xmlns:a16="http://schemas.microsoft.com/office/drawing/2014/main" val="775359723"/>
                    </a:ext>
                  </a:extLst>
                </a:gridCol>
                <a:gridCol w="2966907">
                  <a:extLst>
                    <a:ext uri="{9D8B030D-6E8A-4147-A177-3AD203B41FA5}">
                      <a16:colId xmlns:a16="http://schemas.microsoft.com/office/drawing/2014/main" val="1982915448"/>
                    </a:ext>
                  </a:extLst>
                </a:gridCol>
              </a:tblGrid>
              <a:tr h="374505">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行先</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市区町村内</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市区町村外</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合計</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24723301"/>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兄弟・子ども・親戚等の家</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1935226716"/>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10751686"/>
                  </a:ext>
                </a:extLst>
              </a:tr>
              <a:tr h="289132">
                <a:tc rowSpan="2">
                  <a:txBody>
                    <a:bodyPr/>
                    <a:lstStyle/>
                    <a:p>
                      <a:pPr marL="0" marR="0" lvl="0" indent="0" algn="ctr" defTabSz="1377544"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住宅型有料老人ホーム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1174741918"/>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21808683"/>
                  </a:ext>
                </a:extLst>
              </a:tr>
              <a:tr h="289132">
                <a:tc rowSpan="2">
                  <a:txBody>
                    <a:bodyPr/>
                    <a:lstStyle/>
                    <a:p>
                      <a:pPr marL="0" marR="0" lvl="0" indent="0" algn="ctr" defTabSz="1377544"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軽費老人ホーム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3881821779"/>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10454859"/>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サービス付き高齢者向け住宅</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1010256601"/>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94784437"/>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グループホーム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285750798"/>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47619389"/>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特定施設</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762999718"/>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23340582"/>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地域密着型特定施設</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950327171"/>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93460621"/>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介護老人保健施設</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697209076"/>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09703536"/>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療養型・介護医療院</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4293712074"/>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7908426"/>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特別養護老人ホーム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630970677"/>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6179404"/>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地域密着型特別養護老人ホーム</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180850996"/>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55375366"/>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その他</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815237076"/>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23006081"/>
                  </a:ext>
                </a:extLst>
              </a:tr>
              <a:tr h="289132">
                <a:tc rowSpan="2" gridSpan="3">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行先を把握していない</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rowSpan="2"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rowSpan="2"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2468166695"/>
                  </a:ext>
                </a:extLst>
              </a:tr>
              <a:tr h="289132">
                <a:tc gridSpan="3"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98119205"/>
                  </a:ext>
                </a:extLst>
              </a:tr>
              <a:tr h="289132">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合計</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solidFill>
                      <a:schemeClr val="bg1"/>
                    </a:solidFill>
                  </a:tcPr>
                </a:tc>
                <a:extLst>
                  <a:ext uri="{0D108BD9-81ED-4DB2-BD59-A6C34878D82A}">
                    <a16:rowId xmlns:a16="http://schemas.microsoft.com/office/drawing/2014/main" val="1496605936"/>
                  </a:ext>
                </a:extLst>
              </a:tr>
              <a:tr h="289132">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623084"/>
                  </a:ext>
                </a:extLst>
              </a:tr>
            </a:tbl>
          </a:graphicData>
        </a:graphic>
      </p:graphicFrame>
      <p:sp>
        <p:nvSpPr>
          <p:cNvPr id="6" name="注意事項">
            <a:extLst>
              <a:ext uri="{FF2B5EF4-FFF2-40B4-BE49-F238E27FC236}">
                <a16:creationId xmlns:a16="http://schemas.microsoft.com/office/drawing/2014/main" id="{21E2BDDB-9691-4F36-B5C1-CE8E909519BB}"/>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（注）「自宅等」には、サービス付き高齢者向け住宅・住宅型有料老人ホーム・軽費老人ホームを含めていません。</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954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過去</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年間の居所変更と自宅等における死亡の割合</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4</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注意事項">
            <a:extLst>
              <a:ext uri="{FF2B5EF4-FFF2-40B4-BE49-F238E27FC236}">
                <a16:creationId xmlns:a16="http://schemas.microsoft.com/office/drawing/2014/main" id="{2A21B288-E202-4EE0-A0A5-6B0A51499420}"/>
              </a:ext>
            </a:extLst>
          </p:cNvPr>
          <p:cNvSpPr txBox="1"/>
          <p:nvPr/>
        </p:nvSpPr>
        <p:spPr>
          <a:xfrm>
            <a:off x="0" y="9818421"/>
            <a:ext cx="14016196" cy="461665"/>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）「自宅等」には、サービス付き高齢者向け住宅・住宅型有料老人ホーム・軽費老人ホームを含めていません。</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）「粗推計」は、居所を変更した利用者数や自宅等で死亡した利用者数に、回収率の逆数を乗じて簡易的に算出しています。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死亡粗推計">
            <a:extLst>
              <a:ext uri="{FF2B5EF4-FFF2-40B4-BE49-F238E27FC236}">
                <a16:creationId xmlns:a16="http://schemas.microsoft.com/office/drawing/2014/main" id="{589F1920-3987-4802-A015-4D3CA8981AD9}"/>
              </a:ext>
            </a:extLst>
          </p:cNvPr>
          <p:cNvSpPr txBox="1"/>
          <p:nvPr/>
        </p:nvSpPr>
        <p:spPr>
          <a:xfrm>
            <a:off x="653244" y="8675858"/>
            <a:ext cx="8352211" cy="834074"/>
          </a:xfrm>
          <a:prstGeom prst="rect">
            <a:avLst/>
          </a:prstGeom>
          <a:noFill/>
        </p:spPr>
        <p:txBody>
          <a:bodyPr wrap="square" rtlCol="0">
            <a:spAutoFit/>
          </a:bodyPr>
          <a:lstStyle/>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●●市全体で、過去</a:t>
            </a:r>
            <a:r>
              <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年間に</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自宅等で死亡した利用者数（粗推計）</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9" name="死亡者数">
            <a:extLst>
              <a:ext uri="{FF2B5EF4-FFF2-40B4-BE49-F238E27FC236}">
                <a16:creationId xmlns:a16="http://schemas.microsoft.com/office/drawing/2014/main" id="{B0FAF6B7-ADD8-48D3-B7B0-A3D8B83B8E9F}"/>
              </a:ext>
            </a:extLst>
          </p:cNvPr>
          <p:cNvSpPr txBox="1"/>
          <p:nvPr/>
        </p:nvSpPr>
        <p:spPr>
          <a:xfrm>
            <a:off x="10640291" y="8738952"/>
            <a:ext cx="3825816" cy="707886"/>
          </a:xfrm>
          <a:prstGeom prst="rect">
            <a:avLst/>
          </a:prstGeom>
          <a:noFill/>
        </p:spPr>
        <p:txBody>
          <a:bodyPr wrap="square" rtlCol="0">
            <a:spAutoFit/>
          </a:bodyPr>
          <a:lstStyle/>
          <a:p>
            <a:pPr algn="ctr" defTabSz="1377544">
              <a:defRPr/>
            </a:pPr>
            <a:r>
              <a:rPr kumimoji="1" lang="ja-JP" altLang="en-US" sz="4000" b="1" kern="0"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40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1" name="矢印: 右 10">
            <a:extLst>
              <a:ext uri="{FF2B5EF4-FFF2-40B4-BE49-F238E27FC236}">
                <a16:creationId xmlns:a16="http://schemas.microsoft.com/office/drawing/2014/main" id="{38DA0397-1F5D-4310-A9E3-33B3C6B63C91}"/>
              </a:ext>
            </a:extLst>
          </p:cNvPr>
          <p:cNvSpPr/>
          <p:nvPr/>
        </p:nvSpPr>
        <p:spPr>
          <a:xfrm>
            <a:off x="9208656" y="8792713"/>
            <a:ext cx="1025236" cy="600364"/>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居所変更粗推計">
            <a:extLst>
              <a:ext uri="{FF2B5EF4-FFF2-40B4-BE49-F238E27FC236}">
                <a16:creationId xmlns:a16="http://schemas.microsoft.com/office/drawing/2014/main" id="{9C0D59F5-E26D-4DAD-B81F-5879DC74D831}"/>
              </a:ext>
            </a:extLst>
          </p:cNvPr>
          <p:cNvSpPr txBox="1"/>
          <p:nvPr/>
        </p:nvSpPr>
        <p:spPr>
          <a:xfrm>
            <a:off x="653244" y="7657712"/>
            <a:ext cx="8352211" cy="834074"/>
          </a:xfrm>
          <a:prstGeom prst="rect">
            <a:avLst/>
          </a:prstGeom>
          <a:noFill/>
        </p:spPr>
        <p:txBody>
          <a:bodyPr wrap="square" rtlCol="0">
            <a:spAutoFit/>
          </a:bodyPr>
          <a:lstStyle/>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●●市全体で、過去</a:t>
            </a:r>
            <a:r>
              <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年間に</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自宅等から居所を変更した利用者数（粗推計）</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3" name="居所変更者数">
            <a:extLst>
              <a:ext uri="{FF2B5EF4-FFF2-40B4-BE49-F238E27FC236}">
                <a16:creationId xmlns:a16="http://schemas.microsoft.com/office/drawing/2014/main" id="{4FC95FE5-409B-4217-87DE-65727567BB09}"/>
              </a:ext>
            </a:extLst>
          </p:cNvPr>
          <p:cNvSpPr txBox="1"/>
          <p:nvPr/>
        </p:nvSpPr>
        <p:spPr>
          <a:xfrm>
            <a:off x="10640291" y="7722577"/>
            <a:ext cx="3825816" cy="707886"/>
          </a:xfrm>
          <a:prstGeom prst="rect">
            <a:avLst/>
          </a:prstGeom>
          <a:noFill/>
        </p:spPr>
        <p:txBody>
          <a:bodyPr wrap="square" rtlCol="0">
            <a:spAutoFit/>
          </a:bodyPr>
          <a:lstStyle/>
          <a:p>
            <a:pPr algn="ctr" defTabSz="1377544">
              <a:defRPr/>
            </a:pPr>
            <a:r>
              <a:rPr kumimoji="1" lang="ja-JP" altLang="en-US" sz="4000" b="1" kern="0"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40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4" name="矢印: 右 13">
            <a:extLst>
              <a:ext uri="{FF2B5EF4-FFF2-40B4-BE49-F238E27FC236}">
                <a16:creationId xmlns:a16="http://schemas.microsoft.com/office/drawing/2014/main" id="{40A2F445-DDAE-4807-9532-6F4BDD292DBD}"/>
              </a:ext>
            </a:extLst>
          </p:cNvPr>
          <p:cNvSpPr/>
          <p:nvPr/>
        </p:nvSpPr>
        <p:spPr>
          <a:xfrm>
            <a:off x="9208656" y="7776338"/>
            <a:ext cx="1025236" cy="600364"/>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1793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過去</a:t>
            </a:r>
            <a: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年間に自宅等から居場所を変更した利用者の要介護度の内訳</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5</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8" name="注意事項">
            <a:extLst>
              <a:ext uri="{FF2B5EF4-FFF2-40B4-BE49-F238E27FC236}">
                <a16:creationId xmlns:a16="http://schemas.microsoft.com/office/drawing/2014/main" id="{BF645C2F-AE8B-44E7-856B-C40AD627602A}"/>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（注）「自宅等」には、サービス付き高齢者向け住宅・住宅型有料老人ホーム・軽費老人ホームを含めていません。また、死亡した方は集計から除いています。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52819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現在、在宅での生活の維持が難しくなっている利用者</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6</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注意事項">
            <a:extLst>
              <a:ext uri="{FF2B5EF4-FFF2-40B4-BE49-F238E27FC236}">
                <a16:creationId xmlns:a16="http://schemas.microsoft.com/office/drawing/2014/main" id="{2A21B288-E202-4EE0-A0A5-6B0A514994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（注）「粗推計」は、在宅での生活の維持が難しくなっている利用者数に回収率の逆数を乗じて簡易的に算出しています。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生活の維持が難しくなっている">
            <a:extLst>
              <a:ext uri="{FF2B5EF4-FFF2-40B4-BE49-F238E27FC236}">
                <a16:creationId xmlns:a16="http://schemas.microsoft.com/office/drawing/2014/main" id="{25B27673-D803-4D71-88F7-9C418047FD9E}"/>
              </a:ext>
            </a:extLst>
          </p:cNvPr>
          <p:cNvSpPr txBox="1"/>
          <p:nvPr/>
        </p:nvSpPr>
        <p:spPr>
          <a:xfrm>
            <a:off x="653244" y="7633415"/>
            <a:ext cx="8352211" cy="834074"/>
          </a:xfrm>
          <a:prstGeom prst="rect">
            <a:avLst/>
          </a:prstGeom>
          <a:noFill/>
        </p:spPr>
        <p:txBody>
          <a:bodyPr wrap="square" rtlCol="0">
            <a:spAutoFit/>
          </a:bodyPr>
          <a:lstStyle/>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自宅・サ高住・住宅型有料・軽費老人ホームに</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居住する利用者のうち、生活の維持が難しくなっている割合</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粗推計">
            <a:extLst>
              <a:ext uri="{FF2B5EF4-FFF2-40B4-BE49-F238E27FC236}">
                <a16:creationId xmlns:a16="http://schemas.microsoft.com/office/drawing/2014/main" id="{589F1920-3987-4802-A015-4D3CA8981AD9}"/>
              </a:ext>
            </a:extLst>
          </p:cNvPr>
          <p:cNvSpPr txBox="1"/>
          <p:nvPr/>
        </p:nvSpPr>
        <p:spPr>
          <a:xfrm>
            <a:off x="653244" y="8675858"/>
            <a:ext cx="8352211" cy="834074"/>
          </a:xfrm>
          <a:prstGeom prst="rect">
            <a:avLst/>
          </a:prstGeom>
          <a:noFill/>
        </p:spPr>
        <p:txBody>
          <a:bodyPr wrap="square" rtlCol="0">
            <a:spAutoFit/>
          </a:bodyPr>
          <a:lstStyle/>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●●市全体で、在宅での生活の維持が</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a:p>
            <a:pPr algn="ctr" defTabSz="1377544">
              <a:defRPr/>
            </a:pPr>
            <a:r>
              <a:rPr kumimoji="1" lang="ja-JP" altLang="en-US" sz="2410" kern="0" dirty="0">
                <a:solidFill>
                  <a:schemeClr val="tx1">
                    <a:lumMod val="75000"/>
                    <a:lumOff val="25000"/>
                  </a:schemeClr>
                </a:solidFill>
                <a:latin typeface="Meiryo UI" panose="020B0604030504040204" pitchFamily="50" charset="-128"/>
                <a:ea typeface="Meiryo UI" panose="020B0604030504040204" pitchFamily="50" charset="-128"/>
              </a:rPr>
              <a:t>難しくなっている利用者数（粗推計）</a:t>
            </a:r>
            <a:endParaRPr kumimoji="1" lang="en-US" altLang="ja-JP" sz="241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8" name="生活の維持が難しくなっている割合">
            <a:extLst>
              <a:ext uri="{FF2B5EF4-FFF2-40B4-BE49-F238E27FC236}">
                <a16:creationId xmlns:a16="http://schemas.microsoft.com/office/drawing/2014/main" id="{4B014438-82AC-448A-B953-6E1C90951623}"/>
              </a:ext>
            </a:extLst>
          </p:cNvPr>
          <p:cNvSpPr txBox="1"/>
          <p:nvPr/>
        </p:nvSpPr>
        <p:spPr>
          <a:xfrm>
            <a:off x="10640291" y="7696509"/>
            <a:ext cx="3825816" cy="707886"/>
          </a:xfrm>
          <a:prstGeom prst="rect">
            <a:avLst/>
          </a:prstGeom>
          <a:noFill/>
        </p:spPr>
        <p:txBody>
          <a:bodyPr wrap="square" rtlCol="0">
            <a:spAutoFit/>
          </a:bodyPr>
          <a:lstStyle/>
          <a:p>
            <a:pPr algn="ctr" defTabSz="1377544">
              <a:defRPr/>
            </a:pPr>
            <a:r>
              <a:rPr kumimoji="1" lang="ja-JP" altLang="en-US" sz="40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40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40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4000" b="1" kern="0" dirty="0">
                <a:solidFill>
                  <a:schemeClr val="tx1">
                    <a:lumMod val="75000"/>
                    <a:lumOff val="25000"/>
                  </a:schemeClr>
                </a:solidFill>
                <a:latin typeface="Meiryo UI" panose="020B0604030504040204" pitchFamily="50" charset="-128"/>
                <a:ea typeface="Meiryo UI" panose="020B0604030504040204" pitchFamily="50" charset="-128"/>
              </a:rPr>
              <a:t>%</a:t>
            </a:r>
          </a:p>
        </p:txBody>
      </p:sp>
      <p:sp>
        <p:nvSpPr>
          <p:cNvPr id="9" name="粗推計の人数">
            <a:extLst>
              <a:ext uri="{FF2B5EF4-FFF2-40B4-BE49-F238E27FC236}">
                <a16:creationId xmlns:a16="http://schemas.microsoft.com/office/drawing/2014/main" id="{B0FAF6B7-ADD8-48D3-B7B0-A3D8B83B8E9F}"/>
              </a:ext>
            </a:extLst>
          </p:cNvPr>
          <p:cNvSpPr txBox="1"/>
          <p:nvPr/>
        </p:nvSpPr>
        <p:spPr>
          <a:xfrm>
            <a:off x="10640291" y="8738952"/>
            <a:ext cx="3825816" cy="707886"/>
          </a:xfrm>
          <a:prstGeom prst="rect">
            <a:avLst/>
          </a:prstGeom>
          <a:noFill/>
        </p:spPr>
        <p:txBody>
          <a:bodyPr wrap="square" rtlCol="0">
            <a:spAutoFit/>
          </a:bodyPr>
          <a:lstStyle/>
          <a:p>
            <a:pPr algn="ctr" defTabSz="1377544">
              <a:defRPr/>
            </a:pPr>
            <a:r>
              <a:rPr kumimoji="1" lang="ja-JP" altLang="en-US" sz="4000" b="1" kern="0"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40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 name="矢印: 右 2">
            <a:extLst>
              <a:ext uri="{FF2B5EF4-FFF2-40B4-BE49-F238E27FC236}">
                <a16:creationId xmlns:a16="http://schemas.microsoft.com/office/drawing/2014/main" id="{C77C3105-5EAB-4525-A60B-CCFB26882C46}"/>
              </a:ext>
            </a:extLst>
          </p:cNvPr>
          <p:cNvSpPr/>
          <p:nvPr/>
        </p:nvSpPr>
        <p:spPr>
          <a:xfrm>
            <a:off x="9208656" y="7750270"/>
            <a:ext cx="1025236" cy="600364"/>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右 10">
            <a:extLst>
              <a:ext uri="{FF2B5EF4-FFF2-40B4-BE49-F238E27FC236}">
                <a16:creationId xmlns:a16="http://schemas.microsoft.com/office/drawing/2014/main" id="{38DA0397-1F5D-4310-A9E3-33B3C6B63C91}"/>
              </a:ext>
            </a:extLst>
          </p:cNvPr>
          <p:cNvSpPr/>
          <p:nvPr/>
        </p:nvSpPr>
        <p:spPr>
          <a:xfrm>
            <a:off x="9208656" y="8792713"/>
            <a:ext cx="1025236" cy="600364"/>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9072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現在、在宅での生活の維持が難しくなっている利用者の属性</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7</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graphicFrame>
        <p:nvGraphicFramePr>
          <p:cNvPr id="5" name="メインテーブル">
            <a:extLst>
              <a:ext uri="{FF2B5EF4-FFF2-40B4-BE49-F238E27FC236}">
                <a16:creationId xmlns:a16="http://schemas.microsoft.com/office/drawing/2014/main" id="{23F6DA30-5F8F-42BA-A7F5-BCE4BC9BAA54}"/>
              </a:ext>
            </a:extLst>
          </p:cNvPr>
          <p:cNvGraphicFramePr>
            <a:graphicFrameLocks noGrp="1"/>
          </p:cNvGraphicFramePr>
          <p:nvPr>
            <p:extLst>
              <p:ext uri="{D42A27DB-BD31-4B8C-83A1-F6EECF244321}">
                <p14:modId xmlns:p14="http://schemas.microsoft.com/office/powerpoint/2010/main" val="1187758261"/>
              </p:ext>
            </p:extLst>
          </p:nvPr>
        </p:nvGraphicFramePr>
        <p:xfrm>
          <a:off x="819786" y="1238065"/>
          <a:ext cx="13479778" cy="8543330"/>
        </p:xfrm>
        <a:graphic>
          <a:graphicData uri="http://schemas.openxmlformats.org/drawingml/2006/table">
            <a:tbl>
              <a:tblPr firstRow="1" bandRow="1">
                <a:tableStyleId>{5C22544A-7EE6-4342-B048-85BDC9FD1C3A}</a:tableStyleId>
              </a:tblPr>
              <a:tblGrid>
                <a:gridCol w="1036906">
                  <a:extLst>
                    <a:ext uri="{9D8B030D-6E8A-4147-A177-3AD203B41FA5}">
                      <a16:colId xmlns:a16="http://schemas.microsoft.com/office/drawing/2014/main" val="2395715764"/>
                    </a:ext>
                  </a:extLst>
                </a:gridCol>
                <a:gridCol w="1036906">
                  <a:extLst>
                    <a:ext uri="{9D8B030D-6E8A-4147-A177-3AD203B41FA5}">
                      <a16:colId xmlns:a16="http://schemas.microsoft.com/office/drawing/2014/main" val="3705299449"/>
                    </a:ext>
                  </a:extLst>
                </a:gridCol>
                <a:gridCol w="1036906">
                  <a:extLst>
                    <a:ext uri="{9D8B030D-6E8A-4147-A177-3AD203B41FA5}">
                      <a16:colId xmlns:a16="http://schemas.microsoft.com/office/drawing/2014/main" val="100810718"/>
                    </a:ext>
                  </a:extLst>
                </a:gridCol>
                <a:gridCol w="1036906">
                  <a:extLst>
                    <a:ext uri="{9D8B030D-6E8A-4147-A177-3AD203B41FA5}">
                      <a16:colId xmlns:a16="http://schemas.microsoft.com/office/drawing/2014/main" val="2159481918"/>
                    </a:ext>
                  </a:extLst>
                </a:gridCol>
                <a:gridCol w="1036906">
                  <a:extLst>
                    <a:ext uri="{9D8B030D-6E8A-4147-A177-3AD203B41FA5}">
                      <a16:colId xmlns:a16="http://schemas.microsoft.com/office/drawing/2014/main" val="4131773720"/>
                    </a:ext>
                  </a:extLst>
                </a:gridCol>
                <a:gridCol w="1036906">
                  <a:extLst>
                    <a:ext uri="{9D8B030D-6E8A-4147-A177-3AD203B41FA5}">
                      <a16:colId xmlns:a16="http://schemas.microsoft.com/office/drawing/2014/main" val="3832915289"/>
                    </a:ext>
                  </a:extLst>
                </a:gridCol>
                <a:gridCol w="1036906">
                  <a:extLst>
                    <a:ext uri="{9D8B030D-6E8A-4147-A177-3AD203B41FA5}">
                      <a16:colId xmlns:a16="http://schemas.microsoft.com/office/drawing/2014/main" val="1742306296"/>
                    </a:ext>
                  </a:extLst>
                </a:gridCol>
                <a:gridCol w="1036906">
                  <a:extLst>
                    <a:ext uri="{9D8B030D-6E8A-4147-A177-3AD203B41FA5}">
                      <a16:colId xmlns:a16="http://schemas.microsoft.com/office/drawing/2014/main" val="630220162"/>
                    </a:ext>
                  </a:extLst>
                </a:gridCol>
                <a:gridCol w="1036906">
                  <a:extLst>
                    <a:ext uri="{9D8B030D-6E8A-4147-A177-3AD203B41FA5}">
                      <a16:colId xmlns:a16="http://schemas.microsoft.com/office/drawing/2014/main" val="3116875254"/>
                    </a:ext>
                  </a:extLst>
                </a:gridCol>
                <a:gridCol w="1036906">
                  <a:extLst>
                    <a:ext uri="{9D8B030D-6E8A-4147-A177-3AD203B41FA5}">
                      <a16:colId xmlns:a16="http://schemas.microsoft.com/office/drawing/2014/main" val="4174385200"/>
                    </a:ext>
                  </a:extLst>
                </a:gridCol>
                <a:gridCol w="1036906">
                  <a:extLst>
                    <a:ext uri="{9D8B030D-6E8A-4147-A177-3AD203B41FA5}">
                      <a16:colId xmlns:a16="http://schemas.microsoft.com/office/drawing/2014/main" val="2135238870"/>
                    </a:ext>
                  </a:extLst>
                </a:gridCol>
                <a:gridCol w="1036906">
                  <a:extLst>
                    <a:ext uri="{9D8B030D-6E8A-4147-A177-3AD203B41FA5}">
                      <a16:colId xmlns:a16="http://schemas.microsoft.com/office/drawing/2014/main" val="2377999973"/>
                    </a:ext>
                  </a:extLst>
                </a:gridCol>
                <a:gridCol w="1036906">
                  <a:extLst>
                    <a:ext uri="{9D8B030D-6E8A-4147-A177-3AD203B41FA5}">
                      <a16:colId xmlns:a16="http://schemas.microsoft.com/office/drawing/2014/main" val="750306975"/>
                    </a:ext>
                  </a:extLst>
                </a:gridCol>
              </a:tblGrid>
              <a:tr h="610877">
                <a:tc rowSpan="2">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順位（上位</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10</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類型）</a:t>
                      </a:r>
                    </a:p>
                  </a:txBody>
                  <a:tcPr marL="0" marR="0" marT="36000" marB="3600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回答数</a:t>
                      </a:r>
                    </a:p>
                  </a:txBody>
                  <a:tcPr marL="0" marR="0" marT="36000" marB="3600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粗推計</a:t>
                      </a:r>
                    </a:p>
                  </a:txBody>
                  <a:tcPr marL="0" marR="0" marT="36000" marB="3600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割合</a:t>
                      </a:r>
                    </a:p>
                  </a:txBody>
                  <a:tcPr marL="0" marR="0" marT="36000" marB="3600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世帯類型</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居所</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要介護度</a:t>
                      </a:r>
                    </a:p>
                  </a:txBody>
                  <a:tcPr marL="0" marR="0" marT="36000" marB="36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2724723301"/>
                  </a:ext>
                </a:extLst>
              </a:tr>
              <a:tr h="2100909">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独居</a:t>
                      </a: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夫婦のみ世帯</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単身の子どもとの同居</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その他世帯</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自宅等（持ち家）</a:t>
                      </a: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自宅等（借家）</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サ高住・住宅型有料・軽費</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介２以下</a:t>
                      </a:r>
                    </a:p>
                  </a:txBody>
                  <a:tcPr marL="0" marR="0" marT="0" marB="0" vert="eaVert"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介３以上</a:t>
                      </a:r>
                    </a:p>
                  </a:txBody>
                  <a:tcPr marL="0" marR="0" marT="0" marB="0" vert="eaVert"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5226716"/>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1</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10751686"/>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2</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74741918"/>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3</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21808683"/>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4</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1821779"/>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5</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0454859"/>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6</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0256601"/>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7</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94784437"/>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8</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85750798"/>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9</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47619389"/>
                  </a:ext>
                </a:extLst>
              </a:tr>
              <a:tr h="485962">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10</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62999718"/>
                  </a:ext>
                </a:extLst>
              </a:tr>
              <a:tr h="485962">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上記以外</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9">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dash"/>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23006081"/>
                  </a:ext>
                </a:extLst>
              </a:tr>
              <a:tr h="485962">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合計</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rPr>
                        <a:t>●●●人</a:t>
                      </a: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300" b="1" dirty="0">
                          <a:solidFill>
                            <a:schemeClr val="tx1">
                              <a:lumMod val="75000"/>
                              <a:lumOff val="25000"/>
                            </a:schemeClr>
                          </a:solidFill>
                          <a:latin typeface="Meiryo UI" panose="020B0604030504040204" pitchFamily="50" charset="-128"/>
                          <a:ea typeface="Meiryo UI" panose="020B0604030504040204" pitchFamily="50" charset="-128"/>
                        </a:rPr>
                        <a:t>100.0%</a:t>
                      </a: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9">
                  <a:txBody>
                    <a:bodyPr/>
                    <a:lstStyle/>
                    <a:p>
                      <a:pPr algn="ctr"/>
                      <a:endParaRPr kumimoji="1" lang="ja-JP" altLang="en-US" sz="13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0" marR="0" marT="0"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3925196207"/>
                  </a:ext>
                </a:extLst>
              </a:tr>
            </a:tbl>
          </a:graphicData>
        </a:graphic>
      </p:graphicFrame>
      <p:sp>
        <p:nvSpPr>
          <p:cNvPr id="7" name="注意事項">
            <a:extLst>
              <a:ext uri="{FF2B5EF4-FFF2-40B4-BE49-F238E27FC236}">
                <a16:creationId xmlns:a16="http://schemas.microsoft.com/office/drawing/2014/main" id="{1A47BBB0-5C81-40FB-BAF2-5BD6FB3115DA}"/>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（注）「粗推計」は、回答数に回収率の逆数を乗じて簡易的に算出しています。また、「上記以外」には、要介護度が「新規申請中」の方や属性が不明な方を含めています。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89110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生活の維持が難しくなっている理由</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（本人の状態に属する理由、複数回答）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8</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06831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生活の維持が難しくなっている理由</a:t>
            </a:r>
            <a:b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（本人の意向に属する理由、複数回答）</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9</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F36D2758-0EFB-4C80-AA42-6C2373204920}"/>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（注）「合計」には、要介護度が「新規申請中」の方や不明な方を含めています。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8892624"/>
      </p:ext>
    </p:extLst>
  </p:cSld>
  <p:clrMapOvr>
    <a:masterClrMapping/>
  </p:clrMapOvr>
</p:sld>
</file>

<file path=ppt/theme/theme1.xml><?xml version="1.0" encoding="utf-8"?>
<a:theme xmlns:a="http://schemas.openxmlformats.org/drawingml/2006/main" name="1_Office テーマ">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4287</TotalTime>
  <Words>1997</Words>
  <Application>Microsoft Office PowerPoint</Application>
  <PresentationFormat>ユーザー設定</PresentationFormat>
  <Paragraphs>339</Paragraphs>
  <Slides>17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Meiryo UI</vt:lpstr>
      <vt:lpstr>ＭＳ Ｐゴシック</vt:lpstr>
      <vt:lpstr>メイリオ</vt:lpstr>
      <vt:lpstr>游ゴシック</vt:lpstr>
      <vt:lpstr>Arial</vt:lpstr>
      <vt:lpstr>Calibri</vt:lpstr>
      <vt:lpstr>Calibri Light</vt:lpstr>
      <vt:lpstr>1_Office テーマ</vt:lpstr>
      <vt:lpstr>在宅生活改善調査 集計結果</vt:lpstr>
      <vt:lpstr>PowerPoint プレゼンテーション</vt:lpstr>
      <vt:lpstr>過去1年間に自宅等から居場所を変更した利用者の行先別の人数</vt:lpstr>
      <vt:lpstr>過去1年間の居所変更と自宅等における死亡の割合</vt:lpstr>
      <vt:lpstr>過去1年間に自宅等から居場所を変更した利用者の要介護度の内訳</vt:lpstr>
      <vt:lpstr>現在、在宅での生活の維持が難しくなっている利用者</vt:lpstr>
      <vt:lpstr>現在、在宅での生活の維持が難しくなっている利用者の属性</vt:lpstr>
      <vt:lpstr>生活の維持が難しくなっている理由 （本人の状態に属する理由、複数回答）</vt:lpstr>
      <vt:lpstr>生活の維持が難しくなっている理由 （本人の意向に属する理由、複数回答）</vt:lpstr>
      <vt:lpstr>生活の維持が難しくなっている理由 （家族等介護者の意向・負担等に属する理由、複数回答）</vt:lpstr>
      <vt:lpstr>「必要な身体介護の増大」が理由の人の具体的な内容（複数回答）</vt:lpstr>
      <vt:lpstr>「認知症の症状の悪化」が理由の人の具体的な内容（複数回答）</vt:lpstr>
      <vt:lpstr>「医療的ケア・医療処置の必要性の高まり」が理由の人の具体的な内容（複数回答）</vt:lpstr>
      <vt:lpstr>「生活の維持が難しくなっている人」の生活の改善に必要なサービス変更</vt:lpstr>
      <vt:lpstr>「その他施設等の待機者」と「在宅サービス待機者」の 生活の改善に必要なサービス（複数回答）</vt:lpstr>
      <vt:lpstr>特養に入所できていない理由 （改善に必要なサービスで、特養を選択した人）</vt:lpstr>
      <vt:lpstr>特養以外の住まい・施設等に入所・入居できていない理由 （改善に必要なサービスで、特養以外の施設・住まい等を選択した人）</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Suzuki Toshiyuki(鈴木 俊之)</dc:creator>
  <cp:lastModifiedBy>Onishi Atsusuke</cp:lastModifiedBy>
  <cp:revision>308</cp:revision>
  <cp:lastPrinted>2019-01-11T10:49:19Z</cp:lastPrinted>
  <dcterms:created xsi:type="dcterms:W3CDTF">2019-01-10T05:10:16Z</dcterms:created>
  <dcterms:modified xsi:type="dcterms:W3CDTF">2020-03-17T13:08:43Z</dcterms:modified>
</cp:coreProperties>
</file>