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65" r:id="rId2"/>
    <p:sldId id="267" r:id="rId3"/>
    <p:sldId id="266" r:id="rId4"/>
    <p:sldId id="268" r:id="rId5"/>
    <p:sldId id="269" r:id="rId6"/>
    <p:sldId id="270" r:id="rId7"/>
    <p:sldId id="271" r:id="rId8"/>
    <p:sldId id="272" r:id="rId9"/>
    <p:sldId id="275" r:id="rId10"/>
    <p:sldId id="277" r:id="rId11"/>
    <p:sldId id="413" r:id="rId12"/>
    <p:sldId id="416" r:id="rId13"/>
    <p:sldId id="278" r:id="rId14"/>
    <p:sldId id="284" r:id="rId15"/>
    <p:sldId id="286" r:id="rId16"/>
    <p:sldId id="288" r:id="rId17"/>
    <p:sldId id="285" r:id="rId18"/>
    <p:sldId id="290" r:id="rId19"/>
    <p:sldId id="291" r:id="rId20"/>
    <p:sldId id="292" r:id="rId21"/>
    <p:sldId id="294" r:id="rId22"/>
    <p:sldId id="303" r:id="rId23"/>
    <p:sldId id="305" r:id="rId24"/>
    <p:sldId id="306" r:id="rId25"/>
    <p:sldId id="307" r:id="rId26"/>
    <p:sldId id="308" r:id="rId27"/>
    <p:sldId id="309" r:id="rId28"/>
    <p:sldId id="310" r:id="rId29"/>
    <p:sldId id="311" r:id="rId30"/>
    <p:sldId id="312" r:id="rId31"/>
    <p:sldId id="407" r:id="rId32"/>
    <p:sldId id="408" r:id="rId33"/>
    <p:sldId id="317" r:id="rId34"/>
    <p:sldId id="318" r:id="rId35"/>
    <p:sldId id="319" r:id="rId36"/>
    <p:sldId id="321" r:id="rId37"/>
    <p:sldId id="326" r:id="rId38"/>
    <p:sldId id="327" r:id="rId39"/>
    <p:sldId id="329" r:id="rId40"/>
    <p:sldId id="331" r:id="rId41"/>
    <p:sldId id="332" r:id="rId42"/>
    <p:sldId id="417" r:id="rId43"/>
    <p:sldId id="418" r:id="rId44"/>
    <p:sldId id="419" r:id="rId45"/>
    <p:sldId id="333" r:id="rId46"/>
    <p:sldId id="334" r:id="rId47"/>
    <p:sldId id="335" r:id="rId48"/>
    <p:sldId id="336" r:id="rId49"/>
    <p:sldId id="412" r:id="rId50"/>
    <p:sldId id="414" r:id="rId51"/>
    <p:sldId id="337" r:id="rId52"/>
    <p:sldId id="400" r:id="rId53"/>
    <p:sldId id="415" r:id="rId54"/>
    <p:sldId id="338" r:id="rId5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3672" autoAdjust="0"/>
  </p:normalViewPr>
  <p:slideViewPr>
    <p:cSldViewPr>
      <p:cViewPr varScale="1">
        <p:scale>
          <a:sx n="106" d="100"/>
          <a:sy n="106" d="100"/>
        </p:scale>
        <p:origin x="120" y="696"/>
      </p:cViewPr>
      <p:guideLst>
        <p:guide orient="horz" pos="2160"/>
        <p:guide pos="2880"/>
      </p:guideLst>
    </p:cSldViewPr>
  </p:slideViewPr>
  <p:outlineViewPr>
    <p:cViewPr>
      <p:scale>
        <a:sx n="33" d="100"/>
        <a:sy n="33" d="100"/>
      </p:scale>
      <p:origin x="0" y="-19254"/>
    </p:cViewPr>
  </p:outlineViewPr>
  <p:notesTextViewPr>
    <p:cViewPr>
      <p:scale>
        <a:sx n="3" d="2"/>
        <a:sy n="3" d="2"/>
      </p:scale>
      <p:origin x="0" y="0"/>
    </p:cViewPr>
  </p:notesTextViewPr>
  <p:notesViewPr>
    <p:cSldViewPr>
      <p:cViewPr varScale="1">
        <p:scale>
          <a:sx n="111" d="100"/>
          <a:sy n="111" d="100"/>
        </p:scale>
        <p:origin x="141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8CD0575-BD24-4EEB-B016-3759211EBA73}" type="datetimeFigureOut">
              <a:rPr kumimoji="1" lang="ja-JP" altLang="en-US" smtClean="0"/>
              <a:t>2019/4/23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759177517"/>
      </p:ext>
    </p:extLst>
  </p:cSld>
  <p:clrMap bg1="lt1" tx1="dk1" bg2="lt2" tx2="dk2" accent1="accent1" accent2="accent2" accent3="accent3" accent4="accent4" accent5="accent5" accent6="accent6" hlink="hlink" folHlink="folHlink"/>
  <p:notesStyle>
    <a:lvl1pPr marL="0" indent="108000" algn="l" defTabSz="914400" rtl="0" eaLnBrk="1" latinLnBrk="0" hangingPunct="1">
      <a:defRPr kumimoji="1" sz="1000" kern="1200">
        <a:solidFill>
          <a:schemeClr val="tx1"/>
        </a:solidFill>
        <a:latin typeface="+mn-lt"/>
        <a:ea typeface="+mn-ea"/>
        <a:cs typeface="+mn-cs"/>
      </a:defRPr>
    </a:lvl1pPr>
    <a:lvl2pPr marL="0" indent="108000" algn="l" defTabSz="914400" rtl="0" eaLnBrk="1" latinLnBrk="0" hangingPunct="1">
      <a:defRPr kumimoji="1" sz="1000" kern="1200">
        <a:solidFill>
          <a:schemeClr val="tx1"/>
        </a:solidFill>
        <a:latin typeface="+mn-lt"/>
        <a:ea typeface="+mn-ea"/>
        <a:cs typeface="+mn-cs"/>
      </a:defRPr>
    </a:lvl2pPr>
    <a:lvl3pPr marL="0" indent="108000" algn="l" defTabSz="914400" rtl="0" eaLnBrk="1" latinLnBrk="0" hangingPunct="1">
      <a:defRPr kumimoji="1" sz="1000" kern="1200">
        <a:solidFill>
          <a:schemeClr val="tx1"/>
        </a:solidFill>
        <a:latin typeface="+mn-lt"/>
        <a:ea typeface="+mn-ea"/>
        <a:cs typeface="+mn-cs"/>
      </a:defRPr>
    </a:lvl3pPr>
    <a:lvl4pPr marL="0" indent="108000" algn="l" defTabSz="914400" rtl="0" eaLnBrk="1" latinLnBrk="0" hangingPunct="1">
      <a:defRPr kumimoji="1" sz="1000" kern="1200">
        <a:solidFill>
          <a:schemeClr val="tx1"/>
        </a:solidFill>
        <a:latin typeface="+mn-lt"/>
        <a:ea typeface="+mn-ea"/>
        <a:cs typeface="+mn-cs"/>
      </a:defRPr>
    </a:lvl4pPr>
    <a:lvl5pPr marL="0" indent="108000" algn="l" defTabSz="914400" rtl="0" eaLnBrk="1" latinLnBrk="0" hangingPunct="1">
      <a:defRPr kumimoji="1" sz="10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「重度障害児・者等の地域生活等に関する講義」を行います。</a:t>
            </a:r>
          </a:p>
        </p:txBody>
      </p:sp>
    </p:spTree>
    <p:extLst>
      <p:ext uri="{BB962C8B-B14F-4D97-AF65-F5344CB8AC3E}">
        <p14:creationId xmlns:p14="http://schemas.microsoft.com/office/powerpoint/2010/main" val="316538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これは現行の障害者支援の制度である「障害者総合支援法」の概要です。</a:t>
            </a:r>
          </a:p>
          <a:p>
            <a:r>
              <a:rPr lang="ja-JP" altLang="en-US" dirty="0"/>
              <a:t>第１条の２「基本理念」では、重要な理念の１つとして、</a:t>
            </a:r>
          </a:p>
          <a:p>
            <a:r>
              <a:rPr lang="ja-JP" altLang="en-US" dirty="0"/>
              <a:t>「どこで誰と生活するかについての選択の機会が確保され、地域社会において他の人々と共生することを妨げられないこと、並びに障害者及び障害児にとって日常生活又は社会生活を営む上で障壁となるような社会における事物、制度、慣行、観念その他一切のものの除去に資することを旨とし」と示されています。</a:t>
            </a:r>
          </a:p>
          <a:p>
            <a:r>
              <a:rPr lang="ja-JP" altLang="en-US" dirty="0"/>
              <a:t>介護職員や教員など、医療職以外の人が喀痰吸引や経管栄養を行うことで、重度の障害がある人の生活の幅が広がっている、すなわち、「どこで誰と生活するか」について選択する機会を広げていると言えます。この研修にはそうした意義があることを理解しておきましょう。</a:t>
            </a:r>
          </a:p>
          <a:p>
            <a:r>
              <a:rPr lang="ja-JP" altLang="en-US" dirty="0"/>
              <a:t>なお、障害者総合支援法のサービスの種類は、全国一律の「障害福祉サービス」と、都道府県や市町村が創意工夫により利用者の状況に応じて柔軟に実施する「地域生活支援事業」の２つがあります。</a:t>
            </a:r>
          </a:p>
          <a:p>
            <a:r>
              <a:rPr lang="ja-JP" altLang="en-US" dirty="0"/>
              <a:t>また、必要な支援の度合いを示すものとして「障害支援区分」が創設されており、それに基づき支給が決定されるようになっています。利用者負担は、定率一割負担と所得に応じた負担上限月額が設定されてい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障害保健福祉施策の歴史を学ぶ上で、もう１つおさえておきたいのが、国際的な潮流です。</a:t>
            </a:r>
          </a:p>
          <a:p>
            <a:r>
              <a:rPr kumimoji="1" lang="ja-JP" altLang="ja-JP" sz="1000" kern="1200" dirty="0">
                <a:solidFill>
                  <a:schemeClr val="tx1"/>
                </a:solidFill>
                <a:effectLst/>
                <a:latin typeface="+mn-lt"/>
                <a:ea typeface="+mn-ea"/>
                <a:cs typeface="+mn-cs"/>
              </a:rPr>
              <a:t>昭和56年の「国際障害者年」以降、「ノーマライゼーション」、すなわち、障害のある人も障害のない人も同等に生活し共生する社会を目指す理念が徐々に浸透してきました。</a:t>
            </a:r>
          </a:p>
          <a:p>
            <a:r>
              <a:rPr kumimoji="1" lang="ja-JP" altLang="ja-JP" sz="1000" kern="1200" dirty="0">
                <a:solidFill>
                  <a:schemeClr val="tx1"/>
                </a:solidFill>
                <a:effectLst/>
                <a:latin typeface="+mn-lt"/>
                <a:ea typeface="+mn-ea"/>
                <a:cs typeface="+mn-cs"/>
              </a:rPr>
              <a:t>また、平成18年には、国連において「障害者の権利に関する条約」が採択されました。この条約に日本も批准するため、国内法の整備や制度の改革が行われてきました。</a:t>
            </a:r>
          </a:p>
          <a:p>
            <a:r>
              <a:rPr kumimoji="1" lang="ja-JP" altLang="ja-JP" sz="1000" kern="1200" dirty="0">
                <a:solidFill>
                  <a:schemeClr val="tx1"/>
                </a:solidFill>
                <a:effectLst/>
                <a:latin typeface="+mn-lt"/>
                <a:ea typeface="+mn-ea"/>
                <a:cs typeface="+mn-cs"/>
              </a:rPr>
              <a:t>「障害者権利条約」では、「平等及び無差別」の考えが打ち出されています。これを具体化したものとして、日本では「障害者差別解消法」が制定され、平成28年度から施行されています。この法律により、国・地方公共団体等、民間事業者において、「差別的取扱いの禁止」が法的義務となりました。また、障害者が他の人と平等に人権や自由を享受するための対応である「合理的配慮」は、国・地方公共団体等では法的義務、民間事業者においては努力義務とされました。</a:t>
            </a:r>
          </a:p>
          <a:p>
            <a:endParaRPr lang="en-US" altLang="ja-JP" dirty="0"/>
          </a:p>
        </p:txBody>
      </p:sp>
    </p:spTree>
    <p:extLst>
      <p:ext uri="{BB962C8B-B14F-4D97-AF65-F5344CB8AC3E}">
        <p14:creationId xmlns:p14="http://schemas.microsoft.com/office/powerpoint/2010/main" val="114021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「障害者権利条約」の第19条では、自立した生活及び地域社会への包容として、</a:t>
            </a:r>
          </a:p>
          <a:p>
            <a:r>
              <a:rPr kumimoji="1" lang="ja-JP" altLang="ja-JP" sz="1000" kern="1200" dirty="0">
                <a:solidFill>
                  <a:schemeClr val="tx1"/>
                </a:solidFill>
                <a:effectLst/>
                <a:latin typeface="+mn-lt"/>
                <a:ea typeface="+mn-ea"/>
                <a:cs typeface="+mn-cs"/>
              </a:rPr>
              <a:t>「障害者が、他の者との平等を基礎として、居住地を選択し、及びどこで誰と生活するかを選択する機会を有すること並びに特定の生活施設で生活する義務を負わないこと。」が規定されています。</a:t>
            </a:r>
          </a:p>
          <a:p>
            <a:r>
              <a:rPr kumimoji="1" lang="ja-JP" altLang="ja-JP" sz="1000" kern="1200" dirty="0">
                <a:solidFill>
                  <a:schemeClr val="tx1"/>
                </a:solidFill>
                <a:effectLst/>
                <a:latin typeface="+mn-lt"/>
                <a:ea typeface="+mn-ea"/>
                <a:cs typeface="+mn-cs"/>
              </a:rPr>
              <a:t>つまり、医療的ケアが必要な方であっても、入院生活ではなく、地域での生活を送る権利があることが示されています。</a:t>
            </a:r>
          </a:p>
          <a:p>
            <a:r>
              <a:rPr kumimoji="1" lang="ja-JP" altLang="ja-JP" sz="1000" kern="1200" dirty="0">
                <a:solidFill>
                  <a:schemeClr val="tx1"/>
                </a:solidFill>
                <a:effectLst/>
                <a:latin typeface="+mn-lt"/>
                <a:ea typeface="+mn-ea"/>
                <a:cs typeface="+mn-cs"/>
              </a:rPr>
              <a:t>こうした理念も、日本における障害者自立支援法から障害者総合支援法への改正に影響を与えています。</a:t>
            </a:r>
          </a:p>
          <a:p>
            <a:endParaRPr lang="en-US" altLang="ja-JP" dirty="0"/>
          </a:p>
        </p:txBody>
      </p:sp>
    </p:spTree>
    <p:extLst>
      <p:ext uri="{BB962C8B-B14F-4D97-AF65-F5344CB8AC3E}">
        <p14:creationId xmlns:p14="http://schemas.microsoft.com/office/powerpoint/2010/main" val="64413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障害がある人に対する支援については、年齢に応じて様々な制度で施策が行われています。</a:t>
            </a:r>
          </a:p>
          <a:p>
            <a:r>
              <a:rPr lang="en-US" altLang="ja-JP" dirty="0"/>
              <a:t>18</a:t>
            </a:r>
            <a:r>
              <a:rPr lang="ja-JP" altLang="en-US" dirty="0"/>
              <a:t>歳未満では児童福祉法、</a:t>
            </a:r>
            <a:r>
              <a:rPr lang="en-US" altLang="ja-JP" dirty="0"/>
              <a:t>65</a:t>
            </a:r>
            <a:r>
              <a:rPr lang="ja-JP" altLang="en-US" dirty="0"/>
              <a:t>歳未満では障害者総合支援法、</a:t>
            </a:r>
            <a:r>
              <a:rPr lang="en-US" altLang="ja-JP" dirty="0"/>
              <a:t>65</a:t>
            </a:r>
            <a:r>
              <a:rPr lang="ja-JP" altLang="en-US" dirty="0"/>
              <a:t>歳以上では介護保険法が主な施策を担っています。ただし、</a:t>
            </a:r>
            <a:r>
              <a:rPr lang="en-US" altLang="ja-JP" dirty="0"/>
              <a:t>40</a:t>
            </a:r>
            <a:r>
              <a:rPr lang="ja-JP" altLang="en-US" dirty="0"/>
              <a:t>歳以上</a:t>
            </a:r>
            <a:r>
              <a:rPr lang="en-US" altLang="ja-JP" dirty="0"/>
              <a:t>65</a:t>
            </a:r>
            <a:r>
              <a:rPr lang="ja-JP" altLang="en-US" dirty="0"/>
              <a:t>歳未満の場合、特定の疾病が原因となって介護が必要になった場合は、介護保険法のサービスも利用することができます。</a:t>
            </a:r>
          </a:p>
          <a:p>
            <a:r>
              <a:rPr lang="ja-JP" altLang="en-US" dirty="0"/>
              <a:t>また、障害者総合支援法と介護保険法のサービス、両方を利用できる人の場合、２つの制度で共通するサービスについては、介護保険からの給付が優先されることになっています。しかし、訓練等給付など介護保険にはないサービスは障害者総合支援法からの給付を可能としています。そのほか、全身性障害者等の場合には、介護保険のサービスでは支給限度額を超えてしまう場合がありますので、その場合の超過分についても、障害者総合支援法から給付することが認められています。</a:t>
            </a:r>
          </a:p>
          <a:p>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a:solidFill>
                  <a:schemeClr val="tx1"/>
                </a:solidFill>
                <a:effectLst/>
                <a:latin typeface="+mn-lt"/>
                <a:ea typeface="+mn-ea"/>
                <a:cs typeface="+mn-cs"/>
              </a:rPr>
              <a:t>喀痰吸引等制度の成り立ち</a:t>
            </a:r>
          </a:p>
          <a:p>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基本的には、喀痰吸引・経管栄養は、医行為に該当し、医師法等により、医師、看護職員のみが実施可能とされています。</a:t>
            </a:r>
          </a:p>
          <a:p>
            <a:r>
              <a:rPr kumimoji="1" lang="ja-JP" altLang="ja-JP" sz="1000" kern="1200" dirty="0">
                <a:solidFill>
                  <a:schemeClr val="tx1"/>
                </a:solidFill>
                <a:effectLst/>
                <a:latin typeface="+mn-lt"/>
                <a:ea typeface="+mn-ea"/>
                <a:cs typeface="+mn-cs"/>
              </a:rPr>
              <a:t>ところが、喀痰吸引等制度ができる平成24年度以前においても、「実質的違法性阻却」つまり、違法な行為なのだけれど、運用上の取扱いで介護職員等にも当面のやむを得ない措置として容認してきていたのです。</a:t>
            </a:r>
          </a:p>
          <a:p>
            <a:r>
              <a:rPr kumimoji="1" lang="ja-JP" altLang="ja-JP" sz="1000" kern="1200" dirty="0">
                <a:solidFill>
                  <a:schemeClr val="tx1"/>
                </a:solidFill>
                <a:effectLst/>
                <a:latin typeface="+mn-lt"/>
                <a:ea typeface="+mn-ea"/>
                <a:cs typeface="+mn-cs"/>
              </a:rPr>
              <a:t>行為の種類は、喀痰吸引の口腔内、鼻腔内、気管カニューレ内部と経管栄養の胃</a:t>
            </a:r>
            <a:r>
              <a:rPr kumimoji="1" lang="ja-JP" altLang="ja-JP" sz="1000" kern="1200" dirty="0" err="1">
                <a:solidFill>
                  <a:schemeClr val="tx1"/>
                </a:solidFill>
                <a:effectLst/>
                <a:latin typeface="+mn-lt"/>
                <a:ea typeface="+mn-ea"/>
                <a:cs typeface="+mn-cs"/>
              </a:rPr>
              <a:t>ろう</a:t>
            </a:r>
            <a:r>
              <a:rPr kumimoji="1" lang="ja-JP" altLang="ja-JP" sz="1000" kern="1200" dirty="0">
                <a:solidFill>
                  <a:schemeClr val="tx1"/>
                </a:solidFill>
                <a:effectLst/>
                <a:latin typeface="+mn-lt"/>
                <a:ea typeface="+mn-ea"/>
                <a:cs typeface="+mn-cs"/>
              </a:rPr>
              <a:t>、腸</a:t>
            </a:r>
            <a:r>
              <a:rPr kumimoji="1" lang="ja-JP" altLang="ja-JP" sz="1000" kern="1200" dirty="0" err="1">
                <a:solidFill>
                  <a:schemeClr val="tx1"/>
                </a:solidFill>
                <a:effectLst/>
                <a:latin typeface="+mn-lt"/>
                <a:ea typeface="+mn-ea"/>
                <a:cs typeface="+mn-cs"/>
              </a:rPr>
              <a:t>ろう</a:t>
            </a:r>
            <a:r>
              <a:rPr kumimoji="1" lang="ja-JP" altLang="ja-JP" sz="1000" kern="1200" dirty="0">
                <a:solidFill>
                  <a:schemeClr val="tx1"/>
                </a:solidFill>
                <a:effectLst/>
                <a:latin typeface="+mn-lt"/>
                <a:ea typeface="+mn-ea"/>
                <a:cs typeface="+mn-cs"/>
              </a:rPr>
              <a:t>、経鼻経管栄養ですが、在宅、特別支援学校、特別養護老人ホームのそれぞれの通知で取扱いが異なっていました。</a:t>
            </a:r>
          </a:p>
          <a:p>
            <a:r>
              <a:rPr kumimoji="1" lang="ja-JP" altLang="ja-JP" sz="1000" kern="1200" dirty="0">
                <a:solidFill>
                  <a:schemeClr val="tx1"/>
                </a:solidFill>
                <a:effectLst/>
                <a:latin typeface="+mn-lt"/>
                <a:ea typeface="+mn-ea"/>
                <a:cs typeface="+mn-cs"/>
              </a:rPr>
              <a:t>在宅では、ALSの患者などに対し、医師の指導を受けたヘルパー等の介護者が喀痰吸引を行ってきました。こうした重度の障害がある人は、個別性が高く、喀痰吸引の回数も日によって頻回になります。こうした状況で、毎回、医師や看護師が自宅を訪問することは難しく、他方で、家族だけでこれを支えるのには限界がありました。こうした中でも、「住み慣れた家で暮らしたい」という本人の思いを尊重していくためには、ヘルパー等の介護者が喀痰吸引を担っていく必要がありました。</a:t>
            </a:r>
          </a:p>
          <a:p>
            <a:r>
              <a:rPr kumimoji="1" lang="ja-JP" altLang="ja-JP" sz="1000" kern="1200" dirty="0">
                <a:solidFill>
                  <a:schemeClr val="tx1"/>
                </a:solidFill>
                <a:effectLst/>
                <a:latin typeface="+mn-lt"/>
                <a:ea typeface="+mn-ea"/>
                <a:cs typeface="+mn-cs"/>
              </a:rPr>
              <a:t>また、特別支援学校においても、喀痰吸引や経管栄養を必要とする子どもが教育を受けられるよう、一部の学校で、教員がこれらの行為を行ってきました。</a:t>
            </a:r>
          </a:p>
          <a:p>
            <a:r>
              <a:rPr kumimoji="1" lang="ja-JP" altLang="ja-JP" sz="1000" kern="1200" dirty="0">
                <a:solidFill>
                  <a:schemeClr val="tx1"/>
                </a:solidFill>
                <a:effectLst/>
                <a:latin typeface="+mn-lt"/>
                <a:ea typeface="+mn-ea"/>
                <a:cs typeface="+mn-cs"/>
              </a:rPr>
              <a:t>さらに、特別養護老人ホームでも、医療依存度の高い高齢者が入所するケースが出てくる中で、介護職員が喀痰吸引や経管栄養を行わざるを得ない状況がありました。</a:t>
            </a:r>
          </a:p>
          <a:p>
            <a:r>
              <a:rPr kumimoji="1" lang="ja-JP" altLang="ja-JP" sz="1000" kern="1200" dirty="0">
                <a:solidFill>
                  <a:schemeClr val="tx1"/>
                </a:solidFill>
                <a:effectLst/>
                <a:latin typeface="+mn-lt"/>
                <a:ea typeface="+mn-ea"/>
                <a:cs typeface="+mn-cs"/>
              </a:rPr>
              <a:t>このように、在宅、特別支援学校、特別養護老人ホームにおいて、非医療職が行う喀痰吸引と経管栄養に対し、厚生労働省通知が発出され、運用上の取扱いとして、容認していました。</a:t>
            </a:r>
            <a:endParaRPr lang="ja-JP" alt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しかし、こうした「実質的違法性阻却」に基づく運用による対応については、そもそも法律において位置づけるべきではないか、グループホーム・有料老人ホームや障害者施設等においては対応できていないのではないか、在宅でもホームヘルパーの業務として位置づけるべきではないか、などの課題が指摘されてきました。</a:t>
            </a:r>
          </a:p>
          <a:p>
            <a:r>
              <a:rPr kumimoji="1" lang="ja-JP" altLang="ja-JP" sz="1000" kern="1200" dirty="0">
                <a:solidFill>
                  <a:schemeClr val="tx1"/>
                </a:solidFill>
                <a:effectLst/>
                <a:latin typeface="+mn-lt"/>
                <a:ea typeface="+mn-ea"/>
                <a:cs typeface="+mn-cs"/>
              </a:rPr>
              <a:t>こうしたことから、喀痰吸引等が必要な者に対して、必要なケアをより安全に提供するため、介護職員等による喀痰吸引等の実施のための法制度の在り方などについて、検討を行うこととなり、「介護職員等によるたんの吸引等の実施のための制度の在り方に関する検討会」が、平成23年度までに開催されました。</a:t>
            </a:r>
          </a:p>
          <a:p>
            <a:endParaRPr lang="ja-JP" alt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の検討会における議論を受け、中間とりまとめを経て、「介護サービスの基盤強化のための介護保険法等の一部を改正する法律」が成立し、平成24年４月１日から施行されました。こうして、「介護職員等によるたんの吸引等の実施のための制度」、喀痰吸引等制度が創設されました。</a:t>
            </a:r>
          </a:p>
          <a:p>
            <a:r>
              <a:rPr kumimoji="1" lang="ja-JP" altLang="ja-JP" sz="1000" kern="1200" dirty="0">
                <a:solidFill>
                  <a:schemeClr val="tx1"/>
                </a:solidFill>
                <a:effectLst/>
                <a:latin typeface="+mn-lt"/>
                <a:ea typeface="+mn-ea"/>
                <a:cs typeface="+mn-cs"/>
              </a:rPr>
              <a:t>実質的違法性阻却論により、介護職員等が行うことを容認してきた喀痰吸引や経管栄養の６つの行為について、介護福祉士及び一定の研修を受けた介護職員等が、一定の条件の下に実施できるようになりました。</a:t>
            </a:r>
          </a:p>
          <a:p>
            <a:r>
              <a:rPr kumimoji="1" lang="ja-JP" altLang="ja-JP" sz="1000" kern="1200" dirty="0">
                <a:solidFill>
                  <a:schemeClr val="tx1"/>
                </a:solidFill>
                <a:effectLst/>
                <a:latin typeface="+mn-lt"/>
                <a:ea typeface="+mn-ea"/>
                <a:cs typeface="+mn-cs"/>
              </a:rPr>
              <a:t>他の医療関係職と同様に、保健師助産師看護師法の規定にかかわらず、診療の補助として、喀痰吸引等を行うことを業とすることができるとされました。</a:t>
            </a:r>
          </a:p>
          <a:p>
            <a:r>
              <a:rPr kumimoji="1" lang="ja-JP" altLang="ja-JP" sz="1000" kern="1200" dirty="0">
                <a:solidFill>
                  <a:schemeClr val="tx1"/>
                </a:solidFill>
                <a:effectLst/>
                <a:latin typeface="+mn-lt"/>
                <a:ea typeface="+mn-ea"/>
                <a:cs typeface="+mn-cs"/>
              </a:rPr>
              <a:t>実施可能な行為は、「たんの吸引その他の日常生活を営むのに必要な行為であって、医師の指示の下に行われるもの」とし、具体的には省令で、口腔内、鼻腔内、気管カニューレ内部の喀痰吸引と、胃</a:t>
            </a:r>
            <a:r>
              <a:rPr kumimoji="1" lang="ja-JP" altLang="ja-JP" sz="1000" kern="1200" dirty="0" err="1">
                <a:solidFill>
                  <a:schemeClr val="tx1"/>
                </a:solidFill>
                <a:effectLst/>
                <a:latin typeface="+mn-lt"/>
                <a:ea typeface="+mn-ea"/>
                <a:cs typeface="+mn-cs"/>
              </a:rPr>
              <a:t>ろう</a:t>
            </a:r>
            <a:r>
              <a:rPr kumimoji="1" lang="ja-JP" altLang="ja-JP" sz="1000" kern="1200" dirty="0">
                <a:solidFill>
                  <a:schemeClr val="tx1"/>
                </a:solidFill>
                <a:effectLst/>
                <a:latin typeface="+mn-lt"/>
                <a:ea typeface="+mn-ea"/>
                <a:cs typeface="+mn-cs"/>
              </a:rPr>
              <a:t>、腸</a:t>
            </a:r>
            <a:r>
              <a:rPr kumimoji="1" lang="ja-JP" altLang="ja-JP" sz="1000" kern="1200" dirty="0" err="1">
                <a:solidFill>
                  <a:schemeClr val="tx1"/>
                </a:solidFill>
                <a:effectLst/>
                <a:latin typeface="+mn-lt"/>
                <a:ea typeface="+mn-ea"/>
                <a:cs typeface="+mn-cs"/>
              </a:rPr>
              <a:t>ろう</a:t>
            </a:r>
            <a:r>
              <a:rPr kumimoji="1" lang="ja-JP" altLang="ja-JP" sz="1000" kern="1200" dirty="0">
                <a:solidFill>
                  <a:schemeClr val="tx1"/>
                </a:solidFill>
                <a:effectLst/>
                <a:latin typeface="+mn-lt"/>
                <a:ea typeface="+mn-ea"/>
                <a:cs typeface="+mn-cs"/>
              </a:rPr>
              <a:t>、経鼻経管栄養と規定されています。</a:t>
            </a:r>
          </a:p>
          <a:p>
            <a:r>
              <a:rPr kumimoji="1" lang="ja-JP" altLang="ja-JP" sz="1000" kern="1200" dirty="0">
                <a:solidFill>
                  <a:schemeClr val="tx1"/>
                </a:solidFill>
                <a:effectLst/>
                <a:latin typeface="+mn-lt"/>
                <a:ea typeface="+mn-ea"/>
                <a:cs typeface="+mn-cs"/>
              </a:rPr>
              <a:t>本テキストでは、この６つの行為のことを、「喀痰吸引等」とよんでいます。</a:t>
            </a:r>
          </a:p>
          <a:p>
            <a:endParaRPr lang="en-US" altLang="ja-JP"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xfrm>
            <a:off x="847725" y="720725"/>
            <a:ext cx="4829175" cy="3622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介護職員等の範囲は、「介護福祉士」と「介護福祉士以外の介護職員等」とされ、一定の研修を修了した者を都道府県知事が認定することになっています。</a:t>
            </a:r>
          </a:p>
          <a:p>
            <a:r>
              <a:rPr kumimoji="1" lang="ja-JP" altLang="ja-JP" sz="1000" kern="1200" dirty="0">
                <a:solidFill>
                  <a:schemeClr val="tx1"/>
                </a:solidFill>
                <a:effectLst/>
                <a:latin typeface="+mn-lt"/>
                <a:ea typeface="+mn-ea"/>
                <a:cs typeface="+mn-cs"/>
              </a:rPr>
              <a:t>しかし、介護職員等が個人として認定を受けただけでは喀痰吸引等はできず、「医師、看護職員等の医療関係者との連携の確保」など、一定の要件を備えた「登録事業者」に所属することで実施が可能となります。</a:t>
            </a:r>
          </a:p>
          <a:p>
            <a:r>
              <a:rPr kumimoji="1" lang="ja-JP" altLang="ja-JP" sz="1000" kern="1200" dirty="0">
                <a:solidFill>
                  <a:schemeClr val="tx1"/>
                </a:solidFill>
                <a:effectLst/>
                <a:latin typeface="+mn-lt"/>
                <a:ea typeface="+mn-ea"/>
                <a:cs typeface="+mn-cs"/>
              </a:rPr>
              <a:t>これまでの、個人契約的な不安定性が解消され、事業者がしっかりと責任を持つこととなりました。</a:t>
            </a:r>
          </a:p>
          <a:p>
            <a:r>
              <a:rPr kumimoji="1" lang="ja-JP" altLang="ja-JP" sz="1000" kern="1200" dirty="0">
                <a:solidFill>
                  <a:schemeClr val="tx1"/>
                </a:solidFill>
                <a:effectLst/>
                <a:latin typeface="+mn-lt"/>
                <a:ea typeface="+mn-ea"/>
                <a:cs typeface="+mn-cs"/>
              </a:rPr>
              <a:t>対象となる施設・事業所等の例ですが</a:t>
            </a:r>
            <a:br>
              <a:rPr kumimoji="1" lang="ja-JP" altLang="ja-JP" sz="1000" kern="1200" dirty="0">
                <a:solidFill>
                  <a:schemeClr val="tx1"/>
                </a:solidFill>
                <a:effectLst/>
                <a:latin typeface="+mn-lt"/>
                <a:ea typeface="+mn-ea"/>
                <a:cs typeface="+mn-cs"/>
              </a:rPr>
            </a:br>
            <a:r>
              <a:rPr kumimoji="1" lang="ja-JP" altLang="ja-JP" sz="1000" kern="1200" dirty="0">
                <a:solidFill>
                  <a:schemeClr val="tx1"/>
                </a:solidFill>
                <a:effectLst/>
                <a:latin typeface="+mn-lt"/>
                <a:ea typeface="+mn-ea"/>
                <a:cs typeface="+mn-cs"/>
              </a:rPr>
              <a:t>　　・　介護関係施設（特別養護老人ホーム、老人保健施設、グループホーム、有料老人ホーム、通所介護、短期入所生活介護等）</a:t>
            </a:r>
            <a:br>
              <a:rPr kumimoji="1" lang="ja-JP" altLang="ja-JP" sz="1000" kern="1200" dirty="0">
                <a:solidFill>
                  <a:schemeClr val="tx1"/>
                </a:solidFill>
                <a:effectLst/>
                <a:latin typeface="+mn-lt"/>
                <a:ea typeface="+mn-ea"/>
                <a:cs typeface="+mn-cs"/>
              </a:rPr>
            </a:br>
            <a:r>
              <a:rPr kumimoji="1" lang="ja-JP" altLang="ja-JP" sz="1000" kern="1200" dirty="0">
                <a:solidFill>
                  <a:schemeClr val="tx1"/>
                </a:solidFill>
                <a:effectLst/>
                <a:latin typeface="+mn-lt"/>
                <a:ea typeface="+mn-ea"/>
                <a:cs typeface="+mn-cs"/>
              </a:rPr>
              <a:t>　　・　障害者支援施設等（通所事業所及びグループホーム等）</a:t>
            </a:r>
            <a:br>
              <a:rPr kumimoji="1" lang="ja-JP" altLang="ja-JP" sz="1000" kern="1200" dirty="0">
                <a:solidFill>
                  <a:schemeClr val="tx1"/>
                </a:solidFill>
                <a:effectLst/>
                <a:latin typeface="+mn-lt"/>
                <a:ea typeface="+mn-ea"/>
                <a:cs typeface="+mn-cs"/>
              </a:rPr>
            </a:br>
            <a:r>
              <a:rPr kumimoji="1" lang="ja-JP" altLang="ja-JP" sz="1000" kern="1200" dirty="0">
                <a:solidFill>
                  <a:schemeClr val="tx1"/>
                </a:solidFill>
                <a:effectLst/>
                <a:latin typeface="+mn-lt"/>
                <a:ea typeface="+mn-ea"/>
                <a:cs typeface="+mn-cs"/>
              </a:rPr>
              <a:t>　　・　訪問介護、重度訪問介護（移動中や外出先を含む）等</a:t>
            </a:r>
            <a:br>
              <a:rPr kumimoji="1" lang="ja-JP" altLang="ja-JP" sz="1000" kern="1200" dirty="0">
                <a:solidFill>
                  <a:schemeClr val="tx1"/>
                </a:solidFill>
                <a:effectLst/>
                <a:latin typeface="+mn-lt"/>
                <a:ea typeface="+mn-ea"/>
                <a:cs typeface="+mn-cs"/>
              </a:rPr>
            </a:br>
            <a:r>
              <a:rPr kumimoji="1" lang="ja-JP" altLang="ja-JP" sz="1000" kern="1200" dirty="0">
                <a:solidFill>
                  <a:schemeClr val="tx1"/>
                </a:solidFill>
                <a:effectLst/>
                <a:latin typeface="+mn-lt"/>
                <a:ea typeface="+mn-ea"/>
                <a:cs typeface="+mn-cs"/>
              </a:rPr>
              <a:t>　　・　特別支援学校　　　</a:t>
            </a:r>
          </a:p>
          <a:p>
            <a:r>
              <a:rPr kumimoji="1" lang="ja-JP" altLang="ja-JP" sz="1000" kern="1200" dirty="0">
                <a:solidFill>
                  <a:schemeClr val="tx1"/>
                </a:solidFill>
                <a:effectLst/>
                <a:latin typeface="+mn-lt"/>
                <a:ea typeface="+mn-ea"/>
                <a:cs typeface="+mn-cs"/>
              </a:rPr>
              <a:t>などが想定されますが、医療機関については、医療職種の配置があり、喀痰吸引等については看護師等が本来業務として行うべきであることから対象外とされています。</a:t>
            </a:r>
          </a:p>
          <a:p>
            <a:endParaRPr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対象者に対し、喀痰吸引・経管栄養を行う介護職員等は、研修機関で喀痰吸引等研修を受講する必要があります。今皆さんが受講しているこの研修のことです。研修を修了すると、「認定特定行為業務従事者」の認定証が都道府県から交付されます。</a:t>
            </a:r>
          </a:p>
          <a:p>
            <a:r>
              <a:rPr kumimoji="1" lang="ja-JP" altLang="ja-JP" sz="1000" kern="1200" dirty="0">
                <a:solidFill>
                  <a:schemeClr val="tx1"/>
                </a:solidFill>
                <a:effectLst/>
                <a:latin typeface="+mn-lt"/>
                <a:ea typeface="+mn-ea"/>
                <a:cs typeface="+mn-cs"/>
              </a:rPr>
              <a:t>しかし、これだけでは、喀痰吸引等を実施することはできません。介護職員等が所属する事業者も喀痰吸引等を行う事業者として都道府県に登録する必要があります。</a:t>
            </a:r>
          </a:p>
          <a:p>
            <a:r>
              <a:rPr kumimoji="1" lang="ja-JP" altLang="ja-JP" sz="1000" kern="1200" dirty="0">
                <a:solidFill>
                  <a:schemeClr val="tx1"/>
                </a:solidFill>
                <a:effectLst/>
                <a:latin typeface="+mn-lt"/>
                <a:ea typeface="+mn-ea"/>
                <a:cs typeface="+mn-cs"/>
              </a:rPr>
              <a:t>登録にあたっては、喀痰吸引等の実施にあたって、医療関係者との連携を確保していること、安全確保措置を講じていることなどの要件を満たす必要があります。</a:t>
            </a:r>
          </a:p>
          <a:p>
            <a:r>
              <a:rPr kumimoji="1" lang="ja-JP" altLang="ja-JP" sz="1000" kern="1200" dirty="0">
                <a:solidFill>
                  <a:schemeClr val="tx1"/>
                </a:solidFill>
                <a:effectLst/>
                <a:latin typeface="+mn-lt"/>
                <a:ea typeface="+mn-ea"/>
                <a:cs typeface="+mn-cs"/>
              </a:rPr>
              <a:t>喀痰吸引等の実施には、職員だけでなく、事業者の登録も必要であることに注意してください。</a:t>
            </a:r>
          </a:p>
          <a:p>
            <a:r>
              <a:rPr kumimoji="1" lang="ja-JP" altLang="ja-JP" sz="1000" kern="1200" dirty="0">
                <a:solidFill>
                  <a:schemeClr val="tx1"/>
                </a:solidFill>
                <a:effectLst/>
                <a:latin typeface="+mn-lt"/>
                <a:ea typeface="+mn-ea"/>
                <a:cs typeface="+mn-cs"/>
              </a:rPr>
              <a:t>なお、「認定特定行為業務従事者」の認定証の交付、事業者の登録、研修機関の登録などは、都道府県が行うこととなっています。</a:t>
            </a:r>
          </a:p>
          <a:p>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ここまで、喀痰吸引等制度の成り立ちや概要について説明してきましたが、これをふまえて、皆さんが今後、喀痰吸引等を実施する時に心得ておいていただきたいことを説明します。</a:t>
            </a:r>
          </a:p>
          <a:p>
            <a:r>
              <a:rPr kumimoji="1" lang="ja-JP" altLang="ja-JP" sz="1000" kern="1200" dirty="0">
                <a:solidFill>
                  <a:schemeClr val="tx1"/>
                </a:solidFill>
                <a:effectLst/>
                <a:latin typeface="+mn-lt"/>
                <a:ea typeface="+mn-ea"/>
                <a:cs typeface="+mn-cs"/>
              </a:rPr>
              <a:t>まず、皆さんが喀痰吸引等を実施することは、障害者支援の基本理念である、「どこで誰と生活するか」の選択の機会確保につながっている、ということです。例えば、ヘルパーが喀痰吸引等をできるようになれば、障害がある人が住み慣れた家で暮らせる可能性が高くなります。また、学校において喀痰吸引等を行うことで、教育機会の確保や充実につながります。皆さんが行う喀痰吸引等は、重度の障害があっても地域で生活できる社会づくりにつながっているのです。</a:t>
            </a:r>
          </a:p>
          <a:p>
            <a:r>
              <a:rPr kumimoji="1" lang="ja-JP" altLang="ja-JP" sz="1000" kern="1200" dirty="0">
                <a:solidFill>
                  <a:schemeClr val="tx1"/>
                </a:solidFill>
                <a:effectLst/>
                <a:latin typeface="+mn-lt"/>
                <a:ea typeface="+mn-ea"/>
                <a:cs typeface="+mn-cs"/>
              </a:rPr>
              <a:t>そういう意味では、喀痰吸引等は医行為ではあるものの、「暮らしの場で行われる」ことに特徴があります。皆さんは「看護師などの代わり」に行うのではなく、生活や教育の場に寄り添い、対象者の日常生活を支えるために行うのです。そのため、喀痰吸引等の手技を手順通りに実施することに加え、対象者になるべく負担をかけないよう、少ない回数かつ短時間で効果的に喀痰吸引を実施できるようにするなど、技術を磨いていくことが大切です。</a:t>
            </a:r>
          </a:p>
          <a:p>
            <a:r>
              <a:rPr kumimoji="1" lang="ja-JP" altLang="ja-JP" sz="1000" kern="1200" dirty="0">
                <a:solidFill>
                  <a:schemeClr val="tx1"/>
                </a:solidFill>
                <a:effectLst/>
                <a:latin typeface="+mn-lt"/>
                <a:ea typeface="+mn-ea"/>
                <a:cs typeface="+mn-cs"/>
              </a:rPr>
              <a:t>喀痰吸引等制度が施行されたことで、これまでの「個人」単位での合意から、「事業者」単位の合意に大きく変わりました。実質的違法性阻却の時代は、公的な制度ではありませんでしたので、本人と介護職員等の個人の合意をもとに喀痰吸引等を実施してきましたが、法制化されたことで、介護職員等だけでなく事業者も登録を行わなければ、喀痰吸引等を実施することができなくなりました。これが意味するのは、喀痰吸引等を安全に実施するために、職員個人だけでなく事業者の組織としての取組も求められるようになったということです。このことは、事業者に所属する職員、ひいては対象者を守ることにもつながります。</a:t>
            </a:r>
          </a:p>
          <a:p>
            <a:r>
              <a:rPr kumimoji="1" lang="ja-JP" altLang="ja-JP" sz="1000" kern="1200" dirty="0">
                <a:solidFill>
                  <a:schemeClr val="tx1"/>
                </a:solidFill>
                <a:effectLst/>
                <a:latin typeface="+mn-lt"/>
                <a:ea typeface="+mn-ea"/>
                <a:cs typeface="+mn-cs"/>
              </a:rPr>
              <a:t>第３号研修では、個別性を重視しています。喀痰吸引は必要時に行うべき医療的ケアであり、そのタイミングや回数などは対象者によって様々です。想定されるリスクやその対応方法も個別性が高いと言えます。だからこそ、障害児・者に対する喀痰吸引等は、その方との関係性が十分ある者が望ましいとされています。そのため、特定の者への喀痰吸引等の実施を対象とする第３号研修では、OJTを重視しており、個々の対象者にあった喀痰吸引等を実施できるよう、実地研修やその後の業務において、医療職から助言や指導を受けることが、極めて重要となっています。</a:t>
            </a:r>
            <a:endParaRPr lang="ja-JP" alt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第１・２号研修と第３号研修の大きな違いは、第１・２号研修は不特定多数の対象者に喀痰吸引等を実施する介護職員等を対象としているのに対し、第３号研修は、特定の対象者にのみ喀痰吸引等を実施する介護職員等を対象にしています。</a:t>
            </a:r>
          </a:p>
          <a:p>
            <a:r>
              <a:rPr kumimoji="1" lang="ja-JP" altLang="ja-JP" sz="1000" kern="1200" dirty="0">
                <a:solidFill>
                  <a:schemeClr val="tx1"/>
                </a:solidFill>
                <a:effectLst/>
                <a:latin typeface="+mn-lt"/>
                <a:ea typeface="+mn-ea"/>
                <a:cs typeface="+mn-cs"/>
              </a:rPr>
              <a:t>そのため、第１・２号研修は、一般的な知識や技術を習得できるよう、基本研修が手厚くなっており、実地研修も特定の行為に限定しない内容となっています。</a:t>
            </a:r>
          </a:p>
          <a:p>
            <a:r>
              <a:rPr kumimoji="1" lang="ja-JP" altLang="ja-JP" sz="1000" kern="1200" dirty="0">
                <a:solidFill>
                  <a:schemeClr val="tx1"/>
                </a:solidFill>
                <a:effectLst/>
                <a:latin typeface="+mn-lt"/>
                <a:ea typeface="+mn-ea"/>
                <a:cs typeface="+mn-cs"/>
              </a:rPr>
              <a:t>これに対し、第３号研修では、特定の者を対象としていることから、基本研修は基礎的な知識や手順の学習が中心となっており、実地研修で、個別の対象者に応じた知識や技術を徹底して体得することを重視しています。</a:t>
            </a:r>
          </a:p>
          <a:p>
            <a:r>
              <a:rPr kumimoji="1" lang="ja-JP" altLang="ja-JP" sz="1000" kern="1200" dirty="0">
                <a:solidFill>
                  <a:schemeClr val="tx1"/>
                </a:solidFill>
                <a:effectLst/>
                <a:latin typeface="+mn-lt"/>
                <a:ea typeface="+mn-ea"/>
                <a:cs typeface="+mn-cs"/>
              </a:rPr>
              <a:t>第３号研修は、特定の者に対し喀痰吸引等を実施するための研修ですので、研修修了後はその対象者にしか実施することができません。他の対象者に喀痰吸引等を実施する場合は、実地研修を再度受講する必要があります。なお、この際、基本研修を再度受講する必要はありません。</a:t>
            </a:r>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a:solidFill>
                  <a:schemeClr val="tx1"/>
                </a:solidFill>
                <a:effectLst/>
                <a:latin typeface="+mn-lt"/>
                <a:ea typeface="+mn-ea"/>
                <a:cs typeface="+mn-cs"/>
              </a:rPr>
              <a:t>重度障害児・者についての理解</a:t>
            </a:r>
          </a:p>
          <a:p>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ノート プレースホルダ 2"/>
          <p:cNvSpPr>
            <a:spLocks noGrp="1"/>
          </p:cNvSpPr>
          <p:nvPr>
            <p:ph type="body" idx="1"/>
          </p:nvPr>
        </p:nvSpPr>
        <p:spPr>
          <a:xfrm>
            <a:off x="681938" y="4720685"/>
            <a:ext cx="5345905"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ここでは、喀痰吸引等の対象になる、特定の者、すなわち重度障害児・者の障害・疾病について簡単に説明します。</a:t>
            </a:r>
          </a:p>
          <a:p>
            <a:r>
              <a:rPr kumimoji="1" lang="ja-JP" altLang="ja-JP" sz="1000" kern="1200" dirty="0">
                <a:solidFill>
                  <a:schemeClr val="tx1"/>
                </a:solidFill>
                <a:effectLst/>
                <a:latin typeface="+mn-lt"/>
                <a:ea typeface="+mn-ea"/>
                <a:cs typeface="+mn-cs"/>
              </a:rPr>
              <a:t>喀痰吸引等を必要とする主な対象者としては、「先天性障害者で、元々、喀痰吸引等が必要な人」、「先天性障害者で、障害が悪化したり疾患が進行して喀痰吸引等が必要になった人」、「中途障害者」、そして最後に「高齢者」が挙げられます。</a:t>
            </a:r>
          </a:p>
          <a:p>
            <a:r>
              <a:rPr kumimoji="1" lang="ja-JP" altLang="ja-JP" sz="1000" kern="1200" dirty="0">
                <a:solidFill>
                  <a:schemeClr val="tx1"/>
                </a:solidFill>
                <a:effectLst/>
                <a:latin typeface="+mn-lt"/>
                <a:ea typeface="+mn-ea"/>
                <a:cs typeface="+mn-cs"/>
              </a:rPr>
              <a:t>また、喀痰吸引等を必要とする障害・疾病の例としては、筋萎縮性側索硬化症、重症心身障害、筋ジストロフィー、遷延性意識障害、脊髄損傷（高位頸髄損傷）などが挙げられます。</a:t>
            </a:r>
          </a:p>
          <a:p>
            <a:r>
              <a:rPr kumimoji="1" lang="ja-JP" altLang="ja-JP" sz="1000" kern="1200" dirty="0">
                <a:solidFill>
                  <a:schemeClr val="tx1"/>
                </a:solidFill>
                <a:effectLst/>
                <a:latin typeface="+mn-lt"/>
                <a:ea typeface="+mn-ea"/>
                <a:cs typeface="+mn-cs"/>
              </a:rPr>
              <a:t>喀痰吸引等を行う対象者が、どういう方で、どういう障害・疾病があるのかによって、喀痰吸引等を実施する際の留意点が異なりますので、対象者を想定しながら学習していきましょう。</a:t>
            </a:r>
          </a:p>
          <a:p>
            <a:r>
              <a:rPr kumimoji="1" lang="ja-JP" altLang="ja-JP" sz="1000" kern="1200" dirty="0">
                <a:solidFill>
                  <a:schemeClr val="tx1"/>
                </a:solidFill>
                <a:effectLst/>
                <a:latin typeface="+mn-lt"/>
                <a:ea typeface="+mn-ea"/>
                <a:cs typeface="+mn-cs"/>
              </a:rPr>
              <a:t>ただし、担当する対象者は、一人一人異なる個別性がありますので、前もって医療職やご家族から、障害や病態、注意すべき点について、十分に指導を受けるようにして下さい。</a:t>
            </a:r>
            <a:endParaRPr lang="ja-JP" alt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00" dirty="0"/>
              <a:t>まず、筋萎縮性側索硬化症、</a:t>
            </a:r>
            <a:r>
              <a:rPr lang="en-US" altLang="ja-JP" sz="1000" dirty="0"/>
              <a:t>ALS</a:t>
            </a:r>
            <a:r>
              <a:rPr lang="ja-JP" altLang="en-US" sz="1000" dirty="0"/>
              <a:t>とは、主に中年以降に発症し、随意運動（自分の意志によって行う各種の運動） をつかさどる一次と二次（あるいは上位と下位とも呼ぶ）運動ニューロン（運動神経細胞のこと</a:t>
            </a:r>
            <a:r>
              <a:rPr lang="en-US" altLang="ja-JP" sz="1000" dirty="0"/>
              <a:t>)</a:t>
            </a:r>
            <a:r>
              <a:rPr lang="ja-JP" altLang="en-US" sz="1000" dirty="0"/>
              <a:t>が選択的、かつ進行性に変性・消失していく原因不明の神経難病のことをいいます。約</a:t>
            </a:r>
            <a:r>
              <a:rPr lang="en-US" altLang="ja-JP" sz="1000" dirty="0"/>
              <a:t>10%</a:t>
            </a:r>
            <a:r>
              <a:rPr lang="ja-JP" altLang="en-US" sz="1000" dirty="0"/>
              <a:t>は遺伝性といわれています。</a:t>
            </a:r>
          </a:p>
          <a:p>
            <a:r>
              <a:rPr lang="ja-JP" altLang="en-US" sz="1000" dirty="0"/>
              <a:t>症状は、筋萎縮と筋力低下が主体で、進行すると手の動作障害、歩行障害、ことばの障害、食事等の飲み込み障害、呼吸障害、コミュニケーション障害などが生じます。</a:t>
            </a:r>
          </a:p>
          <a:p>
            <a:r>
              <a:rPr lang="ja-JP" altLang="en-US" sz="1000" dirty="0"/>
              <a:t>一般に感覚障害や排尿障害、眼球運動障害はみられませんが、人工呼吸器による長期生存例などでは、認められることもあります。病勢の進展は比較的速く、人工呼吸器を用いなければ通常は２年～４年で死亡することが多い病気です。</a:t>
            </a:r>
          </a:p>
          <a:p>
            <a:endParaRPr lang="ja-JP" altLang="en-US"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ノート プレースホルダ 2"/>
          <p:cNvSpPr>
            <a:spLocks noGrp="1"/>
          </p:cNvSpPr>
          <p:nvPr>
            <p:ph type="body" idx="1"/>
          </p:nvPr>
        </p:nvSpPr>
        <p:spPr>
          <a:xfrm>
            <a:off x="681938" y="4720685"/>
            <a:ext cx="5345905"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00" dirty="0"/>
              <a:t>いまだに根治療法はありませんが、近年、胃ろうからの経管栄養による栄養管理の発達や、鼻マスクによる 非侵襲的陽圧呼吸（</a:t>
            </a:r>
            <a:r>
              <a:rPr lang="en-US" altLang="ja-JP" sz="1000" dirty="0"/>
              <a:t>NPPV</a:t>
            </a:r>
            <a:r>
              <a:rPr lang="ja-JP" altLang="en-US" sz="1000" dirty="0"/>
              <a:t>）や気管切開による陽圧人工呼吸（</a:t>
            </a:r>
            <a:r>
              <a:rPr lang="en-US" altLang="ja-JP" sz="1000" dirty="0"/>
              <a:t>TPPV</a:t>
            </a:r>
            <a:r>
              <a:rPr lang="ja-JP" altLang="en-US" sz="1000" dirty="0"/>
              <a:t>）等の人工呼吸療法の発達により、施設のみでなく在宅でも、</a:t>
            </a:r>
            <a:r>
              <a:rPr lang="en-US" altLang="ja-JP" sz="1000" dirty="0"/>
              <a:t>10</a:t>
            </a:r>
            <a:r>
              <a:rPr lang="ja-JP" altLang="en-US" sz="1000" dirty="0"/>
              <a:t>年以上、中には</a:t>
            </a:r>
            <a:r>
              <a:rPr lang="en-US" altLang="ja-JP" sz="1000" dirty="0"/>
              <a:t>20</a:t>
            </a:r>
            <a:r>
              <a:rPr lang="ja-JP" altLang="en-US" sz="1000" dirty="0"/>
              <a:t>年以上の長期にわたって療養を行っている患者さんが、増加しています。</a:t>
            </a:r>
          </a:p>
          <a:p>
            <a:r>
              <a:rPr lang="ja-JP" altLang="en-US" sz="1000" dirty="0"/>
              <a:t>したがって、この病気では、食事の飲み込み障害や呼吸筋の麻痺で喀痰の排出障害が出現した時期に、経管栄養や喀痰吸引等の処置が日常的に必要となります。</a:t>
            </a:r>
          </a:p>
          <a:p>
            <a:endParaRPr lang="ja-JP" alt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ノート プレースホルダ 2"/>
          <p:cNvSpPr>
            <a:spLocks noGrp="1"/>
          </p:cNvSpPr>
          <p:nvPr>
            <p:ph type="body" idx="1"/>
          </p:nvPr>
        </p:nvSpPr>
        <p:spPr>
          <a:xfrm>
            <a:off x="751959" y="4720685"/>
            <a:ext cx="5275885"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に、重症心身障害について説明します。重度の肢体不自由と重度の知的障害とが重複した状態を重症心身障害といい、その状態の子どもを重症心身障害児といいます。さらに成人した重症心身障害児を含めて重症心身障害児・者と定めています。これは医学的診断名ではなく児童福祉での行政上の措置を行うための定義（呼び方）です。重症心身障害児・者の数は、運動機能を坐位までに限れば、日本ではおよそ</a:t>
            </a:r>
            <a:r>
              <a:rPr kumimoji="1" lang="en-US" altLang="ja-JP" sz="1000" kern="1200" dirty="0">
                <a:solidFill>
                  <a:schemeClr val="tx1"/>
                </a:solidFill>
                <a:effectLst/>
                <a:latin typeface="+mn-lt"/>
                <a:ea typeface="+mn-ea"/>
                <a:cs typeface="+mn-cs"/>
              </a:rPr>
              <a:t>38,000</a:t>
            </a:r>
            <a:r>
              <a:rPr kumimoji="1" lang="ja-JP" altLang="ja-JP" sz="1000" kern="1200" dirty="0">
                <a:solidFill>
                  <a:schemeClr val="tx1"/>
                </a:solidFill>
                <a:effectLst/>
                <a:latin typeface="+mn-lt"/>
                <a:ea typeface="+mn-ea"/>
                <a:cs typeface="+mn-cs"/>
              </a:rPr>
              <a:t>人いると推定されています。重症心身障害の発生原因は様々です。</a:t>
            </a:r>
            <a:endParaRPr lang="ja-JP" alt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障害としては、知的障害とともに、姿勢の異常、移動障害、排泄障害、食事摂取の障害、手足の変形や拘縮、側</a:t>
            </a:r>
            <a:r>
              <a:rPr kumimoji="1" lang="ja-JP" altLang="ja-JP" sz="1000" kern="1200" dirty="0" err="1">
                <a:solidFill>
                  <a:schemeClr val="tx1"/>
                </a:solidFill>
                <a:effectLst/>
                <a:latin typeface="+mn-lt"/>
                <a:ea typeface="+mn-ea"/>
                <a:cs typeface="+mn-cs"/>
              </a:rPr>
              <a:t>わんや</a:t>
            </a:r>
            <a:r>
              <a:rPr kumimoji="1" lang="ja-JP" altLang="ja-JP" sz="1000" kern="1200" dirty="0">
                <a:solidFill>
                  <a:schemeClr val="tx1"/>
                </a:solidFill>
                <a:effectLst/>
                <a:latin typeface="+mn-lt"/>
                <a:ea typeface="+mn-ea"/>
                <a:cs typeface="+mn-cs"/>
              </a:rPr>
              <a:t>胸郭の変形、筋肉の緊張、コミュニケーション障害、呼吸器感染症の起こしやすさ、てんかんの合併など、さまざまな障害を呈します。</a:t>
            </a:r>
            <a:endParaRPr kumimoji="1" lang="en-US" altLang="ja-JP" sz="1000" kern="1200" dirty="0">
              <a:solidFill>
                <a:schemeClr val="tx1"/>
              </a:solidFill>
              <a:effectLst/>
              <a:latin typeface="+mn-lt"/>
              <a:ea typeface="+mn-ea"/>
              <a:cs typeface="+mn-cs"/>
            </a:endParaRPr>
          </a:p>
          <a:p>
            <a:r>
              <a:rPr kumimoji="1" lang="ja-JP" altLang="ja-JP" sz="1000" kern="1200" dirty="0">
                <a:solidFill>
                  <a:schemeClr val="tx1"/>
                </a:solidFill>
                <a:effectLst/>
                <a:latin typeface="+mn-lt"/>
                <a:ea typeface="+mn-ea"/>
                <a:cs typeface="+mn-cs"/>
              </a:rPr>
              <a:t>多くの重症心身障害児・者は、食事の飲み込み障害や喀痰の排出障害をもち、経管栄養や喀痰吸引等を日常的に必要としています。飲み込みや呼吸の障害がとくに重くて一定の基準を満たす場合を超重症児・者と言い、その中には、気管切開や人工呼吸器を使用している人も多数で、在宅や施設で生活を送っています。</a:t>
            </a:r>
            <a:endParaRPr lang="ja-JP" alt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筋ジストロフィーとは、筋肉自体に遺伝性の異常が存在し、進行性に筋肉の破壊が生じる様々な疾患を総称しています。様々な筋ジストロフィーがありますが、発症年齢、遺伝形式、進行速度、筋力低下の生じる部位などは各疾患によって異なっています。代表的なデュシェンヌ型は、筋ジストロフィーの大部分を占め、男性のみに発症する重症な病気です。通常２歳～４歳頃で、転びやすいなどの異常で発症し、おおよそ</a:t>
            </a:r>
            <a:r>
              <a:rPr kumimoji="1" lang="en-US" altLang="ja-JP" sz="1000" kern="1200" dirty="0">
                <a:solidFill>
                  <a:schemeClr val="tx1"/>
                </a:solidFill>
                <a:effectLst/>
                <a:latin typeface="+mn-lt"/>
                <a:ea typeface="+mn-ea"/>
                <a:cs typeface="+mn-cs"/>
              </a:rPr>
              <a:t>10</a:t>
            </a:r>
            <a:r>
              <a:rPr kumimoji="1" lang="ja-JP" altLang="ja-JP" sz="1000" kern="1200" dirty="0">
                <a:solidFill>
                  <a:schemeClr val="tx1"/>
                </a:solidFill>
                <a:effectLst/>
                <a:latin typeface="+mn-lt"/>
                <a:ea typeface="+mn-ea"/>
                <a:cs typeface="+mn-cs"/>
              </a:rPr>
              <a:t>歳代で車いす生活となります。昔は</a:t>
            </a:r>
            <a:r>
              <a:rPr kumimoji="1" lang="en-US" altLang="ja-JP" sz="1000" kern="1200" dirty="0">
                <a:solidFill>
                  <a:schemeClr val="tx1"/>
                </a:solidFill>
                <a:effectLst/>
                <a:latin typeface="+mn-lt"/>
                <a:ea typeface="+mn-ea"/>
                <a:cs typeface="+mn-cs"/>
              </a:rPr>
              <a:t>20</a:t>
            </a:r>
            <a:r>
              <a:rPr kumimoji="1" lang="ja-JP" altLang="ja-JP" sz="1000" kern="1200" dirty="0">
                <a:solidFill>
                  <a:schemeClr val="tx1"/>
                </a:solidFill>
                <a:effectLst/>
                <a:latin typeface="+mn-lt"/>
                <a:ea typeface="+mn-ea"/>
                <a:cs typeface="+mn-cs"/>
              </a:rPr>
              <a:t>歳前後で心不全・呼吸不全のため死亡するといわれていましたが、様々な人工呼吸療法や栄養管理の進歩により、生命予後が延びています。したがって、経過中に発生する食事の飲み込み障害や喀痰の排出障害に対して、経管栄養や喀痰吸引等の処置が日常的に必要となります。</a:t>
            </a:r>
            <a:endParaRPr lang="en-US" altLang="ja-JP" sz="10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遷延性意識障害とは、</a:t>
            </a:r>
            <a:r>
              <a:rPr kumimoji="1" lang="en-US" altLang="ja-JP" sz="1000" kern="1200" dirty="0">
                <a:solidFill>
                  <a:schemeClr val="tx1"/>
                </a:solidFill>
                <a:effectLst/>
                <a:latin typeface="+mn-lt"/>
                <a:ea typeface="+mn-ea"/>
                <a:cs typeface="+mn-cs"/>
              </a:rPr>
              <a:t>1972</a:t>
            </a:r>
            <a:r>
              <a:rPr kumimoji="1" lang="ja-JP" altLang="ja-JP" sz="1000" kern="1200" dirty="0">
                <a:solidFill>
                  <a:schemeClr val="tx1"/>
                </a:solidFill>
                <a:effectLst/>
                <a:latin typeface="+mn-lt"/>
                <a:ea typeface="+mn-ea"/>
                <a:cs typeface="+mn-cs"/>
              </a:rPr>
              <a:t>年の日本脳神経外科学会の定義では、自力移動が出来ない、自力摂食が出来ないなど、６項目の障害が治療にもかかわらず３ヶ月以上続いた状態と定義されています。しかし、時間とともに、ある程度の反応を示す例も多く存在すると言われています。</a:t>
            </a:r>
          </a:p>
          <a:p>
            <a:r>
              <a:rPr kumimoji="1" lang="ja-JP" altLang="ja-JP" sz="1000" kern="1200" dirty="0">
                <a:solidFill>
                  <a:schemeClr val="tx1"/>
                </a:solidFill>
                <a:effectLst/>
                <a:latin typeface="+mn-lt"/>
                <a:ea typeface="+mn-ea"/>
                <a:cs typeface="+mn-cs"/>
              </a:rPr>
              <a:t>原因としては、不慮の事故による脳の外傷や脳血管、循環器、呼吸器疾患など様々な原因で意識不明になり、救急救命医療で一命をとりとめたにもかかわらず、意識障害が遷延して起こります。嚥下や喀痰排出に障害が生じるため、施設や在宅介護の場で、経管栄養や喀痰吸引等が日常的に必要となります。</a:t>
            </a:r>
          </a:p>
          <a:p>
            <a:endParaRPr lang="ja-JP" alt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第１章の学習のポイントです。</a:t>
            </a:r>
          </a:p>
          <a:p>
            <a:r>
              <a:rPr kumimoji="1" lang="ja-JP" altLang="ja-JP" sz="1000" kern="1200" dirty="0">
                <a:solidFill>
                  <a:schemeClr val="tx1"/>
                </a:solidFill>
                <a:effectLst/>
                <a:latin typeface="+mn-lt"/>
                <a:ea typeface="+mn-ea"/>
                <a:cs typeface="+mn-cs"/>
              </a:rPr>
              <a:t>「１．障害保健福祉制度の概要」では、障害保健福祉施策の変遷及び基本理念から、自立支援の基本的な考えを学びましょう。</a:t>
            </a:r>
          </a:p>
          <a:p>
            <a:r>
              <a:rPr kumimoji="1" lang="ja-JP" altLang="ja-JP" sz="1000" kern="1200" dirty="0">
                <a:solidFill>
                  <a:schemeClr val="tx1"/>
                </a:solidFill>
                <a:effectLst/>
                <a:latin typeface="+mn-lt"/>
                <a:ea typeface="+mn-ea"/>
                <a:cs typeface="+mn-cs"/>
              </a:rPr>
              <a:t>「２．喀痰吸引等制度の成り立ち」では、制度ができるまでの経緯から、介護職員等が喀痰吸引等を行う上での基本的な考えを学ぶとともに、第３号研修の特徴や第１・２号研修との違いを理解しましょう。</a:t>
            </a:r>
          </a:p>
          <a:p>
            <a:r>
              <a:rPr kumimoji="1" lang="ja-JP" altLang="ja-JP" sz="1000" kern="1200" dirty="0">
                <a:solidFill>
                  <a:schemeClr val="tx1"/>
                </a:solidFill>
                <a:effectLst/>
                <a:latin typeface="+mn-lt"/>
                <a:ea typeface="+mn-ea"/>
                <a:cs typeface="+mn-cs"/>
              </a:rPr>
              <a:t>「３．重度障害児・者についての理解」では、喀痰吸引等を行う対象者の障害・疾病、心理について理解し、喀痰吸引等を実施するにあたっての留意点を学びましょう。</a:t>
            </a:r>
          </a:p>
          <a:p>
            <a:r>
              <a:rPr kumimoji="1" lang="ja-JP" altLang="ja-JP" sz="1000" kern="1200" dirty="0">
                <a:solidFill>
                  <a:schemeClr val="tx1"/>
                </a:solidFill>
                <a:effectLst/>
                <a:latin typeface="+mn-lt"/>
                <a:ea typeface="+mn-ea"/>
                <a:cs typeface="+mn-cs"/>
              </a:rPr>
              <a:t>「４．喀痰吸引等制度の運用」では、喀痰吸引等を実際に行う際、事業者に求められる体制づくりや多職種連携のあり方について学びましょう。</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ノート プレースホルダ 2"/>
          <p:cNvSpPr>
            <a:spLocks noGrp="1"/>
          </p:cNvSpPr>
          <p:nvPr>
            <p:ph type="body" idx="1"/>
          </p:nvPr>
        </p:nvSpPr>
        <p:spPr>
          <a:xfrm>
            <a:off x="779358" y="4720685"/>
            <a:ext cx="5243919"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ja-JP" altLang="ja-JP" sz="1000" kern="1200" dirty="0">
                <a:solidFill>
                  <a:schemeClr val="tx1"/>
                </a:solidFill>
                <a:effectLst/>
                <a:latin typeface="+mn-lt"/>
                <a:ea typeface="+mn-ea"/>
                <a:cs typeface="+mn-cs"/>
              </a:rPr>
              <a:t>脊髄損傷とは、主として脊柱に強い外力が加えられることにより、骨である脊椎（せきつい）を損壊し、その中を通る中枢神経である脊髄（せきずい）に損傷をうける病態をいいます。略して脊損（せきそん）とも呼ばれています。原因としては、交通事故、高所からの転落、転倒、スポーツなどがあり、スポーツでは水泳の飛び込み、スキー、ラグビー、グライダーなどで、若年者に目立ちます。高位頸髄損傷とは、脊髄のうち高い位置になる首のところで脊髄に損傷をきたした場合を言い、重度の場合、手足の麻痺、障害部位以下の身体の感覚障害、排尿・排便障害、座位保持困難、呼吸筋麻痺等を示します。したがって、喀痰吸引等の処置が必要になります。</a:t>
            </a:r>
            <a:endParaRPr lang="en-US" altLang="ja-JP"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ノート プレースホルダ 2"/>
          <p:cNvSpPr>
            <a:spLocks noGrp="1"/>
          </p:cNvSpPr>
          <p:nvPr>
            <p:ph type="body" idx="1"/>
          </p:nvPr>
        </p:nvSpPr>
        <p:spPr>
          <a:xfrm>
            <a:off x="779358" y="4720685"/>
            <a:ext cx="5243919"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平成28年に「児童福祉法」の一部が改正され、第56条の６第２項が新たに加わりました。</a:t>
            </a:r>
          </a:p>
          <a:p>
            <a:r>
              <a:rPr kumimoji="1" lang="ja-JP" altLang="ja-JP" sz="1000" kern="1200" dirty="0">
                <a:solidFill>
                  <a:schemeClr val="tx1"/>
                </a:solidFill>
                <a:effectLst/>
                <a:latin typeface="+mn-lt"/>
                <a:ea typeface="+mn-ea"/>
                <a:cs typeface="+mn-cs"/>
              </a:rPr>
              <a:t>医療的ケア児とは、喀痰吸引や経管栄養などの医療的ケアを日常的に要する児童のことを指します。気管切開や胃</a:t>
            </a:r>
            <a:r>
              <a:rPr kumimoji="1" lang="ja-JP" altLang="ja-JP" sz="1000" kern="1200" dirty="0" err="1">
                <a:solidFill>
                  <a:schemeClr val="tx1"/>
                </a:solidFill>
                <a:effectLst/>
                <a:latin typeface="+mn-lt"/>
                <a:ea typeface="+mn-ea"/>
                <a:cs typeface="+mn-cs"/>
              </a:rPr>
              <a:t>ろうの</a:t>
            </a:r>
            <a:r>
              <a:rPr kumimoji="1" lang="ja-JP" altLang="ja-JP" sz="1000" kern="1200" dirty="0">
                <a:solidFill>
                  <a:schemeClr val="tx1"/>
                </a:solidFill>
                <a:effectLst/>
                <a:latin typeface="+mn-lt"/>
                <a:ea typeface="+mn-ea"/>
                <a:cs typeface="+mn-cs"/>
              </a:rPr>
              <a:t>ある児童、酸素療法や人工呼吸器の使用が必要な児童なども含まれ、状態は様々です。</a:t>
            </a:r>
          </a:p>
          <a:p>
            <a:r>
              <a:rPr kumimoji="1" lang="ja-JP" altLang="ja-JP" sz="1000" kern="1200" dirty="0">
                <a:solidFill>
                  <a:schemeClr val="tx1"/>
                </a:solidFill>
                <a:effectLst/>
                <a:latin typeface="+mn-lt"/>
                <a:ea typeface="+mn-ea"/>
                <a:cs typeface="+mn-cs"/>
              </a:rPr>
              <a:t>「医療的ケア」という用語は、経管栄養・痰吸引等の日常生活に必要な医療的な生活援助行為のことで、治療行為としての医行為とは区別して使用しています。</a:t>
            </a:r>
          </a:p>
          <a:p>
            <a:r>
              <a:rPr kumimoji="1" lang="ja-JP" altLang="ja-JP" sz="1000" kern="1200" dirty="0">
                <a:solidFill>
                  <a:schemeClr val="tx1"/>
                </a:solidFill>
                <a:effectLst/>
                <a:latin typeface="+mn-lt"/>
                <a:ea typeface="+mn-ea"/>
                <a:cs typeface="+mn-cs"/>
              </a:rPr>
              <a:t>医療的ケア児の状態像は知的障害と肢体不自由を重複した寝たきりの重症心身障害児から知的障害のみを有している児童、知的・肢体には全く障害はないが、医療的ケアが必要な児童まで、幅広くなっています。そのため、それら対象児に支援を広げるために使用されている言葉であり、医学的診断名ではありません。</a:t>
            </a:r>
          </a:p>
          <a:p>
            <a:pPr eaLnBrk="1" hangingPunct="1"/>
            <a:endParaRPr lang="en-US" altLang="ja-JP" sz="1000" dirty="0"/>
          </a:p>
        </p:txBody>
      </p:sp>
    </p:spTree>
    <p:extLst>
      <p:ext uri="{BB962C8B-B14F-4D97-AF65-F5344CB8AC3E}">
        <p14:creationId xmlns:p14="http://schemas.microsoft.com/office/powerpoint/2010/main" val="309437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次に、国際生活機能分類（</a:t>
            </a:r>
            <a:r>
              <a:rPr kumimoji="1" lang="en-US" altLang="ja-JP" sz="1000" kern="1200" dirty="0">
                <a:solidFill>
                  <a:schemeClr val="tx1"/>
                </a:solidFill>
                <a:effectLst/>
                <a:latin typeface="+mn-lt"/>
                <a:ea typeface="+mn-ea"/>
                <a:cs typeface="+mn-cs"/>
              </a:rPr>
              <a:t>ICF</a:t>
            </a:r>
            <a:r>
              <a:rPr kumimoji="1" lang="ja-JP" altLang="ja-JP" sz="1000" kern="1200" dirty="0">
                <a:solidFill>
                  <a:schemeClr val="tx1"/>
                </a:solidFill>
                <a:effectLst/>
                <a:latin typeface="+mn-lt"/>
                <a:ea typeface="+mn-ea"/>
                <a:cs typeface="+mn-cs"/>
              </a:rPr>
              <a:t>）の構成要素間の相互作用について、説明します。</a:t>
            </a:r>
          </a:p>
          <a:p>
            <a:r>
              <a:rPr kumimoji="1" lang="ja-JP" altLang="ja-JP" sz="1000" kern="1200" dirty="0">
                <a:solidFill>
                  <a:schemeClr val="tx1"/>
                </a:solidFill>
                <a:effectLst/>
                <a:latin typeface="+mn-lt"/>
                <a:ea typeface="+mn-ea"/>
                <a:cs typeface="+mn-cs"/>
              </a:rPr>
              <a:t>障害のある方であっても、人間らしく生き生きと「活動」したり、社会に「参加」し社会的役割を担っていくことが重要です。</a:t>
            </a:r>
          </a:p>
          <a:p>
            <a:r>
              <a:rPr kumimoji="1" lang="ja-JP" altLang="ja-JP" sz="1000" kern="1200" dirty="0">
                <a:solidFill>
                  <a:schemeClr val="tx1"/>
                </a:solidFill>
                <a:effectLst/>
                <a:latin typeface="+mn-lt"/>
                <a:ea typeface="+mn-ea"/>
                <a:cs typeface="+mn-cs"/>
              </a:rPr>
              <a:t>従来の「障害の概念」では、機能の障害が能力障害を引き起こし、社会的不利を生じさせるといった、一方通行の概念でした。2001年に</a:t>
            </a:r>
            <a:r>
              <a:rPr kumimoji="1" lang="en-US" altLang="ja-JP" sz="1000" kern="1200" dirty="0">
                <a:solidFill>
                  <a:schemeClr val="tx1"/>
                </a:solidFill>
                <a:effectLst/>
                <a:latin typeface="+mn-lt"/>
                <a:ea typeface="+mn-ea"/>
                <a:cs typeface="+mn-cs"/>
              </a:rPr>
              <a:t>WHO</a:t>
            </a:r>
            <a:r>
              <a:rPr kumimoji="1" lang="ja-JP" altLang="ja-JP" sz="1000" kern="1200" dirty="0">
                <a:solidFill>
                  <a:schemeClr val="tx1"/>
                </a:solidFill>
                <a:effectLst/>
                <a:latin typeface="+mn-lt"/>
                <a:ea typeface="+mn-ea"/>
                <a:cs typeface="+mn-cs"/>
              </a:rPr>
              <a:t>が採択した「国際生活機能分類（</a:t>
            </a:r>
            <a:r>
              <a:rPr kumimoji="1" lang="en-US" altLang="ja-JP" sz="1000" kern="1200" dirty="0">
                <a:solidFill>
                  <a:schemeClr val="tx1"/>
                </a:solidFill>
                <a:effectLst/>
                <a:latin typeface="+mn-lt"/>
                <a:ea typeface="+mn-ea"/>
                <a:cs typeface="+mn-cs"/>
              </a:rPr>
              <a:t>ICF</a:t>
            </a:r>
            <a:r>
              <a:rPr kumimoji="1" lang="ja-JP" altLang="ja-JP" sz="1000" kern="1200" dirty="0">
                <a:solidFill>
                  <a:schemeClr val="tx1"/>
                </a:solidFill>
                <a:effectLst/>
                <a:latin typeface="+mn-lt"/>
                <a:ea typeface="+mn-ea"/>
                <a:cs typeface="+mn-cs"/>
              </a:rPr>
              <a:t>）」では、人間にとって最も重要な「活動」や「参加」は、心身機能の低下や病気などからもちろん影響を受けますが、逆に、例えば「活動」を行うことで心身機能を高めることもある、という相互の作用が強調されています。また、障害者自身の心身機能だけでなく、物理的、社会的、制度的、周囲の人々の態度などの「環境因子」によっても、「活動」や「参加」の制限を生じるという概念を明確化しました。</a:t>
            </a:r>
          </a:p>
          <a:p>
            <a:r>
              <a:rPr kumimoji="1" lang="ja-JP" altLang="ja-JP" sz="1000" kern="1200" dirty="0">
                <a:solidFill>
                  <a:schemeClr val="tx1"/>
                </a:solidFill>
                <a:effectLst/>
                <a:latin typeface="+mn-lt"/>
                <a:ea typeface="+mn-ea"/>
                <a:cs typeface="+mn-cs"/>
              </a:rPr>
              <a:t>これらのことは、障害をより軽くするためには、建物や交通機関のバリアフリー化をはじめ制度的な支援の充実、障害理解に関する普及・啓発も重要であるという概念にもつながるものです。</a:t>
            </a:r>
          </a:p>
          <a:p>
            <a:r>
              <a:rPr kumimoji="1" lang="ja-JP" altLang="ja-JP" sz="1000" kern="1200" dirty="0">
                <a:solidFill>
                  <a:schemeClr val="tx1"/>
                </a:solidFill>
                <a:effectLst/>
                <a:latin typeface="+mn-lt"/>
                <a:ea typeface="+mn-ea"/>
                <a:cs typeface="+mn-cs"/>
              </a:rPr>
              <a:t>家族や看護師だけでなく介護職員や教員といった多くの人が喀痰吸引や経管栄養等が行えるようになることは、これらを必要とする障害のある人や子どもの、「活動」や「参加」の１つである通所や通学を支えていくことにもつながります。</a:t>
            </a:r>
            <a:endParaRPr lang="ja-JP" altLang="en-US" sz="1000" dirty="0"/>
          </a:p>
        </p:txBody>
      </p:sp>
    </p:spTree>
    <p:extLst>
      <p:ext uri="{BB962C8B-B14F-4D97-AF65-F5344CB8AC3E}">
        <p14:creationId xmlns:p14="http://schemas.microsoft.com/office/powerpoint/2010/main" val="2698142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次に、重度障害児・者の心理について考えてみましょう。</a:t>
            </a:r>
            <a:endParaRPr kumimoji="1" lang="en-US" altLang="ja-JP" sz="1000" kern="1200" dirty="0">
              <a:solidFill>
                <a:schemeClr val="tx1"/>
              </a:solidFill>
              <a:effectLst/>
              <a:latin typeface="+mn-lt"/>
              <a:ea typeface="+mn-ea"/>
              <a:cs typeface="+mn-cs"/>
            </a:endParaRPr>
          </a:p>
          <a:p>
            <a:r>
              <a:rPr kumimoji="1" lang="ja-JP" altLang="ja-JP" sz="1000" kern="1200" dirty="0">
                <a:solidFill>
                  <a:schemeClr val="tx1"/>
                </a:solidFill>
                <a:effectLst/>
                <a:latin typeface="+mn-lt"/>
                <a:ea typeface="+mn-ea"/>
                <a:cs typeface="+mn-cs"/>
              </a:rPr>
              <a:t>大きく分けて、</a:t>
            </a:r>
          </a:p>
          <a:p>
            <a:r>
              <a:rPr kumimoji="1" lang="ja-JP" altLang="ja-JP" sz="1000" kern="1200" dirty="0">
                <a:solidFill>
                  <a:schemeClr val="tx1"/>
                </a:solidFill>
                <a:effectLst/>
                <a:latin typeface="+mn-lt"/>
                <a:ea typeface="+mn-ea"/>
                <a:cs typeface="+mn-cs"/>
              </a:rPr>
              <a:t>　　・中途障害者の心理</a:t>
            </a:r>
          </a:p>
          <a:p>
            <a:r>
              <a:rPr kumimoji="1" lang="ja-JP" altLang="ja-JP" sz="1000" kern="1200" dirty="0">
                <a:solidFill>
                  <a:schemeClr val="tx1"/>
                </a:solidFill>
                <a:effectLst/>
                <a:latin typeface="+mn-lt"/>
                <a:ea typeface="+mn-ea"/>
                <a:cs typeface="+mn-cs"/>
              </a:rPr>
              <a:t>　　・先天性障害者の心理</a:t>
            </a:r>
          </a:p>
          <a:p>
            <a:r>
              <a:rPr kumimoji="1" lang="ja-JP" altLang="ja-JP" sz="1000" kern="1200" dirty="0">
                <a:solidFill>
                  <a:schemeClr val="tx1"/>
                </a:solidFill>
                <a:effectLst/>
                <a:latin typeface="+mn-lt"/>
                <a:ea typeface="+mn-ea"/>
                <a:cs typeface="+mn-cs"/>
              </a:rPr>
              <a:t>　　・家族の心理</a:t>
            </a:r>
          </a:p>
          <a:p>
            <a:r>
              <a:rPr kumimoji="1" lang="ja-JP" altLang="ja-JP" sz="1000" kern="1200" dirty="0">
                <a:solidFill>
                  <a:schemeClr val="tx1"/>
                </a:solidFill>
                <a:effectLst/>
                <a:latin typeface="+mn-lt"/>
                <a:ea typeface="+mn-ea"/>
                <a:cs typeface="+mn-cs"/>
              </a:rPr>
              <a:t>の３つの視点から、考えていきましょう。</a:t>
            </a:r>
          </a:p>
          <a:p>
            <a:pPr eaLnBrk="1" hangingPunct="1">
              <a:spcBef>
                <a:spcPct val="0"/>
              </a:spcBef>
            </a:pPr>
            <a:endParaRPr lang="ja-JP" altLang="en-US" sz="10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ノート プレースホルダ 2"/>
          <p:cNvSpPr>
            <a:spLocks noGrp="1"/>
          </p:cNvSpPr>
          <p:nvPr>
            <p:ph type="body" idx="1"/>
          </p:nvPr>
        </p:nvSpPr>
        <p:spPr>
          <a:xfrm>
            <a:off x="681938" y="4720685"/>
            <a:ext cx="5689918"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まず、中途障害者の心理について、考えてみましょう。 </a:t>
            </a:r>
          </a:p>
          <a:p>
            <a:r>
              <a:rPr kumimoji="1" lang="ja-JP" altLang="ja-JP" sz="1000" kern="1200" dirty="0">
                <a:solidFill>
                  <a:schemeClr val="tx1"/>
                </a:solidFill>
                <a:effectLst/>
                <a:latin typeface="+mn-lt"/>
                <a:ea typeface="+mn-ea"/>
                <a:cs typeface="+mn-cs"/>
              </a:rPr>
              <a:t>人生の途中で、大きな病気やけがをして、障害者となってしまった。私たちの身にもいつ起こるかわかりません。あなた自身のこととして少し想像してみてください。多くの方は、これからの自分の人生設計が根底から崩れていく想いを持つのではないでしょうか。 </a:t>
            </a:r>
          </a:p>
          <a:p>
            <a:r>
              <a:rPr kumimoji="1" lang="ja-JP" altLang="ja-JP" sz="1000" kern="1200" dirty="0">
                <a:solidFill>
                  <a:schemeClr val="tx1"/>
                </a:solidFill>
                <a:effectLst/>
                <a:latin typeface="+mn-lt"/>
                <a:ea typeface="+mn-ea"/>
                <a:cs typeface="+mn-cs"/>
              </a:rPr>
              <a:t>中途障害者の心理を理解する上で、よく用いられる考え方に「障害受容」のプロセスがあります。</a:t>
            </a:r>
          </a:p>
          <a:p>
            <a:r>
              <a:rPr kumimoji="1" lang="ja-JP" altLang="ja-JP" sz="1000" kern="1200" dirty="0">
                <a:solidFill>
                  <a:schemeClr val="tx1"/>
                </a:solidFill>
                <a:effectLst/>
                <a:latin typeface="+mn-lt"/>
                <a:ea typeface="+mn-ea"/>
                <a:cs typeface="+mn-cs"/>
              </a:rPr>
              <a:t>最初は「ショック」で何も考えられない時期から、これは嘘</a:t>
            </a:r>
            <a:r>
              <a:rPr kumimoji="1" lang="ja-JP" altLang="ja-JP" sz="1000" kern="1200" dirty="0" err="1">
                <a:solidFill>
                  <a:schemeClr val="tx1"/>
                </a:solidFill>
                <a:effectLst/>
                <a:latin typeface="+mn-lt"/>
                <a:ea typeface="+mn-ea"/>
                <a:cs typeface="+mn-cs"/>
              </a:rPr>
              <a:t>だ</a:t>
            </a:r>
            <a:r>
              <a:rPr kumimoji="1" lang="ja-JP" altLang="ja-JP" sz="1000" kern="1200" dirty="0">
                <a:solidFill>
                  <a:schemeClr val="tx1"/>
                </a:solidFill>
                <a:effectLst/>
                <a:latin typeface="+mn-lt"/>
                <a:ea typeface="+mn-ea"/>
                <a:cs typeface="+mn-cs"/>
              </a:rPr>
              <a:t>現実ではないといった「否認」の時期、現実を徐々に受け入れながらも「混乱」する時期を経て、「適応への努力」の時期、それから「適応」へと進んでいきます。しかし、実際にはこれらは一方通行の単純なプロセスではなく、各段階をいったりきたりしながら徐々に適応へと進んでいくと考えられています。しかし、障害の受容は簡単なものではありません。</a:t>
            </a:r>
          </a:p>
          <a:p>
            <a:r>
              <a:rPr kumimoji="1" lang="ja-JP" altLang="ja-JP" sz="1000" kern="1200" dirty="0">
                <a:solidFill>
                  <a:schemeClr val="tx1"/>
                </a:solidFill>
                <a:effectLst/>
                <a:latin typeface="+mn-lt"/>
                <a:ea typeface="+mn-ea"/>
                <a:cs typeface="+mn-cs"/>
              </a:rPr>
              <a:t>そこで、介護等の制度の利用を勧め、社会的な環境を整えていくことにより、障害をもっても自分らしく生きていける確信を持ってもらうように、働きかけをしていきます。</a:t>
            </a:r>
          </a:p>
          <a:p>
            <a:r>
              <a:rPr kumimoji="1" lang="ja-JP" altLang="ja-JP" sz="1000" kern="1200" dirty="0">
                <a:solidFill>
                  <a:schemeClr val="tx1"/>
                </a:solidFill>
                <a:effectLst/>
                <a:latin typeface="+mn-lt"/>
                <a:ea typeface="+mn-ea"/>
                <a:cs typeface="+mn-cs"/>
              </a:rPr>
              <a:t>また、社会の障害者に対する態度も、障害の受容のプロセスに影響を与えます。障害者に対する否定的な態度をなくすような日々の働きかけも重要です。</a:t>
            </a:r>
          </a:p>
          <a:p>
            <a:r>
              <a:rPr kumimoji="1" lang="ja-JP" altLang="ja-JP" sz="1000" kern="1200" dirty="0">
                <a:solidFill>
                  <a:schemeClr val="tx1"/>
                </a:solidFill>
                <a:effectLst/>
                <a:latin typeface="+mn-lt"/>
                <a:ea typeface="+mn-ea"/>
                <a:cs typeface="+mn-cs"/>
              </a:rPr>
              <a:t>そうして、障害のある身体や暮らしへの適応へのきっかけがうまく見つけることができれば、案外早く切り替えができ、前を向いて生きていくことができるケースも多いようです。仲間の支えや、将来の具体的なビジョンを持っていただくことが重要です。 </a:t>
            </a:r>
          </a:p>
          <a:p>
            <a:r>
              <a:rPr kumimoji="1" lang="ja-JP" altLang="ja-JP" sz="1000" kern="1200" dirty="0">
                <a:solidFill>
                  <a:schemeClr val="tx1"/>
                </a:solidFill>
                <a:effectLst/>
                <a:latin typeface="+mn-lt"/>
                <a:ea typeface="+mn-ea"/>
                <a:cs typeface="+mn-cs"/>
              </a:rPr>
              <a:t>しかし、これまでの人生の積み重ねもあり、「適応」の道のりは簡単ではない場合もあるようです。一見、障害受容しているようにみえても、実際には複雑な気持ちを抱えているものです。本人の誇りを傷つけるような言動は慎み、敬意の念を持って接することが重要です。</a:t>
            </a:r>
          </a:p>
          <a:p>
            <a:r>
              <a:rPr kumimoji="1" lang="ja-JP" altLang="ja-JP" sz="1000" kern="1200" dirty="0">
                <a:solidFill>
                  <a:schemeClr val="tx1"/>
                </a:solidFill>
                <a:effectLst/>
                <a:latin typeface="+mn-lt"/>
                <a:ea typeface="+mn-ea"/>
                <a:cs typeface="+mn-cs"/>
              </a:rPr>
              <a:t>障害の受容を押しつけることがないように注意するとともに、障害者本人にしかわからない辛さや苦しみがあることを、常に洞察する気持ちで接しましょう。</a:t>
            </a:r>
            <a:endParaRPr lang="ja-JP" altLang="ja-JP" sz="10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ノート プレースホルダ 2"/>
          <p:cNvSpPr>
            <a:spLocks noGrp="1"/>
          </p:cNvSpPr>
          <p:nvPr>
            <p:ph type="body" idx="1"/>
          </p:nvPr>
        </p:nvSpPr>
        <p:spPr>
          <a:xfrm>
            <a:off x="681938" y="4620475"/>
            <a:ext cx="5632076"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次は、先天性障害者の心理について、考えてみましょう。</a:t>
            </a:r>
          </a:p>
          <a:p>
            <a:r>
              <a:rPr kumimoji="1" lang="ja-JP" altLang="ja-JP" sz="1000" kern="1200" dirty="0">
                <a:solidFill>
                  <a:schemeClr val="tx1"/>
                </a:solidFill>
                <a:effectLst/>
                <a:latin typeface="+mn-lt"/>
                <a:ea typeface="+mn-ea"/>
                <a:cs typeface="+mn-cs"/>
              </a:rPr>
              <a:t>生まれつき障害がある人生というのは、どのようなものでしょう。</a:t>
            </a:r>
          </a:p>
          <a:p>
            <a:r>
              <a:rPr kumimoji="1" lang="ja-JP" altLang="ja-JP" sz="1000" kern="1200" dirty="0">
                <a:solidFill>
                  <a:schemeClr val="tx1"/>
                </a:solidFill>
                <a:effectLst/>
                <a:latin typeface="+mn-lt"/>
                <a:ea typeface="+mn-ea"/>
                <a:cs typeface="+mn-cs"/>
              </a:rPr>
              <a:t>障害があってもなくても、一人の人間として、学校生活や地域社会での生活など、平等に機会が与えられ公平な世の中を目指した「インクルーシブ社会」が理想ですが、実際にはどうでしょう。障害児は親から身の回りの世話を受ける機会が多く、そのことが自己決定の機会を狭められることにつながりやすいとも考えられます。また、障害があるために様々な行動の制限があり、失敗を恐れず試行錯誤を繰り返しながら学ぶという経験も少ない場合があるのではないでしょうか。</a:t>
            </a:r>
          </a:p>
          <a:p>
            <a:r>
              <a:rPr kumimoji="1" lang="ja-JP" altLang="ja-JP" sz="1000" kern="1200" dirty="0">
                <a:solidFill>
                  <a:schemeClr val="tx1"/>
                </a:solidFill>
                <a:effectLst/>
                <a:latin typeface="+mn-lt"/>
                <a:ea typeface="+mn-ea"/>
                <a:cs typeface="+mn-cs"/>
              </a:rPr>
              <a:t>先天性障害児が、「大人」となっていくにあたって、まず「自立」ということを考えなければなりません。</a:t>
            </a:r>
          </a:p>
          <a:p>
            <a:r>
              <a:rPr kumimoji="1" lang="ja-JP" altLang="ja-JP" sz="1000" kern="1200" dirty="0">
                <a:solidFill>
                  <a:schemeClr val="tx1"/>
                </a:solidFill>
                <a:effectLst/>
                <a:latin typeface="+mn-lt"/>
                <a:ea typeface="+mn-ea"/>
                <a:cs typeface="+mn-cs"/>
              </a:rPr>
              <a:t>自立には、身体面、精神面、経済面、社会面の側面があります。</a:t>
            </a:r>
          </a:p>
          <a:p>
            <a:r>
              <a:rPr kumimoji="1" lang="ja-JP" altLang="ja-JP" sz="1000" kern="1200" dirty="0">
                <a:solidFill>
                  <a:schemeClr val="tx1"/>
                </a:solidFill>
                <a:effectLst/>
                <a:latin typeface="+mn-lt"/>
                <a:ea typeface="+mn-ea"/>
                <a:cs typeface="+mn-cs"/>
              </a:rPr>
              <a:t>身体的な自立、これは食事、移動、排泄などの動作の自立であり、障害の程度によっては必ずしもすべてが可能になるとはいえないかもしれません。</a:t>
            </a:r>
          </a:p>
          <a:p>
            <a:r>
              <a:rPr kumimoji="1" lang="ja-JP" altLang="ja-JP" sz="1000" kern="1200" dirty="0">
                <a:solidFill>
                  <a:schemeClr val="tx1"/>
                </a:solidFill>
                <a:effectLst/>
                <a:latin typeface="+mn-lt"/>
                <a:ea typeface="+mn-ea"/>
                <a:cs typeface="+mn-cs"/>
              </a:rPr>
              <a:t>精神的な自立、これは例えば親元から離れ、介護者に支えてもらいながら自分らしく生きていくことにつながるもので、最も重要です。</a:t>
            </a:r>
          </a:p>
          <a:p>
            <a:r>
              <a:rPr kumimoji="1" lang="ja-JP" altLang="ja-JP" sz="1000" kern="1200" dirty="0">
                <a:solidFill>
                  <a:schemeClr val="tx1"/>
                </a:solidFill>
                <a:effectLst/>
                <a:latin typeface="+mn-lt"/>
                <a:ea typeface="+mn-ea"/>
                <a:cs typeface="+mn-cs"/>
              </a:rPr>
              <a:t>経済的な自立は、所得を得て自活するということですが、就労とも密接に関係します。これも障害の程度によっては、必ずしもすべてが可能になるとはいえないかもしれません。</a:t>
            </a:r>
          </a:p>
          <a:p>
            <a:r>
              <a:rPr kumimoji="1" lang="ja-JP" altLang="ja-JP" sz="1000" kern="1200" dirty="0">
                <a:solidFill>
                  <a:schemeClr val="tx1"/>
                </a:solidFill>
                <a:effectLst/>
                <a:latin typeface="+mn-lt"/>
                <a:ea typeface="+mn-ea"/>
                <a:cs typeface="+mn-cs"/>
              </a:rPr>
              <a:t>社会的な自立は、社会的な位置というものを持つこと、つまり社会的な存在としての自分の役割を自分なりに意識するということです。精神的な自立ができれば、何らかの社会的な自分の位置というものが見えてくることが多いのではないでしょうか。</a:t>
            </a:r>
          </a:p>
          <a:p>
            <a:r>
              <a:rPr kumimoji="1" lang="ja-JP" altLang="ja-JP" sz="1000" kern="1200" dirty="0">
                <a:solidFill>
                  <a:schemeClr val="tx1"/>
                </a:solidFill>
                <a:effectLst/>
                <a:latin typeface="+mn-lt"/>
                <a:ea typeface="+mn-ea"/>
                <a:cs typeface="+mn-cs"/>
              </a:rPr>
              <a:t>これらのことから、「自立」を考えるときに、最も重要な側面は「精神的自立」といえるでしょう。成長の過程で「精神的自立」を促していく必要があります。そのためには、成長段階に応じて、障害も含めた自己理解を促していく支援が重要となります。</a:t>
            </a:r>
          </a:p>
          <a:p>
            <a:r>
              <a:rPr kumimoji="1" lang="ja-JP" altLang="ja-JP" sz="1000" kern="1200" dirty="0">
                <a:solidFill>
                  <a:schemeClr val="tx1"/>
                </a:solidFill>
                <a:effectLst/>
                <a:latin typeface="+mn-lt"/>
                <a:ea typeface="+mn-ea"/>
                <a:cs typeface="+mn-cs"/>
              </a:rPr>
              <a:t>しかし、障害児が「精神的自立」をすることは、やはりかなりの困難を伴いますし、親のほうのいわゆる「子離れ」も容易ではない場合も多いでしょう。</a:t>
            </a:r>
          </a:p>
          <a:p>
            <a:r>
              <a:rPr kumimoji="1" lang="ja-JP" altLang="ja-JP" sz="1000" kern="1200" dirty="0">
                <a:solidFill>
                  <a:schemeClr val="tx1"/>
                </a:solidFill>
                <a:effectLst/>
                <a:latin typeface="+mn-lt"/>
                <a:ea typeface="+mn-ea"/>
                <a:cs typeface="+mn-cs"/>
              </a:rPr>
              <a:t>同様の経験を経て自立した人たちの体験談を聞いたり、介護者に支えてもらいながらの地域生活を実際に体験したりといった中で、徐々にイメージを持つことも重要です。</a:t>
            </a:r>
          </a:p>
          <a:p>
            <a:r>
              <a:rPr kumimoji="1" lang="ja-JP" altLang="ja-JP" sz="1000" kern="1200" dirty="0">
                <a:solidFill>
                  <a:schemeClr val="tx1"/>
                </a:solidFill>
                <a:effectLst/>
                <a:latin typeface="+mn-lt"/>
                <a:ea typeface="+mn-ea"/>
                <a:cs typeface="+mn-cs"/>
              </a:rPr>
              <a:t>家族の心理としては、障害のある子どもを生んだ親、一家の大黒柱であった夫が障害者になった妻など、様々な立場があり一概に論じることはできませんが、障害のある家族の身の回りの世話をすることが生き甲斐となり、本人の選択権や自己決定の機会を奪ってしまっている場合もあります。家族とはいえ、ずっと介護をすることはできないのですから、どこかで割り切り、お互いの「自立」を促す必要があります。</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次に、福祉業務従事者としての職業倫理と利用者の人権について説明します。</a:t>
            </a:r>
          </a:p>
          <a:p>
            <a:r>
              <a:rPr kumimoji="1" lang="ja-JP" altLang="ja-JP" sz="1000" kern="1200" dirty="0">
                <a:solidFill>
                  <a:schemeClr val="tx1"/>
                </a:solidFill>
                <a:effectLst/>
                <a:latin typeface="+mn-lt"/>
                <a:ea typeface="+mn-ea"/>
                <a:cs typeface="+mn-cs"/>
              </a:rPr>
              <a:t>福祉業務に従事する者には、適切な職業倫理を持つことが望まれます。</a:t>
            </a:r>
          </a:p>
          <a:p>
            <a:r>
              <a:rPr kumimoji="1" lang="ja-JP" altLang="ja-JP" sz="1000" kern="1200" dirty="0">
                <a:solidFill>
                  <a:schemeClr val="tx1"/>
                </a:solidFill>
                <a:effectLst/>
                <a:latin typeface="+mn-lt"/>
                <a:ea typeface="+mn-ea"/>
                <a:cs typeface="+mn-cs"/>
              </a:rPr>
              <a:t>まず、障害者本人の自己決定の原則を守ることが最も重要です。</a:t>
            </a:r>
          </a:p>
          <a:p>
            <a:r>
              <a:rPr kumimoji="1" lang="ja-JP" altLang="ja-JP" sz="1000" kern="1200" dirty="0">
                <a:solidFill>
                  <a:schemeClr val="tx1"/>
                </a:solidFill>
                <a:effectLst/>
                <a:latin typeface="+mn-lt"/>
                <a:ea typeface="+mn-ea"/>
                <a:cs typeface="+mn-cs"/>
              </a:rPr>
              <a:t>福祉業務従事者が、本人の選択権を奪い、決定を押しつけたり、本人の意向に沿わないサービスを提供することがあってはなりません。</a:t>
            </a:r>
          </a:p>
          <a:p>
            <a:r>
              <a:rPr kumimoji="1" lang="ja-JP" altLang="ja-JP" sz="1000" kern="1200" dirty="0">
                <a:solidFill>
                  <a:schemeClr val="tx1"/>
                </a:solidFill>
                <a:effectLst/>
                <a:latin typeface="+mn-lt"/>
                <a:ea typeface="+mn-ea"/>
                <a:cs typeface="+mn-cs"/>
              </a:rPr>
              <a:t>福祉業務従事者は、本人の自己決定を尊重し、できるかぎり本人の意向に沿ったサービスを提供することを心がけるべきです。</a:t>
            </a:r>
          </a:p>
          <a:p>
            <a:r>
              <a:rPr kumimoji="1" lang="ja-JP" altLang="ja-JP" sz="1000" kern="1200" dirty="0">
                <a:solidFill>
                  <a:schemeClr val="tx1"/>
                </a:solidFill>
                <a:effectLst/>
                <a:latin typeface="+mn-lt"/>
                <a:ea typeface="+mn-ea"/>
                <a:cs typeface="+mn-cs"/>
              </a:rPr>
              <a:t>もちろん、その決定が反社会的なものであれば、福祉業務従事者は拒否することもできます。</a:t>
            </a:r>
          </a:p>
          <a:p>
            <a:r>
              <a:rPr kumimoji="1" lang="ja-JP" altLang="ja-JP" sz="1000" kern="1200" dirty="0">
                <a:solidFill>
                  <a:schemeClr val="tx1"/>
                </a:solidFill>
                <a:effectLst/>
                <a:latin typeface="+mn-lt"/>
                <a:ea typeface="+mn-ea"/>
                <a:cs typeface="+mn-cs"/>
              </a:rPr>
              <a:t>様々な社会的な制約の中でどのような決定をするかも、社会生活を送る上で重要な能力です。生活の中で障害者自身が適切にこれらの判断や決定をしていくことが重要ですし、支援者はそれを適切に支援していくことが重要です。そして、そのことが、対象者の人権を守ることにもつながります。</a:t>
            </a:r>
          </a:p>
          <a:p>
            <a:r>
              <a:rPr kumimoji="1" lang="ja-JP" altLang="ja-JP" sz="1000" kern="1200" dirty="0">
                <a:solidFill>
                  <a:schemeClr val="tx1"/>
                </a:solidFill>
                <a:effectLst/>
                <a:latin typeface="+mn-lt"/>
                <a:ea typeface="+mn-ea"/>
                <a:cs typeface="+mn-cs"/>
              </a:rPr>
              <a:t>なお、当然のことながら、自己決定の原則は、本人の意思の確認が難しい場合も適用されます。厚生労働省では、意思決定支援の定義や意義、標準的なプロセスや留意点をとりまとめたガイドラインとして、「障害福祉サービス等の提供に係る意思決定支援ガイドライン」を作成していますので、こちらも参考にしてください。ガイドラインは、参考資料に掲載しています。</a:t>
            </a:r>
            <a:endParaRPr lang="ja-JP" altLang="en-US" sz="1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108000" algn="l" defTabSz="914400" rtl="0" eaLnBrk="1" fontAlgn="auto" latinLnBrk="0" hangingPunct="1">
              <a:lnSpc>
                <a:spcPct val="90000"/>
              </a:lnSpc>
              <a:spcBef>
                <a:spcPct val="0"/>
              </a:spcBef>
              <a:spcAft>
                <a:spcPts val="0"/>
              </a:spcAft>
              <a:buClrTx/>
              <a:buSzTx/>
              <a:buFontTx/>
              <a:buNone/>
              <a:tabLst/>
              <a:defRPr/>
            </a:pPr>
            <a:r>
              <a:rPr kumimoji="1" lang="ja-JP" altLang="ja-JP" sz="1000" kern="1200" dirty="0">
                <a:solidFill>
                  <a:schemeClr val="tx1"/>
                </a:solidFill>
                <a:effectLst/>
                <a:latin typeface="+mn-lt"/>
                <a:ea typeface="+mn-ea"/>
                <a:cs typeface="+mn-cs"/>
              </a:rPr>
              <a:t>介護職員の心得として参考になりますので、日本介護福祉士会が作成した「日本介護福祉士会倫理綱領」を紹介します。</a:t>
            </a:r>
          </a:p>
          <a:p>
            <a:pPr eaLnBrk="1" hangingPunct="1">
              <a:lnSpc>
                <a:spcPct val="90000"/>
              </a:lnSpc>
              <a:spcBef>
                <a:spcPct val="0"/>
              </a:spcBef>
            </a:pPr>
            <a:endParaRPr lang="en-US" altLang="ja-JP" sz="10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a:solidFill>
                  <a:schemeClr val="tx1"/>
                </a:solidFill>
                <a:effectLst/>
                <a:latin typeface="+mn-lt"/>
                <a:ea typeface="+mn-ea"/>
                <a:cs typeface="+mn-cs"/>
              </a:rPr>
              <a:t>喀痰吸引等制度の運用</a:t>
            </a:r>
          </a:p>
          <a:p>
            <a:endParaRPr lang="ja-JP"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000" kern="1200" dirty="0">
                <a:solidFill>
                  <a:schemeClr val="tx1"/>
                </a:solidFill>
                <a:effectLst/>
                <a:latin typeface="+mn-lt"/>
                <a:ea typeface="+mn-ea"/>
                <a:cs typeface="+mn-cs"/>
              </a:rPr>
              <a:t>まずは、介護職員等がどのようなプロセスを経て、喀痰吸引等の業務ができるようになるのか、説明します。</a:t>
            </a:r>
          </a:p>
          <a:p>
            <a:r>
              <a:rPr kumimoji="1" lang="ja-JP" altLang="ja-JP" sz="1000" kern="1200" dirty="0">
                <a:solidFill>
                  <a:schemeClr val="tx1"/>
                </a:solidFill>
                <a:effectLst/>
                <a:latin typeface="+mn-lt"/>
                <a:ea typeface="+mn-ea"/>
                <a:cs typeface="+mn-cs"/>
              </a:rPr>
              <a:t>介護職員等が、基本研修、実地研修を受講し、知識・技能の修得が確認されると、喀痰吸引等研修が修了となり、研修機関より「修了証明書証」が交付されます。「修了証明書証」を受領したら、都道府県に「認定特定行為業務従事者認定証」の申請を行ってください。認定証が交付されると、皆さんは、特定の対象者に喀痰吸引等を実施できる「認定特定行為業務従事者」となります。</a:t>
            </a:r>
          </a:p>
          <a:p>
            <a:r>
              <a:rPr kumimoji="1" lang="ja-JP" altLang="ja-JP" sz="1000" kern="1200" dirty="0">
                <a:solidFill>
                  <a:schemeClr val="tx1"/>
                </a:solidFill>
                <a:effectLst/>
                <a:latin typeface="+mn-lt"/>
                <a:ea typeface="+mn-ea"/>
                <a:cs typeface="+mn-cs"/>
              </a:rPr>
              <a:t>これ以降、「認定特定行為業務従事者」のことを「従事者」として解説していきます。</a:t>
            </a:r>
          </a:p>
          <a:p>
            <a:endParaRPr kumimoji="1" lang="ja-JP" altLang="en-US" dirty="0"/>
          </a:p>
        </p:txBody>
      </p:sp>
    </p:spTree>
    <p:extLst>
      <p:ext uri="{BB962C8B-B14F-4D97-AF65-F5344CB8AC3E}">
        <p14:creationId xmlns:p14="http://schemas.microsoft.com/office/powerpoint/2010/main" val="380293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喀痰吸引等研修の概要</a:t>
            </a:r>
            <a:endParaRPr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000" kern="1200" dirty="0">
                <a:solidFill>
                  <a:schemeClr val="tx1"/>
                </a:solidFill>
                <a:effectLst/>
                <a:latin typeface="+mn-lt"/>
                <a:ea typeface="+mn-ea"/>
                <a:cs typeface="+mn-cs"/>
              </a:rPr>
              <a:t>ただし、皆さんが「認定特定行為業務従事者」になっても、対象者に喀痰吸引等を実施することはできません。皆さんが所属する介護事業者等が、喀痰吸引等を業として行う事業者として登録する手続きが必要になります。</a:t>
            </a:r>
          </a:p>
          <a:p>
            <a:r>
              <a:rPr kumimoji="1" lang="ja-JP" altLang="ja-JP" sz="1000" kern="1200" dirty="0">
                <a:solidFill>
                  <a:schemeClr val="tx1"/>
                </a:solidFill>
                <a:effectLst/>
                <a:latin typeface="+mn-lt"/>
                <a:ea typeface="+mn-ea"/>
                <a:cs typeface="+mn-cs"/>
              </a:rPr>
              <a:t>登録事業者になるには、一定の要件があります。その要件を満たしていることを証明する書類を準備して、都道府県に登録申請を行い、審査の結果、基準を満たしていると判断されれば、都道府県から公示が出て登録事業者となります。</a:t>
            </a:r>
          </a:p>
          <a:p>
            <a:endParaRPr kumimoji="1" lang="ja-JP" altLang="en-US" dirty="0"/>
          </a:p>
        </p:txBody>
      </p:sp>
    </p:spTree>
    <p:extLst>
      <p:ext uri="{BB962C8B-B14F-4D97-AF65-F5344CB8AC3E}">
        <p14:creationId xmlns:p14="http://schemas.microsoft.com/office/powerpoint/2010/main" val="1331580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事業者の登録基準には、大きく２つあります。</a:t>
            </a:r>
          </a:p>
          <a:p>
            <a:r>
              <a:rPr kumimoji="1" lang="ja-JP" altLang="ja-JP" sz="1000" kern="1200" dirty="0">
                <a:solidFill>
                  <a:schemeClr val="tx1"/>
                </a:solidFill>
                <a:effectLst/>
                <a:latin typeface="+mn-lt"/>
                <a:ea typeface="+mn-ea"/>
                <a:cs typeface="+mn-cs"/>
              </a:rPr>
              <a:t>１つは、「医療関係者との連携に関する基準」です。喀痰吸引等は医行為である以上、医師や看護師など医療関係者との連携は欠かせません。必ず医師の指示を受けて実施すること、実施状況を医師に報告すること、緊急時の連絡方法についてあらかじめ定めておくことなどが規定されています。</a:t>
            </a:r>
          </a:p>
          <a:p>
            <a:r>
              <a:rPr kumimoji="1" lang="ja-JP" altLang="ja-JP" sz="1000" kern="1200" dirty="0">
                <a:solidFill>
                  <a:schemeClr val="tx1"/>
                </a:solidFill>
                <a:effectLst/>
                <a:latin typeface="+mn-lt"/>
                <a:ea typeface="+mn-ea"/>
                <a:cs typeface="+mn-cs"/>
              </a:rPr>
              <a:t>もう１つは、「喀痰吸引等を安全・適正に実施するための基準」です。ここでは、安全確保のために事業者に求められる取組・体制が示されており、安全委員会の設置や研修体制の整備、衛生管理、情報の適切な管理などを行う必要があるとされています。</a:t>
            </a:r>
          </a:p>
          <a:p>
            <a:endParaRPr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ここからは、事業者の登録基準をふまえて、喀痰吸引等を実施する際に必要な事業者の体制や取組について、具体的に説明していきます。</a:t>
            </a:r>
          </a:p>
          <a:p>
            <a:r>
              <a:rPr kumimoji="1" lang="ja-JP" altLang="ja-JP" sz="1000" kern="1200" dirty="0">
                <a:solidFill>
                  <a:schemeClr val="tx1"/>
                </a:solidFill>
                <a:effectLst/>
                <a:latin typeface="+mn-lt"/>
                <a:ea typeface="+mn-ea"/>
                <a:cs typeface="+mn-cs"/>
              </a:rPr>
              <a:t>まずは、書類の準備です。実地研修の時と、その後の業務で喀痰吸引等を実施する時には、それぞれ必要な書類があります。</a:t>
            </a:r>
          </a:p>
          <a:p>
            <a:r>
              <a:rPr kumimoji="1" lang="ja-JP" altLang="ja-JP" sz="1000" kern="1200" dirty="0">
                <a:solidFill>
                  <a:schemeClr val="tx1"/>
                </a:solidFill>
                <a:effectLst/>
                <a:latin typeface="+mn-lt"/>
                <a:ea typeface="+mn-ea"/>
                <a:cs typeface="+mn-cs"/>
              </a:rPr>
              <a:t>研修後に業務として喀痰吸引等を実施する時は、「医師指示書」、「業務計画書」、「同意書」、「報告書」、「急変時等の対応に関する文書」「業務方法書」の６点が必要になります。</a:t>
            </a:r>
          </a:p>
          <a:p>
            <a:r>
              <a:rPr kumimoji="1" lang="ja-JP" altLang="ja-JP" sz="1000" kern="1200" dirty="0">
                <a:solidFill>
                  <a:schemeClr val="tx1"/>
                </a:solidFill>
                <a:effectLst/>
                <a:latin typeface="+mn-lt"/>
                <a:ea typeface="+mn-ea"/>
                <a:cs typeface="+mn-cs"/>
              </a:rPr>
              <a:t>「医師指示書」は医師が作成するもので、対象者の希望や心身の状況等を踏まえて、喀痰吸引等の実施内容を従事者に対して指示するための書類です。この指示書には、６か月以内の有効期限が定められています。</a:t>
            </a:r>
          </a:p>
          <a:p>
            <a:r>
              <a:rPr kumimoji="1" lang="ja-JP" altLang="ja-JP" sz="1000" kern="1200" dirty="0">
                <a:solidFill>
                  <a:schemeClr val="tx1"/>
                </a:solidFill>
                <a:effectLst/>
                <a:latin typeface="+mn-lt"/>
                <a:ea typeface="+mn-ea"/>
                <a:cs typeface="+mn-cs"/>
              </a:rPr>
              <a:t>「業務計画書」は従事者が作成するもので、対象者の希望や心身の状況、医師の指示をふまえて、喀痰吸引等の実施内容を記載するものです。「業務計画書」の内容は、医師や看護師、対象者やその家族と共有するようにしましょう。</a:t>
            </a:r>
          </a:p>
          <a:p>
            <a:r>
              <a:rPr kumimoji="1" lang="ja-JP" altLang="ja-JP" sz="1000" kern="1200" dirty="0">
                <a:solidFill>
                  <a:schemeClr val="tx1"/>
                </a:solidFill>
                <a:effectLst/>
                <a:latin typeface="+mn-lt"/>
                <a:ea typeface="+mn-ea"/>
                <a:cs typeface="+mn-cs"/>
              </a:rPr>
              <a:t>「同意書」は、医師の指示や喀痰吸引等の手順、緊急時の対応方法などについて、対象者やその家族に説明し、安全に喀痰吸引等を実施することについて、理解や同意を得るための文書です。</a:t>
            </a:r>
          </a:p>
          <a:p>
            <a:r>
              <a:rPr kumimoji="1" lang="ja-JP" altLang="ja-JP" sz="1000" kern="1200" dirty="0">
                <a:solidFill>
                  <a:schemeClr val="tx1"/>
                </a:solidFill>
                <a:effectLst/>
                <a:latin typeface="+mn-lt"/>
                <a:ea typeface="+mn-ea"/>
                <a:cs typeface="+mn-cs"/>
              </a:rPr>
              <a:t>「報告書」は、喀痰吸引等の実施日や実施内容、実施結果等を、従事者から医師に報告するための書類です。</a:t>
            </a:r>
          </a:p>
          <a:p>
            <a:r>
              <a:rPr kumimoji="1" lang="ja-JP" altLang="ja-JP" sz="1000" kern="1200" dirty="0">
                <a:solidFill>
                  <a:schemeClr val="tx1"/>
                </a:solidFill>
                <a:effectLst/>
                <a:latin typeface="+mn-lt"/>
                <a:ea typeface="+mn-ea"/>
                <a:cs typeface="+mn-cs"/>
              </a:rPr>
              <a:t>「急変時等の対応に関する文書」は、対象者が急変した時などに、速やかに医師または看護師に連絡できるよう、予め、従事者、登録事業者の管理責任者、看護師、医師など、多職種で話し合って対応方法を定めておく文書です。</a:t>
            </a:r>
          </a:p>
          <a:p>
            <a:r>
              <a:rPr kumimoji="1" lang="ja-JP" altLang="ja-JP" sz="1000" kern="1200" dirty="0">
                <a:solidFill>
                  <a:schemeClr val="tx1"/>
                </a:solidFill>
                <a:effectLst/>
                <a:latin typeface="+mn-lt"/>
                <a:ea typeface="+mn-ea"/>
                <a:cs typeface="+mn-cs"/>
              </a:rPr>
              <a:t>そして、最後に「業務方法書」です。これは、登録事業者が喀痰吸引等の業務全般について定める書類で、指示書や計画書に基づいて喀痰吸引等を実施することや、安全委員会の設置・運営、ヒヤリ・ハット事例の蓄積や分析の方法・体制などについて記載するものです。</a:t>
            </a:r>
          </a:p>
          <a:p>
            <a:r>
              <a:rPr kumimoji="1" lang="ja-JP" altLang="ja-JP" sz="1000" kern="1200" dirty="0">
                <a:solidFill>
                  <a:schemeClr val="tx1"/>
                </a:solidFill>
                <a:effectLst/>
                <a:latin typeface="+mn-lt"/>
                <a:ea typeface="+mn-ea"/>
                <a:cs typeface="+mn-cs"/>
              </a:rPr>
              <a:t>実地研修の時には、このうち、「医師指示書」、「研修計画書」、「同意書」、「報告書」の４点の書類が必要になります。いずれも研修後の業務で用いるものですので、実地研修の段階から活用することで、円滑に実際の業務につなげることができます。</a:t>
            </a:r>
          </a:p>
          <a:p>
            <a:r>
              <a:rPr kumimoji="1" lang="ja-JP" altLang="ja-JP" sz="1000" kern="1200" dirty="0">
                <a:solidFill>
                  <a:schemeClr val="tx1"/>
                </a:solidFill>
                <a:effectLst/>
                <a:latin typeface="+mn-lt"/>
                <a:ea typeface="+mn-ea"/>
                <a:cs typeface="+mn-cs"/>
              </a:rPr>
              <a:t>これらの書類は、喀痰吸引等を対象者や家族との信頼関係の下で、安全・適正に実施するために必要なものです。</a:t>
            </a:r>
          </a:p>
          <a:p>
            <a:endParaRPr lang="ja-JP" altLang="en-US" dirty="0"/>
          </a:p>
        </p:txBody>
      </p:sp>
    </p:spTree>
    <p:extLst>
      <p:ext uri="{BB962C8B-B14F-4D97-AF65-F5344CB8AC3E}">
        <p14:creationId xmlns:p14="http://schemas.microsoft.com/office/powerpoint/2010/main" val="2384455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喀痰吸引等の実施においては、平常時においても急変時等においても、医療職との連携が求められます。対象者の状況について日頃からどのように情報共有するのか、従事者が何か相談したいことがある場合は、医師や看護師にどのように連絡するのか、また、対象者の病状が急変した時は、医療職とどのように連携をとるのか、こうしたことは実際に業務が始まる前に、予め多職種で具体的な手段や対応方法、役割などを決めておくことが必要です。ここでいう多職種とは、従事者、登録事業者の管理責任者、訪問看護事業所等の看護師・管理者、医師などのことを指しています。</a:t>
            </a:r>
          </a:p>
          <a:p>
            <a:r>
              <a:rPr kumimoji="1" lang="ja-JP" altLang="ja-JP" sz="1000" kern="1200" dirty="0">
                <a:solidFill>
                  <a:schemeClr val="tx1"/>
                </a:solidFill>
                <a:effectLst/>
                <a:latin typeface="+mn-lt"/>
                <a:ea typeface="+mn-ea"/>
                <a:cs typeface="+mn-cs"/>
              </a:rPr>
              <a:t>予め決めておくこととしては、喀痰吸引等の手技、平常時の対応、急変時等の対応に関することが挙げられます。</a:t>
            </a:r>
          </a:p>
          <a:p>
            <a:r>
              <a:rPr kumimoji="1" lang="ja-JP" altLang="ja-JP" sz="1000" kern="1200" dirty="0">
                <a:solidFill>
                  <a:schemeClr val="tx1"/>
                </a:solidFill>
                <a:effectLst/>
                <a:latin typeface="+mn-lt"/>
                <a:ea typeface="+mn-ea"/>
                <a:cs typeface="+mn-cs"/>
              </a:rPr>
              <a:t>手技については、喀痰吸引等の手順のほか、対象者の心身の状況などをふまえて個別の留意点などを確認しておきましょう。平常時については、日常的な連絡や相談、報告の体制、従事者・看護師・医師のそれぞれの連絡体制、また、医師もしくは看護師が対象者の状態確認を、どのくらいの頻度で、どのように行うのか決めておくと良いでしょう。</a:t>
            </a:r>
          </a:p>
          <a:p>
            <a:r>
              <a:rPr kumimoji="1" lang="ja-JP" altLang="ja-JP" sz="1000" kern="1200" dirty="0">
                <a:solidFill>
                  <a:schemeClr val="tx1"/>
                </a:solidFill>
                <a:effectLst/>
                <a:latin typeface="+mn-lt"/>
                <a:ea typeface="+mn-ea"/>
                <a:cs typeface="+mn-cs"/>
              </a:rPr>
              <a:t>急変時等については、従事者が医療職に相談すべきなのはどういう時なのか、決めておくことが重要です。従事者は誰に連絡をとって何を伝達するのか、緊急搬送先なども確認しておきましょう。</a:t>
            </a:r>
          </a:p>
          <a:p>
            <a:r>
              <a:rPr kumimoji="1" lang="ja-JP" altLang="ja-JP" sz="1000" kern="1200" dirty="0">
                <a:solidFill>
                  <a:schemeClr val="tx1"/>
                </a:solidFill>
                <a:effectLst/>
                <a:latin typeface="+mn-lt"/>
                <a:ea typeface="+mn-ea"/>
                <a:cs typeface="+mn-cs"/>
              </a:rPr>
              <a:t>このように、予めルールを定めておくことで、実際の業務の中でも互いに遠慮することなく、何かあった場合でも慌てないで対応することができます。実際の業務における従事者の心理的な負担軽減にもつながります。</a:t>
            </a:r>
          </a:p>
          <a:p>
            <a:r>
              <a:rPr kumimoji="1" lang="ja-JP" altLang="ja-JP" sz="1000" kern="1200" dirty="0">
                <a:solidFill>
                  <a:schemeClr val="tx1"/>
                </a:solidFill>
                <a:effectLst/>
                <a:latin typeface="+mn-lt"/>
                <a:ea typeface="+mn-ea"/>
                <a:cs typeface="+mn-cs"/>
              </a:rPr>
              <a:t>このような事前の取り決めは、実地研修前にも行っておくとよいでしょう。</a:t>
            </a:r>
          </a:p>
          <a:p>
            <a:endParaRPr lang="ja-JP" altLang="en-US" dirty="0"/>
          </a:p>
        </p:txBody>
      </p:sp>
    </p:spTree>
    <p:extLst>
      <p:ext uri="{BB962C8B-B14F-4D97-AF65-F5344CB8AC3E}">
        <p14:creationId xmlns:p14="http://schemas.microsoft.com/office/powerpoint/2010/main" val="899356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喀痰吸引等を行う登録事業者では、安全委員会を設置することになっています。</a:t>
            </a:r>
          </a:p>
          <a:p>
            <a:r>
              <a:rPr kumimoji="1" lang="ja-JP" altLang="ja-JP" sz="1000" kern="1200" dirty="0">
                <a:solidFill>
                  <a:schemeClr val="tx1"/>
                </a:solidFill>
                <a:effectLst/>
                <a:latin typeface="+mn-lt"/>
                <a:ea typeface="+mn-ea"/>
                <a:cs typeface="+mn-cs"/>
              </a:rPr>
              <a:t>安全委員会の目的は、喀痰吸引等の安全性を維持・向上することです。具体的には、ヒヤリ・ハット事例を蓄積し、傾向を分析することで、従事者が陥りやすいミスなどを明らかにし、フォローアップにつなげ、再発防止を図っていくことです。</a:t>
            </a:r>
          </a:p>
          <a:p>
            <a:r>
              <a:rPr kumimoji="1" lang="ja-JP" altLang="ja-JP" sz="1000" kern="1200" dirty="0">
                <a:solidFill>
                  <a:schemeClr val="tx1"/>
                </a:solidFill>
                <a:effectLst/>
                <a:latin typeface="+mn-lt"/>
                <a:ea typeface="+mn-ea"/>
                <a:cs typeface="+mn-cs"/>
              </a:rPr>
              <a:t>安全委員会は、施設でも在宅でも、多職種で構成することになっています。従事者、登録事業者の管理責任者、訪問看護事業所等の看護師、医師などです。在宅の場合は、看護師や医師は、登録事業者とは別の事業所や医療機関に属していることが多いですが、その場合でも参加を呼びかけるようにしましょう。</a:t>
            </a:r>
          </a:p>
          <a:p>
            <a:r>
              <a:rPr kumimoji="1" lang="ja-JP" altLang="ja-JP" sz="1000" kern="1200" dirty="0">
                <a:solidFill>
                  <a:schemeClr val="tx1"/>
                </a:solidFill>
                <a:effectLst/>
                <a:latin typeface="+mn-lt"/>
                <a:ea typeface="+mn-ea"/>
                <a:cs typeface="+mn-cs"/>
              </a:rPr>
              <a:t>なお、構成すべきメンバーが確保され、このような話し合いが可能な場であれば、サービス担当者会議、個別支援会議などの既存の会議で代替することも可能です。</a:t>
            </a:r>
          </a:p>
          <a:p>
            <a:endParaRPr lang="ja-JP" altLang="en-US" dirty="0"/>
          </a:p>
        </p:txBody>
      </p:sp>
    </p:spTree>
    <p:extLst>
      <p:ext uri="{BB962C8B-B14F-4D97-AF65-F5344CB8AC3E}">
        <p14:creationId xmlns:p14="http://schemas.microsoft.com/office/powerpoint/2010/main" val="2841250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これは、介護職員等による喀痰吸引等の提供のイメージです。在宅の場合の具体的な連携のイメージを図にしたものです。</a:t>
            </a:r>
          </a:p>
          <a:p>
            <a:r>
              <a:rPr kumimoji="1" lang="ja-JP" altLang="ja-JP" sz="1000" kern="1200" dirty="0">
                <a:solidFill>
                  <a:schemeClr val="tx1"/>
                </a:solidFill>
                <a:effectLst/>
                <a:latin typeface="+mn-lt"/>
                <a:ea typeface="+mn-ea"/>
                <a:cs typeface="+mn-cs"/>
              </a:rPr>
              <a:t>「喀痰吸引等」の提供は、医療関係者との連携の下で、安全に実施される必要があります。</a:t>
            </a:r>
          </a:p>
          <a:p>
            <a:r>
              <a:rPr kumimoji="1" lang="ja-JP" altLang="ja-JP" sz="1000" kern="1200" dirty="0">
                <a:solidFill>
                  <a:schemeClr val="tx1"/>
                </a:solidFill>
                <a:effectLst/>
                <a:latin typeface="+mn-lt"/>
                <a:ea typeface="+mn-ea"/>
                <a:cs typeface="+mn-cs"/>
              </a:rPr>
              <a:t>そのために、在宅の場合の連携の中核となるのが、利用者を中心とした、医療関係者を含むケアカンファレンス等の体制整備ではないでしょうか。</a:t>
            </a:r>
          </a:p>
          <a:p>
            <a:r>
              <a:rPr kumimoji="1" lang="ja-JP" altLang="ja-JP" sz="1000" kern="1200" dirty="0">
                <a:solidFill>
                  <a:schemeClr val="tx1"/>
                </a:solidFill>
                <a:effectLst/>
                <a:latin typeface="+mn-lt"/>
                <a:ea typeface="+mn-ea"/>
                <a:cs typeface="+mn-cs"/>
              </a:rPr>
              <a:t>在宅の場合には、医療職がいつも近くにいるわけではありません。在宅医療を行っている医師や訪問看護事業所等の看護師などと、連絡ノートなどで日々の情報交換をしながら、定期的なケアカンファレンスを開催し、ヒヤリ・ハット事例の蓄積及び分析なども含めて安全確保の体制を整えましょう。</a:t>
            </a:r>
          </a:p>
          <a:p>
            <a:r>
              <a:rPr kumimoji="1" lang="ja-JP" altLang="ja-JP" sz="1000" kern="1200" dirty="0">
                <a:solidFill>
                  <a:schemeClr val="tx1"/>
                </a:solidFill>
                <a:effectLst/>
                <a:latin typeface="+mn-lt"/>
                <a:ea typeface="+mn-ea"/>
                <a:cs typeface="+mn-cs"/>
              </a:rPr>
              <a:t>このような連携体制の下、対象者の心身の状況に関する情報を共有するなど、介護職員と医師、看護師等との連携を確保し、適切な役割分担を構築しておきましょう。</a:t>
            </a:r>
          </a:p>
          <a:p>
            <a:r>
              <a:rPr kumimoji="1" lang="ja-JP" altLang="ja-JP" sz="1000" kern="1200" dirty="0">
                <a:solidFill>
                  <a:schemeClr val="tx1"/>
                </a:solidFill>
                <a:effectLst/>
                <a:latin typeface="+mn-lt"/>
                <a:ea typeface="+mn-ea"/>
                <a:cs typeface="+mn-cs"/>
              </a:rPr>
              <a:t>特に、状態が急変した場合の医師等への連絡体制の整備など、急変時等に適切に対応できる体制を確保しておくことが重要です。</a:t>
            </a:r>
          </a:p>
          <a:p>
            <a:r>
              <a:rPr kumimoji="1" lang="ja-JP" altLang="ja-JP" sz="1000" kern="1200" dirty="0">
                <a:solidFill>
                  <a:schemeClr val="tx1"/>
                </a:solidFill>
                <a:effectLst/>
                <a:latin typeface="+mn-lt"/>
                <a:ea typeface="+mn-ea"/>
                <a:cs typeface="+mn-cs"/>
              </a:rPr>
              <a:t>また、対象者の状況に応じ、医師の指示を踏まえた喀痰吸引等の実施内容などを記載した計画書を作成しておくことも、最初の段階や指示変更があった時などに必要です。</a:t>
            </a:r>
          </a:p>
          <a:p>
            <a:r>
              <a:rPr kumimoji="1" lang="ja-JP" altLang="ja-JP" sz="1000" kern="1200" dirty="0">
                <a:solidFill>
                  <a:schemeClr val="tx1"/>
                </a:solidFill>
                <a:effectLst/>
                <a:latin typeface="+mn-lt"/>
                <a:ea typeface="+mn-ea"/>
                <a:cs typeface="+mn-cs"/>
              </a:rPr>
              <a:t>さらに、連携体制の下での業務の手順などを記載した業務方法書を訪問介護事業所等で作成し、チームで共有しておくと良いでしょう。</a:t>
            </a:r>
          </a:p>
          <a:p>
            <a:r>
              <a:rPr kumimoji="1" lang="ja-JP" altLang="ja-JP" sz="1000" kern="1200" dirty="0">
                <a:solidFill>
                  <a:schemeClr val="tx1"/>
                </a:solidFill>
                <a:effectLst/>
                <a:latin typeface="+mn-lt"/>
                <a:ea typeface="+mn-ea"/>
                <a:cs typeface="+mn-cs"/>
              </a:rPr>
              <a:t>喀痰吸引等の実施に際し、医師の文書による指示を受けることや、喀痰吸引等の実施状況を記載した報告書を作成し、医師に提出することも基本的なこととして行う必要があります。</a:t>
            </a:r>
            <a:endParaRPr lang="en-US" altLang="ja-JP" sz="1000" dirty="0">
              <a:latin typeface="ＭＳ Ｐゴシック" pitchFamily="5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次は、施設の場合の具体的な連携のイメージを図にしたものです。</a:t>
            </a:r>
          </a:p>
          <a:p>
            <a:r>
              <a:rPr kumimoji="1" lang="ja-JP" altLang="ja-JP" sz="1000" kern="1200" dirty="0">
                <a:solidFill>
                  <a:schemeClr val="tx1"/>
                </a:solidFill>
                <a:effectLst/>
                <a:latin typeface="+mn-lt"/>
                <a:ea typeface="+mn-ea"/>
                <a:cs typeface="+mn-cs"/>
              </a:rPr>
              <a:t>在宅の場合と同様、「喀痰吸引等」の提供は、医療関係者との連携の下で、安全に実施される必要があります。</a:t>
            </a:r>
          </a:p>
          <a:p>
            <a:r>
              <a:rPr kumimoji="1" lang="ja-JP" altLang="ja-JP" sz="1000" kern="1200" dirty="0">
                <a:solidFill>
                  <a:schemeClr val="tx1"/>
                </a:solidFill>
                <a:effectLst/>
                <a:latin typeface="+mn-lt"/>
                <a:ea typeface="+mn-ea"/>
                <a:cs typeface="+mn-cs"/>
              </a:rPr>
              <a:t>そのために、施設の場合の連携の中核となるのが、施設内における医療関係者を含む委員会の設置などの体制確保です。</a:t>
            </a:r>
          </a:p>
          <a:p>
            <a:r>
              <a:rPr kumimoji="1" lang="ja-JP" altLang="ja-JP" sz="1000" kern="1200" dirty="0">
                <a:solidFill>
                  <a:schemeClr val="tx1"/>
                </a:solidFill>
                <a:effectLst/>
                <a:latin typeface="+mn-lt"/>
                <a:ea typeface="+mn-ea"/>
                <a:cs typeface="+mn-cs"/>
              </a:rPr>
              <a:t>施設の場合には、常勤の看護職員が配置されている場合もあるため、比較的連携はとりやすいと思われます。施設勤務の医師や看護職員と、日々の情報交換をしながら、定期的な委員会を開催し、ヒヤリ・ハット事例の蓄積及び分析なども含めて安全確保の体制を整えましょう。</a:t>
            </a:r>
          </a:p>
          <a:p>
            <a:r>
              <a:rPr kumimoji="1" lang="ja-JP" altLang="ja-JP" sz="1000" kern="1200" dirty="0">
                <a:solidFill>
                  <a:schemeClr val="tx1"/>
                </a:solidFill>
                <a:effectLst/>
                <a:latin typeface="+mn-lt"/>
                <a:ea typeface="+mn-ea"/>
                <a:cs typeface="+mn-cs"/>
              </a:rPr>
              <a:t>このような連携体制の下、対象者の心身の状況に関する情報を共有するなど、介護職員と医師、看護職員との連携を確保し、適切な役割分担を構築しておきましょう。</a:t>
            </a:r>
          </a:p>
          <a:p>
            <a:r>
              <a:rPr kumimoji="1" lang="ja-JP" altLang="ja-JP" sz="1000" kern="1200" dirty="0">
                <a:solidFill>
                  <a:schemeClr val="tx1"/>
                </a:solidFill>
                <a:effectLst/>
                <a:latin typeface="+mn-lt"/>
                <a:ea typeface="+mn-ea"/>
                <a:cs typeface="+mn-cs"/>
              </a:rPr>
              <a:t>特に、状態が急変した場合の医師等への連絡体制の整備など、急変時等に適切に対応できる体制を確保しておくことが重要です。</a:t>
            </a:r>
          </a:p>
          <a:p>
            <a:r>
              <a:rPr kumimoji="1" lang="ja-JP" altLang="ja-JP" sz="1000" kern="1200" dirty="0">
                <a:solidFill>
                  <a:schemeClr val="tx1"/>
                </a:solidFill>
                <a:effectLst/>
                <a:latin typeface="+mn-lt"/>
                <a:ea typeface="+mn-ea"/>
                <a:cs typeface="+mn-cs"/>
              </a:rPr>
              <a:t>また、対象者の状況に応じ、医師の指示を踏まえた喀痰吸引等の実施内容などを記載した計画書を作成しておくことも、最初の段階や指示変更があった時などに必要です。</a:t>
            </a:r>
          </a:p>
          <a:p>
            <a:r>
              <a:rPr kumimoji="1" lang="ja-JP" altLang="ja-JP" sz="1000" kern="1200" dirty="0">
                <a:solidFill>
                  <a:schemeClr val="tx1"/>
                </a:solidFill>
                <a:effectLst/>
                <a:latin typeface="+mn-lt"/>
                <a:ea typeface="+mn-ea"/>
                <a:cs typeface="+mn-cs"/>
              </a:rPr>
              <a:t>さらに、連携体制の下での業務の手順などを記載した業務方法書を作成し、施設内で共有しておくと良いでしょう。</a:t>
            </a:r>
          </a:p>
          <a:p>
            <a:r>
              <a:rPr kumimoji="1" lang="ja-JP" altLang="ja-JP" sz="1000" kern="1200" dirty="0">
                <a:solidFill>
                  <a:schemeClr val="tx1"/>
                </a:solidFill>
                <a:effectLst/>
                <a:latin typeface="+mn-lt"/>
                <a:ea typeface="+mn-ea"/>
                <a:cs typeface="+mn-cs"/>
              </a:rPr>
              <a:t>喀痰吸引等の実施に際し、医師の文書による指示を受けることや、喀痰吸引等の実施状況を記載した報告書を作成し、医師に提出することも基本的なこととして行う必要があります。</a:t>
            </a:r>
            <a:endParaRPr lang="en-US" altLang="ja-JP" sz="1000" dirty="0">
              <a:latin typeface="ＭＳ Ｐゴシック"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ノート プレースホルダ 2"/>
          <p:cNvSpPr>
            <a:spLocks noGrp="1"/>
          </p:cNvSpPr>
          <p:nvPr>
            <p:ph type="body" idx="1"/>
          </p:nvPr>
        </p:nvSpPr>
        <p:spPr>
          <a:xfrm>
            <a:off x="681938" y="4620475"/>
            <a:ext cx="5632076" cy="4472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ここからは、「多職種連携」について、もう少し理解を深めていきましょう。</a:t>
            </a:r>
          </a:p>
          <a:p>
            <a:r>
              <a:rPr kumimoji="1" lang="ja-JP" altLang="ja-JP" sz="1000" kern="1200" dirty="0">
                <a:solidFill>
                  <a:schemeClr val="tx1"/>
                </a:solidFill>
                <a:effectLst/>
                <a:latin typeface="+mn-lt"/>
                <a:ea typeface="+mn-ea"/>
                <a:cs typeface="+mn-cs"/>
              </a:rPr>
              <a:t>第３号研修は、利用者が特定されていますので、実地研修の際の指導・助言を行う看護師等は、その後、業務連携としても携わる看護師等であることが望ましいと考えられます。</a:t>
            </a:r>
          </a:p>
          <a:p>
            <a:r>
              <a:rPr kumimoji="1" lang="ja-JP" altLang="ja-JP" sz="1000" kern="1200" dirty="0">
                <a:solidFill>
                  <a:schemeClr val="tx1"/>
                </a:solidFill>
                <a:effectLst/>
                <a:latin typeface="+mn-lt"/>
                <a:ea typeface="+mn-ea"/>
                <a:cs typeface="+mn-cs"/>
              </a:rPr>
              <a:t>介護職員等が研修を積み、ひとり立ちするまでの間、その研修の過程を見守ることで、業務連携も円滑に行うことができるでしょう。</a:t>
            </a:r>
          </a:p>
          <a:p>
            <a:r>
              <a:rPr kumimoji="1" lang="ja-JP" altLang="ja-JP" sz="1000" kern="1200" dirty="0">
                <a:solidFill>
                  <a:schemeClr val="tx1"/>
                </a:solidFill>
                <a:effectLst/>
                <a:latin typeface="+mn-lt"/>
                <a:ea typeface="+mn-ea"/>
                <a:cs typeface="+mn-cs"/>
              </a:rPr>
              <a:t>ですから、在宅においては、図のように利用者宅に入っている訪問看護師が実地研修の指導を行うことが望まれているのです。このとき、研修機関から訪問看護ステーションに実地研修の業務を委託する方法や、訪問看護師を研修機関の講師として登録する方法がありますが、訪問看護師はどちらかの方法で研修講師となります。図では、訪問看護ステーションに実地研修の業務を委託する場合を例にとって記載しています。</a:t>
            </a:r>
          </a:p>
          <a:p>
            <a:r>
              <a:rPr kumimoji="1" lang="ja-JP" altLang="ja-JP" sz="1000" kern="1200" dirty="0">
                <a:solidFill>
                  <a:schemeClr val="tx1"/>
                </a:solidFill>
                <a:effectLst/>
                <a:latin typeface="+mn-lt"/>
                <a:ea typeface="+mn-ea"/>
                <a:cs typeface="+mn-cs"/>
              </a:rPr>
              <a:t>こういった連携体制を築くことで、介護職員等が喀痰吸引等を行う上で最も必要な、信頼関係の構築につながります。</a:t>
            </a:r>
          </a:p>
          <a:p>
            <a:r>
              <a:rPr kumimoji="1" lang="ja-JP" altLang="ja-JP" sz="1000" kern="1200" dirty="0">
                <a:solidFill>
                  <a:schemeClr val="tx1"/>
                </a:solidFill>
                <a:effectLst/>
                <a:latin typeface="+mn-lt"/>
                <a:ea typeface="+mn-ea"/>
                <a:cs typeface="+mn-cs"/>
              </a:rPr>
              <a:t>信頼関係は、介護職員等と看護師等の間だけでなく、利用者本人やその家族、医師などを含む関係者全員で構築されている必要があります。そのために、実地研修から信頼関係構築のための第一歩が始まると考えてよいでしょう。</a:t>
            </a:r>
          </a:p>
          <a:p>
            <a:r>
              <a:rPr kumimoji="1" lang="ja-JP" altLang="ja-JP" sz="1000" kern="1200" dirty="0">
                <a:solidFill>
                  <a:schemeClr val="tx1"/>
                </a:solidFill>
                <a:effectLst/>
                <a:latin typeface="+mn-lt"/>
                <a:ea typeface="+mn-ea"/>
                <a:cs typeface="+mn-cs"/>
              </a:rPr>
              <a:t>このことは、利用者が特定されており、利用者を中心とした顔の見える関係が構築することができるという、第３号研修の特徴的なところといえるでしょう。</a:t>
            </a:r>
            <a:endParaRPr lang="ja-JP" altLang="en-US" sz="10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信頼関係を構築する上で最も重要なことは、顔の見える関係づくりです。</a:t>
            </a:r>
          </a:p>
          <a:p>
            <a:r>
              <a:rPr kumimoji="1" lang="ja-JP" altLang="ja-JP" sz="1000" kern="1200" dirty="0">
                <a:solidFill>
                  <a:schemeClr val="tx1"/>
                </a:solidFill>
                <a:effectLst/>
                <a:latin typeface="+mn-lt"/>
                <a:ea typeface="+mn-ea"/>
                <a:cs typeface="+mn-cs"/>
              </a:rPr>
              <a:t>できるだけ、情報交換を密に行うことが重要であり、また、看護と介護の役割分担を決めておくことが重要です。</a:t>
            </a:r>
          </a:p>
          <a:p>
            <a:r>
              <a:rPr kumimoji="1" lang="ja-JP" altLang="ja-JP" sz="1000" kern="1200" dirty="0">
                <a:solidFill>
                  <a:schemeClr val="tx1"/>
                </a:solidFill>
                <a:effectLst/>
                <a:latin typeface="+mn-lt"/>
                <a:ea typeface="+mn-ea"/>
                <a:cs typeface="+mn-cs"/>
              </a:rPr>
              <a:t>第３号研修を受講することで、介護職員等は喀痰吸引等を行うことができるようになりますが、それは医療職である看護師が行う行為と同等の行為ができるようになるということではありません。従事者が行えるのはあくまでも平常時の処置ですので、対象者の具合が悪い時やいつもと様子が違う時には、看護師や医師に連絡するようにしましょう。</a:t>
            </a:r>
          </a:p>
          <a:p>
            <a:r>
              <a:rPr kumimoji="1" lang="ja-JP" altLang="ja-JP" sz="1000" kern="1200" dirty="0">
                <a:solidFill>
                  <a:schemeClr val="tx1"/>
                </a:solidFill>
                <a:effectLst/>
                <a:latin typeface="+mn-lt"/>
                <a:ea typeface="+mn-ea"/>
                <a:cs typeface="+mn-cs"/>
              </a:rPr>
              <a:t>従事者は、看護師や医師と比べて、対象者と一緒にいる時間が長いため、いつもと様子が違う時に気づきやすいと考えられます。いつもと違うと気づいた時には、看護師や医師に連絡するようにしましょう。看護師や医師は、従事者からの相談に対応しながら、従事者はどういうときに連絡するべきなのか、個別のケースに応じた客観的な基準を示していくと、従事者にとって分かりやすいでしょう。</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実際に喀痰吸引等を行ってみると、現場では様々な場面に遭遇します。その一つが対象者からの要望です。</a:t>
            </a:r>
          </a:p>
          <a:p>
            <a:r>
              <a:rPr kumimoji="1" lang="ja-JP" altLang="ja-JP" sz="1000" kern="1200" dirty="0">
                <a:solidFill>
                  <a:schemeClr val="tx1"/>
                </a:solidFill>
                <a:effectLst/>
                <a:latin typeface="+mn-lt"/>
                <a:ea typeface="+mn-ea"/>
                <a:cs typeface="+mn-cs"/>
              </a:rPr>
              <a:t>例えば、経管栄養の注入をしようとした時に、本人から「要らない」と言われたら、あなたはどうしますか？</a:t>
            </a:r>
          </a:p>
          <a:p>
            <a:r>
              <a:rPr kumimoji="1" lang="ja-JP" altLang="ja-JP" sz="1000" kern="1200" dirty="0">
                <a:solidFill>
                  <a:schemeClr val="tx1"/>
                </a:solidFill>
                <a:effectLst/>
                <a:latin typeface="+mn-lt"/>
                <a:ea typeface="+mn-ea"/>
                <a:cs typeface="+mn-cs"/>
              </a:rPr>
              <a:t>先ほど、福祉業務に従事する人の職業倫理として、自己決定を尊重すべきという説明をしましたが、その結果、本人の心身の状態悪化や、場合によっては命が危険にさらされる可能性もあります。そのため、「対象者がそう言っているのだから」と一律に判断することは、適切ではありません。重要なのは、従事者だけで判断せず、看護師や医師に相談するということです。</a:t>
            </a:r>
          </a:p>
          <a:p>
            <a:endParaRPr lang="ja-JP" altLang="en-US" sz="1000" dirty="0"/>
          </a:p>
        </p:txBody>
      </p:sp>
    </p:spTree>
    <p:extLst>
      <p:ext uri="{BB962C8B-B14F-4D97-AF65-F5344CB8AC3E}">
        <p14:creationId xmlns:p14="http://schemas.microsoft.com/office/powerpoint/2010/main" val="401911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まずは、介護職員等による喀痰吸引等研修の第３号研修カリキュラムの概要をみておきましょう。</a:t>
            </a:r>
          </a:p>
          <a:p>
            <a:r>
              <a:rPr kumimoji="1" lang="ja-JP" altLang="ja-JP" sz="1000" kern="1200" dirty="0">
                <a:solidFill>
                  <a:schemeClr val="tx1"/>
                </a:solidFill>
                <a:effectLst/>
                <a:latin typeface="+mn-lt"/>
                <a:ea typeface="+mn-ea"/>
                <a:cs typeface="+mn-cs"/>
              </a:rPr>
              <a:t>研修には、基本研修と実地研修があります。</a:t>
            </a:r>
          </a:p>
          <a:p>
            <a:endParaRPr lang="en-US" altLang="ja-JP" sz="10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もう一つ、従事者が現場で遭遇する場面として、定められた範囲を超えて喀痰吸引等を行うことを、対象者に求められることがあります。例えば、口腔内の吸引をしようとした時に、本人から「もっと奥までカテーテルをいれて吸引してほしい」と言われたら、あなたはどうしますか？</a:t>
            </a:r>
          </a:p>
          <a:p>
            <a:r>
              <a:rPr kumimoji="1" lang="ja-JP" altLang="ja-JP" sz="1000" kern="1200" dirty="0">
                <a:solidFill>
                  <a:schemeClr val="tx1"/>
                </a:solidFill>
                <a:effectLst/>
                <a:latin typeface="+mn-lt"/>
                <a:ea typeface="+mn-ea"/>
                <a:cs typeface="+mn-cs"/>
              </a:rPr>
              <a:t>そもそも、従事者が実施できる行為は６行為と定められており、このうち鼻腔内・口腔内の喀痰吸引については「咽頭手前まで」と、実施できる範囲が定められています。定められた範囲を超えて実施することは、本人の意向であっても認められていません。認められていない範囲の行為を行うことは大変危険です。しかし、希望に沿えないことが、本人や家族との信頼関係に影響を与える可能性もありますので、医師や看護師の協力を得て、多職種で丁寧に説明をしていくことも重要です。</a:t>
            </a:r>
          </a:p>
          <a:p>
            <a:endParaRPr lang="ja-JP" altLang="en-US" sz="1000" dirty="0"/>
          </a:p>
        </p:txBody>
      </p:sp>
    </p:spTree>
    <p:extLst>
      <p:ext uri="{BB962C8B-B14F-4D97-AF65-F5344CB8AC3E}">
        <p14:creationId xmlns:p14="http://schemas.microsoft.com/office/powerpoint/2010/main" val="199390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介護職員等は医療職ではありませんので、医療職同士のように、医療情報を的確に伝達できないかもしれません。これらのことも含めて、連携する医療者に理解していただき、急変時等の対応などについても、対象者ごとに話し合っておくとよいでしょう。</a:t>
            </a:r>
          </a:p>
          <a:p>
            <a:r>
              <a:rPr kumimoji="1" lang="ja-JP" altLang="ja-JP" sz="1000" kern="1200" dirty="0">
                <a:solidFill>
                  <a:schemeClr val="tx1"/>
                </a:solidFill>
                <a:effectLst/>
                <a:latin typeface="+mn-lt"/>
                <a:ea typeface="+mn-ea"/>
                <a:cs typeface="+mn-cs"/>
              </a:rPr>
              <a:t>このルールを取り決める話し合いそのものが連携を深める良い場となるでしょうし、この手順通りに行動することで、事故の際の責任の所在も明確になると思われます。</a:t>
            </a:r>
          </a:p>
          <a:p>
            <a:r>
              <a:rPr kumimoji="1" lang="ja-JP" altLang="ja-JP" sz="1000" kern="1200" dirty="0">
                <a:solidFill>
                  <a:schemeClr val="tx1"/>
                </a:solidFill>
                <a:effectLst/>
                <a:latin typeface="+mn-lt"/>
                <a:ea typeface="+mn-ea"/>
                <a:cs typeface="+mn-cs"/>
              </a:rPr>
              <a:t>また、医療的ニーズがある方が、医療機関以外の場所で暮らす以上、一定のリスクがあることは、対象者本人やその家族も理解し、ある程度の覚悟を持って生活をおくる必要があると思われます。</a:t>
            </a:r>
          </a:p>
          <a:p>
            <a:r>
              <a:rPr kumimoji="1" lang="ja-JP" altLang="ja-JP" sz="1000" kern="1200" dirty="0">
                <a:solidFill>
                  <a:schemeClr val="tx1"/>
                </a:solidFill>
                <a:effectLst/>
                <a:latin typeface="+mn-lt"/>
                <a:ea typeface="+mn-ea"/>
                <a:cs typeface="+mn-cs"/>
              </a:rPr>
              <a:t>喀痰吸引等の行為は、治療を目的とした医行為ではなく、日常生活をおくるために必要な医行為であって、あくまでも対象者や家族の生活の質、</a:t>
            </a:r>
            <a:r>
              <a:rPr kumimoji="1" lang="en-US" altLang="ja-JP" sz="1000" kern="1200" dirty="0">
                <a:solidFill>
                  <a:schemeClr val="tx1"/>
                </a:solidFill>
                <a:effectLst/>
                <a:latin typeface="+mn-lt"/>
                <a:ea typeface="+mn-ea"/>
                <a:cs typeface="+mn-cs"/>
              </a:rPr>
              <a:t>QOL</a:t>
            </a:r>
            <a:r>
              <a:rPr kumimoji="1" lang="ja-JP" altLang="ja-JP" sz="1000" kern="1200" dirty="0">
                <a:solidFill>
                  <a:schemeClr val="tx1"/>
                </a:solidFill>
                <a:effectLst/>
                <a:latin typeface="+mn-lt"/>
                <a:ea typeface="+mn-ea"/>
                <a:cs typeface="+mn-cs"/>
              </a:rPr>
              <a:t>を増進させることを目的としたものであることは、連携チーム全員で確認しておく必要があるでしょう。</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ここまで多職種連携の重要性について説明してきましたが、では、実際にどういう場面で連携が求められるのか、例を挙げたいと思います。</a:t>
            </a:r>
          </a:p>
          <a:p>
            <a:r>
              <a:rPr kumimoji="1" lang="ja-JP" altLang="ja-JP" sz="1000" kern="1200" dirty="0">
                <a:solidFill>
                  <a:schemeClr val="tx1"/>
                </a:solidFill>
                <a:effectLst/>
                <a:latin typeface="+mn-lt"/>
                <a:ea typeface="+mn-ea"/>
                <a:cs typeface="+mn-cs"/>
              </a:rPr>
              <a:t>まずは、従事者の手技の確認です。従事者として喀痰吸引等を始めたばかりの段階では、対象者に関わっている訪問看護事業所等の看護師や医師に確認してもらうとよいでしょう。また、慣れてくると、手技が自己流になってくることもありますので、定期的に手技を確認してもらうことも大切です。訪問看護事業所等の看護師に手技の確認をしてもらうためには、対象者宅に同行訪問してもらえるよう、ケアマネジャーや相談支援専門員に調整してもらうといった協力も必要になります。</a:t>
            </a:r>
          </a:p>
          <a:p>
            <a:r>
              <a:rPr kumimoji="1" lang="ja-JP" altLang="ja-JP" sz="1000" kern="1200" dirty="0">
                <a:solidFill>
                  <a:schemeClr val="tx1"/>
                </a:solidFill>
                <a:effectLst/>
                <a:latin typeface="+mn-lt"/>
                <a:ea typeface="+mn-ea"/>
                <a:cs typeface="+mn-cs"/>
              </a:rPr>
              <a:t>次に、計画書等の書類作成です。計画書では、対象者への喀痰吸引等の実施内容などを記載します。また、事業者によっては手順書やマニュアルを作成している場合もあります。ここに対象者個別の留意点など、具体的な情報を書き込めるよう、医師や看護師から意見をきくと良いでしょう。また、対象者の心身の状況の変化や医師の指示などに基づき、必要に応じて、計画書の検証や見直しが必要です。</a:t>
            </a:r>
          </a:p>
          <a:p>
            <a:r>
              <a:rPr kumimoji="1" lang="ja-JP" altLang="ja-JP" sz="1000" kern="1200" dirty="0">
                <a:solidFill>
                  <a:schemeClr val="tx1"/>
                </a:solidFill>
                <a:effectLst/>
                <a:latin typeface="+mn-lt"/>
                <a:ea typeface="+mn-ea"/>
                <a:cs typeface="+mn-cs"/>
              </a:rPr>
              <a:t>日頃の対象者に関する情報共有も、多職種連携が求められる場面の一つです。従事者である介護職員等の強みは、対象者の日頃の状況を把握していることです。他方、医療職の強みは、対象者のリスクを予測することです。双方が連携することで、リスクをふまえた予防的な対応や、対象者の異変に対する早期の対応ができます。従事者が日頃の状況を把握する時に、どのような項目をどのような方法で観察すればよいのか、医療職から助言をもらっておくとよいでしょう。</a:t>
            </a:r>
          </a:p>
          <a:p>
            <a:r>
              <a:rPr kumimoji="1" lang="ja-JP" altLang="ja-JP" sz="1000" kern="1200" dirty="0">
                <a:solidFill>
                  <a:schemeClr val="tx1"/>
                </a:solidFill>
                <a:effectLst/>
                <a:latin typeface="+mn-lt"/>
                <a:ea typeface="+mn-ea"/>
                <a:cs typeface="+mn-cs"/>
              </a:rPr>
              <a:t>最後が急変時等の対応です。従事者は現場で慌てることがないよう、業務としての喀痰吸引等を始める前に、急変時等の対応を心得ておく必要があります。対応方法については、ケアマネジャーなどを中心に、多職種で文書などにより共有しておくとよいでしょう。</a:t>
            </a:r>
            <a:endParaRPr lang="ja-JP" altLang="en-US" sz="1000" dirty="0"/>
          </a:p>
        </p:txBody>
      </p:sp>
    </p:spTree>
    <p:extLst>
      <p:ext uri="{BB962C8B-B14F-4D97-AF65-F5344CB8AC3E}">
        <p14:creationId xmlns:p14="http://schemas.microsoft.com/office/powerpoint/2010/main" val="460181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喀痰吸引等を安全に実施するために、各職種に期待される役割について、最後に整理しておきます。</a:t>
            </a:r>
          </a:p>
          <a:p>
            <a:r>
              <a:rPr kumimoji="1" lang="ja-JP" altLang="ja-JP" sz="1000" kern="1200" dirty="0">
                <a:solidFill>
                  <a:schemeClr val="tx1"/>
                </a:solidFill>
                <a:effectLst/>
                <a:latin typeface="+mn-lt"/>
                <a:ea typeface="+mn-ea"/>
                <a:cs typeface="+mn-cs"/>
              </a:rPr>
              <a:t>従事者の最大の役割は、対象者に応じた手技の修得とその維持・向上です。また、喀痰吸引等は医行為であることをふまえ、喀痰吸引等を実施することのリスクを十分に認識しておきましょう。常にチームで対応することを意識し、必要時には医療職と連携することが重要です。また、対象者の日頃の状況の観察、いつもと様子が違う場合の気づきも重要な役割です。</a:t>
            </a:r>
          </a:p>
          <a:p>
            <a:r>
              <a:rPr kumimoji="1" lang="ja-JP" altLang="ja-JP" sz="1000" kern="1200" dirty="0">
                <a:solidFill>
                  <a:schemeClr val="tx1"/>
                </a:solidFill>
                <a:effectLst/>
                <a:latin typeface="+mn-lt"/>
                <a:ea typeface="+mn-ea"/>
                <a:cs typeface="+mn-cs"/>
              </a:rPr>
              <a:t>訪問看護事業所等の看護師は、従事者にとって身近な相談相手です。手技の確認や、個別の対象者の留意点の指導、また従事者から得た情報をふまえて予防的な対応をしていくことも求められます。また、急変時等には医師へのつなぎ役として活躍します。</a:t>
            </a:r>
          </a:p>
          <a:p>
            <a:r>
              <a:rPr kumimoji="1" lang="ja-JP" altLang="ja-JP" sz="1000" kern="1200" dirty="0">
                <a:solidFill>
                  <a:schemeClr val="tx1"/>
                </a:solidFill>
                <a:effectLst/>
                <a:latin typeface="+mn-lt"/>
                <a:ea typeface="+mn-ea"/>
                <a:cs typeface="+mn-cs"/>
              </a:rPr>
              <a:t>医師の最も重要な役割は、指示書による従事者への喀痰吸引等の指示です。ここには、介護職員等による実施の可否の判断も含まれています。また、対象者のリスクを予測し、それをふまえた対応方法を指示していくことが求められます。</a:t>
            </a:r>
          </a:p>
          <a:p>
            <a:r>
              <a:rPr kumimoji="1" lang="ja-JP" altLang="ja-JP" sz="1000" kern="1200" dirty="0">
                <a:solidFill>
                  <a:schemeClr val="tx1"/>
                </a:solidFill>
                <a:effectLst/>
                <a:latin typeface="+mn-lt"/>
                <a:ea typeface="+mn-ea"/>
                <a:cs typeface="+mn-cs"/>
              </a:rPr>
              <a:t>こうした多職種連携を促すため、ケアマネジャーや相談支援専門員も重要な役割を担っています。喀痰吸引等を実施する前など、多職種での相談や取り決めが必要な時に、連絡調整役となります。また、看護師等が従事者の手技を確認する場合は、訪問時間の調整などを行うとよいでしょう。</a:t>
            </a:r>
          </a:p>
          <a:p>
            <a:r>
              <a:rPr kumimoji="1" lang="ja-JP" altLang="ja-JP" sz="1000" kern="1200" dirty="0">
                <a:solidFill>
                  <a:schemeClr val="tx1"/>
                </a:solidFill>
                <a:effectLst/>
                <a:latin typeface="+mn-lt"/>
                <a:ea typeface="+mn-ea"/>
                <a:cs typeface="+mn-cs"/>
              </a:rPr>
              <a:t>喀痰吸引等を安全に実施するという目標を各職種が共有し、それぞれの知識や技術を高めながら、連携して支援していくことが、対象者の安全安心につながっていくことを心得ておきましょう。</a:t>
            </a:r>
          </a:p>
        </p:txBody>
      </p:sp>
    </p:spTree>
    <p:extLst>
      <p:ext uri="{BB962C8B-B14F-4D97-AF65-F5344CB8AC3E}">
        <p14:creationId xmlns:p14="http://schemas.microsoft.com/office/powerpoint/2010/main" val="17670799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皆さんはこれから介護職員等として、喀痰吸引や経管栄養を、特定の方に行っていくこととなります。</a:t>
            </a:r>
            <a:r>
              <a:rPr kumimoji="1" lang="en-US" altLang="ja-JP" sz="1000" kern="1200" dirty="0">
                <a:solidFill>
                  <a:schemeClr val="tx1"/>
                </a:solidFill>
                <a:effectLst/>
                <a:latin typeface="+mn-lt"/>
                <a:ea typeface="+mn-ea"/>
                <a:cs typeface="+mn-cs"/>
              </a:rPr>
              <a:t> </a:t>
            </a:r>
            <a:endParaRPr kumimoji="1" lang="ja-JP" altLang="ja-JP" sz="1000" kern="1200" dirty="0">
              <a:solidFill>
                <a:schemeClr val="tx1"/>
              </a:solidFill>
              <a:effectLst/>
              <a:latin typeface="+mn-lt"/>
              <a:ea typeface="+mn-ea"/>
              <a:cs typeface="+mn-cs"/>
            </a:endParaRPr>
          </a:p>
          <a:p>
            <a:r>
              <a:rPr kumimoji="1" lang="ja-JP" altLang="ja-JP" sz="1000" kern="1200" dirty="0">
                <a:solidFill>
                  <a:schemeClr val="tx1"/>
                </a:solidFill>
                <a:effectLst/>
                <a:latin typeface="+mn-lt"/>
                <a:ea typeface="+mn-ea"/>
                <a:cs typeface="+mn-cs"/>
              </a:rPr>
              <a:t>喀痰吸引等が必要な重度障害児・者の方々にとって、これらの日常的な医行為を担っていただける皆さんの存在は本当に心強いものであると思います。</a:t>
            </a:r>
          </a:p>
          <a:p>
            <a:r>
              <a:rPr kumimoji="1" lang="en-US" altLang="ja-JP" sz="1000" kern="1200" dirty="0">
                <a:solidFill>
                  <a:schemeClr val="tx1"/>
                </a:solidFill>
                <a:effectLst/>
                <a:latin typeface="+mn-lt"/>
                <a:ea typeface="+mn-ea"/>
                <a:cs typeface="+mn-cs"/>
              </a:rPr>
              <a:t> </a:t>
            </a:r>
            <a:r>
              <a:rPr kumimoji="1" lang="ja-JP" altLang="ja-JP" sz="1000" kern="1200" dirty="0">
                <a:solidFill>
                  <a:schemeClr val="tx1"/>
                </a:solidFill>
                <a:effectLst/>
                <a:latin typeface="+mn-lt"/>
                <a:ea typeface="+mn-ea"/>
                <a:cs typeface="+mn-cs"/>
              </a:rPr>
              <a:t>皆さんが、今後、「重度障害児・者の方々の地域での普通の生活」をしっかり支えていかれますことを期待して、この講義を終わります。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sz="1000" kern="1200" dirty="0">
                <a:solidFill>
                  <a:schemeClr val="tx1"/>
                </a:solidFill>
                <a:effectLst/>
                <a:latin typeface="+mn-lt"/>
                <a:ea typeface="+mn-ea"/>
                <a:cs typeface="+mn-cs"/>
              </a:rPr>
              <a:t>基本研修のカリキュラムです。</a:t>
            </a:r>
          </a:p>
          <a:p>
            <a:r>
              <a:rPr kumimoji="1" lang="ja-JP" altLang="ja-JP" sz="1000" kern="1200" dirty="0">
                <a:solidFill>
                  <a:schemeClr val="tx1"/>
                </a:solidFill>
                <a:effectLst/>
                <a:latin typeface="+mn-lt"/>
                <a:ea typeface="+mn-ea"/>
                <a:cs typeface="+mn-cs"/>
              </a:rPr>
              <a:t>基本研修では、８時間の講義と１時間の演習（シミュレーター演習）を行います。</a:t>
            </a:r>
          </a:p>
          <a:p>
            <a:r>
              <a:rPr kumimoji="1" lang="ja-JP" altLang="ja-JP" sz="1000" kern="1200" dirty="0">
                <a:solidFill>
                  <a:schemeClr val="tx1"/>
                </a:solidFill>
                <a:effectLst/>
                <a:latin typeface="+mn-lt"/>
                <a:ea typeface="+mn-ea"/>
                <a:cs typeface="+mn-cs"/>
              </a:rPr>
              <a:t>講義部分の知識習得の確認のため、筆記試験を行います。</a:t>
            </a:r>
          </a:p>
          <a:p>
            <a:r>
              <a:rPr kumimoji="1" lang="ja-JP" altLang="ja-JP" sz="1000" kern="1200" dirty="0">
                <a:solidFill>
                  <a:schemeClr val="tx1"/>
                </a:solidFill>
                <a:effectLst/>
                <a:latin typeface="+mn-lt"/>
                <a:ea typeface="+mn-ea"/>
                <a:cs typeface="+mn-cs"/>
              </a:rPr>
              <a:t>四肢択一式問題を20問、30分で回答していただき、90点以上を合格としますので、皆さんしっかり講義を受けてください。</a:t>
            </a:r>
          </a:p>
          <a:p>
            <a:r>
              <a:rPr kumimoji="1" lang="ja-JP" altLang="ja-JP" sz="1000" kern="1200" dirty="0">
                <a:solidFill>
                  <a:schemeClr val="tx1"/>
                </a:solidFill>
                <a:effectLst/>
                <a:latin typeface="+mn-lt"/>
                <a:ea typeface="+mn-ea"/>
                <a:cs typeface="+mn-cs"/>
              </a:rPr>
              <a:t>出題の範囲は、喀痰吸引と経管栄養に関する基礎的な部分です。</a:t>
            </a:r>
          </a:p>
          <a:p>
            <a:r>
              <a:rPr kumimoji="1" lang="ja-JP" altLang="ja-JP" sz="1000" kern="1200" dirty="0">
                <a:solidFill>
                  <a:schemeClr val="tx1"/>
                </a:solidFill>
                <a:effectLst/>
                <a:latin typeface="+mn-lt"/>
                <a:ea typeface="+mn-ea"/>
                <a:cs typeface="+mn-cs"/>
              </a:rPr>
              <a:t>基本研修のいわゆる集合的に行う演習（シミュレーター演習）については、当該行為のイメージをつかむこと（手順の確認等）を目的とし、評価は行いません。</a:t>
            </a:r>
          </a:p>
          <a:p>
            <a:r>
              <a:rPr kumimoji="1" lang="ja-JP" altLang="ja-JP" sz="1000" kern="1200" dirty="0">
                <a:solidFill>
                  <a:schemeClr val="tx1"/>
                </a:solidFill>
                <a:effectLst/>
                <a:latin typeface="+mn-lt"/>
                <a:ea typeface="+mn-ea"/>
                <a:cs typeface="+mn-cs"/>
              </a:rPr>
              <a:t>実地研修の序盤に、実際に対象者のいる現場において、指導看護師や経験のある介護職員が行う喀痰吸引等を見ながら対象者ごとの手順に従って演習（現場演習）を実施し、プロセスの評価を行います。位置づけとしてはここまでが「基本研修」となります。</a:t>
            </a:r>
          </a:p>
          <a:p>
            <a:endParaRPr lang="ja-JP"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00" dirty="0"/>
              <a:t>実地研修の内容です。</a:t>
            </a:r>
          </a:p>
          <a:p>
            <a:r>
              <a:rPr lang="ja-JP" altLang="en-US" sz="1000" dirty="0"/>
              <a:t>ケアの対象者は特定の方で、その方が必要とする行為の実地研修のみを行います。　</a:t>
            </a:r>
          </a:p>
          <a:p>
            <a:r>
              <a:rPr lang="ja-JP" altLang="en-US" sz="1000" dirty="0"/>
              <a:t>実地研修では、医師や看護師等が指導しますが、特に在宅においては、必要に応じ医師・看護師と連携した経験のある介護職員及び本人・家族が指導の補助を行います。医師や看護師等による評価により、連続２回、全項目が問題ないと判断されるまで実施します。</a:t>
            </a:r>
          </a:p>
          <a:p>
            <a:r>
              <a:rPr lang="ja-JP" altLang="en-US" sz="1000" dirty="0"/>
              <a:t>医師や看護師等への評価のお願いは、先輩ヘルパーやご本人、家族から事前に十分な手技に関する指導を受けてから、お願いするようにしましょう。</a:t>
            </a:r>
          </a:p>
          <a:p>
            <a:r>
              <a:rPr lang="ja-JP" altLang="en-US" sz="1000" dirty="0"/>
              <a:t>評価を行う際は、対象者の意見をお聞きすることができる場合は、対象者の意見も踏まえた上で評価を実施してください。</a:t>
            </a:r>
          </a:p>
          <a:p>
            <a:r>
              <a:rPr lang="ja-JP" altLang="en-US" sz="1000" dirty="0"/>
              <a:t>対象者の意思が十分に確認できない場合は、家族の方の意見も十分にお聞きする必要があります。</a:t>
            </a:r>
          </a:p>
          <a:p>
            <a:r>
              <a:rPr lang="ja-JP" altLang="en-US" sz="1000" dirty="0"/>
              <a:t>医師や看護師等の指導は、初回及び状態変化時以外については「定期的」に実施します。</a:t>
            </a:r>
          </a:p>
          <a:p>
            <a:r>
              <a:rPr lang="ja-JP" altLang="en-US" sz="1000" dirty="0"/>
              <a:t>「特定の者」の実地研修については、特定の者の特定の行為ごとに行う必要がありますが、基本研修をその都度再受講する必要はありません。</a:t>
            </a:r>
          </a:p>
          <a:p>
            <a:endParaRPr lang="ja-JP" alt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10800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a:solidFill>
                  <a:schemeClr val="tx1"/>
                </a:solidFill>
                <a:effectLst/>
                <a:latin typeface="+mn-lt"/>
                <a:ea typeface="+mn-ea"/>
                <a:cs typeface="+mn-cs"/>
              </a:rPr>
              <a:t>障害保健福祉制度の概要</a:t>
            </a:r>
          </a:p>
          <a:p>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まずは、これまでの障害保健福祉施策の歴史を振り返ってみましょう。</a:t>
            </a:r>
          </a:p>
          <a:p>
            <a:r>
              <a:rPr lang="ja-JP" altLang="en-US" dirty="0"/>
              <a:t>障害者基本法は、障害児・者に関する最も重要な法律であり、基本的な考えとして、地域社会における共生や差別の禁止等を示しています。</a:t>
            </a:r>
          </a:p>
          <a:p>
            <a:r>
              <a:rPr lang="ja-JP" altLang="en-US" dirty="0"/>
              <a:t>平成</a:t>
            </a:r>
            <a:r>
              <a:rPr lang="en-US" altLang="ja-JP" dirty="0"/>
              <a:t>15</a:t>
            </a:r>
            <a:r>
              <a:rPr lang="ja-JP" altLang="en-US" dirty="0"/>
              <a:t>年度には、「支援費制度」が施行され、それまで行政の「措置」として行われてきた障害者支援が、利用者本位のサービス体系による「契約」に転換されました。</a:t>
            </a:r>
          </a:p>
          <a:p>
            <a:r>
              <a:rPr lang="ja-JP" altLang="en-US" dirty="0"/>
              <a:t>平成</a:t>
            </a:r>
            <a:r>
              <a:rPr lang="en-US" altLang="ja-JP" dirty="0"/>
              <a:t>18</a:t>
            </a:r>
            <a:r>
              <a:rPr lang="ja-JP" altLang="en-US" dirty="0"/>
              <a:t>年度には、「障害者自立支援法」が施行され、それまで身体障害者・知的障害者・精神障害者で、別々に行われてきた施策が、１つの制度に一元化されました。</a:t>
            </a:r>
          </a:p>
          <a:p>
            <a:r>
              <a:rPr lang="ja-JP" altLang="en-US" dirty="0"/>
              <a:t>平成</a:t>
            </a:r>
            <a:r>
              <a:rPr lang="en-US" altLang="ja-JP" dirty="0"/>
              <a:t>24</a:t>
            </a:r>
            <a:r>
              <a:rPr lang="ja-JP" altLang="en-US" dirty="0"/>
              <a:t>年度には、「障害者虐待の防止、障害者の養護者に対する支援等に関する法律」、いわゆる障害者虐待防止法が施行されました。</a:t>
            </a:r>
          </a:p>
          <a:p>
            <a:r>
              <a:rPr lang="ja-JP" altLang="en-US" dirty="0"/>
              <a:t>平成</a:t>
            </a:r>
            <a:r>
              <a:rPr lang="en-US" altLang="ja-JP" dirty="0"/>
              <a:t>25</a:t>
            </a:r>
            <a:r>
              <a:rPr lang="ja-JP" altLang="en-US" dirty="0"/>
              <a:t>年度には、障害者支援の現行制度である「障害者の日常生活及び社会生活を総合的に支援するための法律」、いわゆる「障害者総合支援法」が施行されました。ここでは、「地域社会における共生の実現」が基本理念として打ち出され、障害があっても地域の中で他の人々と共生しながら暮らしていけるよう支援していくことが示されました。また、支援の対象に難病等が加わったことで、重度訪問介護などのサービスを難病の人も利用できるようになりました。</a:t>
            </a:r>
          </a:p>
          <a:p>
            <a:r>
              <a:rPr lang="ja-JP" altLang="en-US" dirty="0"/>
              <a:t>平成</a:t>
            </a:r>
            <a:r>
              <a:rPr lang="en-US" altLang="ja-JP" dirty="0"/>
              <a:t>27</a:t>
            </a:r>
            <a:r>
              <a:rPr lang="ja-JP" altLang="en-US" dirty="0"/>
              <a:t>年</a:t>
            </a:r>
            <a:r>
              <a:rPr lang="en-US" altLang="ja-JP" dirty="0"/>
              <a:t>1</a:t>
            </a:r>
            <a:r>
              <a:rPr lang="ja-JP" altLang="en-US" dirty="0"/>
              <a:t>月には、「難病の患者に対する医療等に関する法律」、いわゆる難病法が施行され、医療費助成の対象となる病気が増え、支援体制の整備が進められています。</a:t>
            </a:r>
          </a:p>
          <a:p>
            <a:r>
              <a:rPr lang="ja-JP" altLang="en-US" dirty="0"/>
              <a:t>直近では、平成</a:t>
            </a:r>
            <a:r>
              <a:rPr lang="en-US" altLang="ja-JP" dirty="0"/>
              <a:t>28</a:t>
            </a:r>
            <a:r>
              <a:rPr lang="ja-JP" altLang="en-US" dirty="0"/>
              <a:t>年度に障害者総合支援法、児童福祉法が一部改正され、「生活」と「就労」に関する支援の充実などが図られています。</a:t>
            </a:r>
          </a:p>
          <a:p>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正方形/長方形 10"/>
          <p:cNvSpPr/>
          <p:nvPr userDrawn="1"/>
        </p:nvSpPr>
        <p:spPr>
          <a:xfrm>
            <a:off x="611560" y="728808"/>
            <a:ext cx="7920880" cy="565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85800" y="1842393"/>
            <a:ext cx="7772400" cy="1470025"/>
          </a:xfrm>
        </p:spPr>
        <p:txBody>
          <a:bodyPr/>
          <a:lstStyle>
            <a:lvl1pPr>
              <a:defRPr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36640"/>
            <a:ext cx="6400800" cy="2400672"/>
          </a:xfrm>
        </p:spPr>
        <p:txBody>
          <a:bodyPr anchor="ctr" anchorCtr="0">
            <a:normAutofit/>
          </a:bodyPr>
          <a:lstStyle>
            <a:lvl1pPr marL="0" indent="0" algn="l">
              <a:buNone/>
              <a:defRPr sz="2400" baseline="0">
                <a:solidFill>
                  <a:schemeClr val="tx1">
                    <a:lumMod val="65000"/>
                    <a:lumOff val="35000"/>
                  </a:schemeClr>
                </a:solidFill>
                <a:latin typeface="Segoe UI" panose="020B0502040204020203" pitchFamily="34" charset="0"/>
                <a:ea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baseline="0">
                <a:latin typeface="Segoe UI" panose="020B0502040204020203" pitchFamily="34" charset="0"/>
                <a:ea typeface="メイリオ" panose="020B0604030504040204" pitchFamily="50" charset="-128"/>
              </a:defRPr>
            </a:lvl1pPr>
          </a:lstStyle>
          <a:p>
            <a:fld id="{F4677831-E110-4FC3-A0C9-4DF43F76C2C3}" type="datetime1">
              <a:rPr lang="ja-JP" altLang="en-US" smtClean="0"/>
              <a:t>2019/4/23</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baseline="0">
                <a:latin typeface="Segoe UI" panose="020B0502040204020203" pitchFamily="34" charset="0"/>
                <a:ea typeface="メイリオ" panose="020B0604030504040204" pitchFamily="50" charset="-128"/>
              </a:defRPr>
            </a:lvl1pPr>
          </a:lstStyle>
          <a:p>
            <a:endParaRPr lang="ja-JP" altLang="en-US"/>
          </a:p>
        </p:txBody>
      </p:sp>
      <p:sp>
        <p:nvSpPr>
          <p:cNvPr id="7" name="正方形/長方形 6"/>
          <p:cNvSpPr/>
          <p:nvPr userDrawn="1"/>
        </p:nvSpPr>
        <p:spPr>
          <a:xfrm>
            <a:off x="611560" y="728808"/>
            <a:ext cx="792088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dirty="0">
              <a:latin typeface="Segoe UI" panose="020B0502040204020203" pitchFamily="34" charset="0"/>
              <a:ea typeface="メイリオ" panose="020B0604030504040204" pitchFamily="50" charset="-128"/>
            </a:endParaRPr>
          </a:p>
        </p:txBody>
      </p:sp>
      <p:cxnSp>
        <p:nvCxnSpPr>
          <p:cNvPr id="9" name="直線コネクタ 8"/>
          <p:cNvCxnSpPr/>
          <p:nvPr userDrawn="1"/>
        </p:nvCxnSpPr>
        <p:spPr>
          <a:xfrm>
            <a:off x="611560" y="3356992"/>
            <a:ext cx="7920880" cy="0"/>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8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4A7B51-0C28-40BA-B966-7901EE0B3EBB}"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164605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C984D0-CED5-413B-8B0B-B564A8F9D074}"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308653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pic>
        <p:nvPicPr>
          <p:cNvPr id="3" name="Picture 5" descr="たんの吸引飾り1"/>
          <p:cNvPicPr>
            <a:picLocks noChangeAspect="1" noChangeArrowheads="1"/>
          </p:cNvPicPr>
          <p:nvPr userDrawn="1"/>
        </p:nvPicPr>
        <p:blipFill>
          <a:blip r:embed="rId2">
            <a:extLst>
              <a:ext uri="{28A0092B-C50C-407E-A947-70E740481C1C}">
                <a14:useLocalDpi xmlns:a14="http://schemas.microsoft.com/office/drawing/2010/main" val="0"/>
              </a:ext>
            </a:extLst>
          </a:blip>
          <a:srcRect l="5008" r="5966" b="11688"/>
          <a:stretch>
            <a:fillRect/>
          </a:stretch>
        </p:blipFill>
        <p:spPr bwMode="auto">
          <a:xfrm>
            <a:off x="0" y="333375"/>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02E53538-53E9-44FF-A2B6-85217BE709DE}" type="datetime1">
              <a:rPr lang="ja-JP" altLang="en-US" smtClean="0"/>
              <a:t>2019/4/23</a:t>
            </a:fld>
            <a:endParaRPr lang="en-US" altLang="ja-JP"/>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ltLang="ja-JP"/>
          </a:p>
        </p:txBody>
      </p:sp>
    </p:spTree>
    <p:extLst>
      <p:ext uri="{BB962C8B-B14F-4D97-AF65-F5344CB8AC3E}">
        <p14:creationId xmlns:p14="http://schemas.microsoft.com/office/powerpoint/2010/main" val="268299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F7A194-68EF-49B6-806D-6161BC2F5B09}"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5831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solidFill>
          <a:schemeClr val="bg1">
            <a:lumMod val="95000"/>
          </a:schemeClr>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611560" y="728808"/>
            <a:ext cx="7920880" cy="565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83568" y="1628800"/>
            <a:ext cx="7772400" cy="1584176"/>
          </a:xfrm>
        </p:spPr>
        <p:txBody>
          <a:bodyPr anchor="ctr" anchorCtr="1"/>
          <a:lstStyle>
            <a:lvl1pPr algn="l">
              <a:defRPr sz="4000" b="1" cap="all" baseline="0">
                <a:latin typeface="Segoe UI" panose="020B0502040204020203" pitchFamily="34" charset="0"/>
                <a:ea typeface="メイリオ" panose="020B0604030504040204" pitchFamily="50" charset="-128"/>
              </a:defRPr>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lvl1pPr>
              <a:defRPr baseline="0">
                <a:latin typeface="Segoe UI" panose="020B0502040204020203" pitchFamily="34" charset="0"/>
                <a:ea typeface="メイリオ" panose="020B0604030504040204" pitchFamily="50" charset="-128"/>
              </a:defRPr>
            </a:lvl1pPr>
          </a:lstStyle>
          <a:p>
            <a:fld id="{A0F6AD01-9F7A-49A5-9046-2036E684DA8B}" type="datetime1">
              <a:rPr lang="ja-JP" altLang="en-US" smtClean="0"/>
              <a:t>2019/4/23</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baseline="0">
                <a:latin typeface="Segoe UI" panose="020B0502040204020203" pitchFamily="34" charset="0"/>
                <a:ea typeface="メイリオ" panose="020B0604030504040204" pitchFamily="50" charset="-128"/>
              </a:defRPr>
            </a:lvl1pPr>
          </a:lstStyle>
          <a:p>
            <a:endParaRPr lang="ja-JP" altLang="en-US"/>
          </a:p>
        </p:txBody>
      </p:sp>
      <p:cxnSp>
        <p:nvCxnSpPr>
          <p:cNvPr id="7" name="直線コネクタ 6"/>
          <p:cNvCxnSpPr/>
          <p:nvPr userDrawn="1"/>
        </p:nvCxnSpPr>
        <p:spPr>
          <a:xfrm>
            <a:off x="611560" y="3356992"/>
            <a:ext cx="7920880" cy="0"/>
          </a:xfrm>
          <a:prstGeom prst="line">
            <a:avLst/>
          </a:prstGeom>
          <a:ln w="76200" cmpd="thinThick">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サブタイトル 2"/>
          <p:cNvSpPr>
            <a:spLocks noGrp="1"/>
          </p:cNvSpPr>
          <p:nvPr>
            <p:ph type="subTitle" idx="1"/>
          </p:nvPr>
        </p:nvSpPr>
        <p:spPr>
          <a:xfrm>
            <a:off x="1371600" y="3836640"/>
            <a:ext cx="6400800" cy="2400672"/>
          </a:xfrm>
        </p:spPr>
        <p:txBody>
          <a:bodyPr anchor="ctr" anchorCtr="0">
            <a:normAutofit/>
          </a:bodyPr>
          <a:lstStyle>
            <a:lvl1pPr marL="0" indent="0" algn="l">
              <a:buNone/>
              <a:defRPr sz="2400" baseline="0">
                <a:solidFill>
                  <a:schemeClr val="tx1">
                    <a:lumMod val="65000"/>
                    <a:lumOff val="35000"/>
                  </a:schemeClr>
                </a:solidFill>
                <a:latin typeface="Segoe UI" panose="020B0502040204020203" pitchFamily="34" charset="0"/>
                <a:ea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3" name="正方形/長方形 12"/>
          <p:cNvSpPr/>
          <p:nvPr userDrawn="1"/>
        </p:nvSpPr>
        <p:spPr>
          <a:xfrm>
            <a:off x="611560" y="728808"/>
            <a:ext cx="7920880" cy="75597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54317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F7BDD97-0C82-43EA-98F0-9FFAF2E7F89D}"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227287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C9B2C69-6EE2-41FD-B81D-F3B8C129DEF4}" type="datetime1">
              <a:rPr kumimoji="1" lang="ja-JP" altLang="en-US" smtClean="0"/>
              <a:t>2019/4/23</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363092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16496" y="558000"/>
            <a:ext cx="8820960" cy="530688"/>
          </a:xfrm>
        </p:spPr>
        <p:txBody>
          <a:bodyPr>
            <a:normAutofit/>
          </a:bodyPr>
          <a:lstStyle>
            <a:lvl1pPr algn="l">
              <a:defRPr sz="3200" b="0"/>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068D81EC-55BE-4D61-AE92-0F1BF5B87F76}" type="datetime1">
              <a:rPr kumimoji="1" lang="ja-JP" altLang="en-US" smtClean="0"/>
              <a:t>2019/4/23</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cxnSp>
        <p:nvCxnSpPr>
          <p:cNvPr id="6" name="直線コネクタ 5"/>
          <p:cNvCxnSpPr/>
          <p:nvPr userDrawn="1"/>
        </p:nvCxnSpPr>
        <p:spPr>
          <a:xfrm>
            <a:off x="143504" y="1086859"/>
            <a:ext cx="9000000" cy="0"/>
          </a:xfrm>
          <a:prstGeom prst="line">
            <a:avLst/>
          </a:prstGeom>
          <a:ln w="57150"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rot="5400000">
            <a:off x="-108472" y="789851"/>
            <a:ext cx="612000" cy="0"/>
          </a:xfrm>
          <a:prstGeom prst="line">
            <a:avLst/>
          </a:prstGeom>
          <a:ln w="57150" cmpd="sng">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円/楕円 7"/>
          <p:cNvSpPr/>
          <p:nvPr userDrawn="1"/>
        </p:nvSpPr>
        <p:spPr>
          <a:xfrm>
            <a:off x="143528" y="1032859"/>
            <a:ext cx="108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4B48D5B7-308A-4953-BF92-BF50DBD9B7C7}"/>
              </a:ext>
            </a:extLst>
          </p:cNvPr>
          <p:cNvCxnSpPr>
            <a:cxnSpLocks/>
          </p:cNvCxnSpPr>
          <p:nvPr userDrawn="1"/>
        </p:nvCxnSpPr>
        <p:spPr>
          <a:xfrm>
            <a:off x="107504" y="501771"/>
            <a:ext cx="9036000" cy="0"/>
          </a:xfrm>
          <a:prstGeom prst="line">
            <a:avLst/>
          </a:prstGeom>
          <a:ln w="57150" cmpd="sng">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円/楕円 7">
            <a:extLst>
              <a:ext uri="{FF2B5EF4-FFF2-40B4-BE49-F238E27FC236}">
                <a16:creationId xmlns:a16="http://schemas.microsoft.com/office/drawing/2014/main" id="{30289C3E-1866-425D-8AA3-F354A95B2106}"/>
              </a:ext>
            </a:extLst>
          </p:cNvPr>
          <p:cNvSpPr/>
          <p:nvPr userDrawn="1"/>
        </p:nvSpPr>
        <p:spPr>
          <a:xfrm>
            <a:off x="71528" y="375771"/>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FC3F35B0-C810-458D-9D23-9E5A4B4FAC38}"/>
              </a:ext>
            </a:extLst>
          </p:cNvPr>
          <p:cNvSpPr txBox="1"/>
          <p:nvPr userDrawn="1"/>
        </p:nvSpPr>
        <p:spPr>
          <a:xfrm>
            <a:off x="4598311" y="188640"/>
            <a:ext cx="4545193" cy="281290"/>
          </a:xfrm>
          <a:prstGeom prst="flowChartPunchedCard">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endParaRPr kumimoji="1" lang="ja-JP" altLang="en-US" sz="1400" b="1"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80937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baseline="0">
                <a:latin typeface="ＭＳ Ｐゴシック" panose="020B0600070205080204" pitchFamily="50" charset="-128"/>
                <a:ea typeface="ＭＳ Ｐゴシック" panose="020B0600070205080204" pitchFamily="50" charset="-128"/>
              </a:defRPr>
            </a:lvl1pPr>
          </a:lstStyle>
          <a:p>
            <a:fld id="{B35CFA05-1C9B-4160-A3E1-67A6CE54046B}" type="datetime1">
              <a:rPr lang="ja-JP" altLang="en-US" smtClean="0"/>
              <a:t>2019/4/23</a:t>
            </a:fld>
            <a:endParaRPr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baseline="0">
                <a:latin typeface="ＭＳ Ｐゴシック" panose="020B0600070205080204" pitchFamily="50" charset="-128"/>
                <a:ea typeface="ＭＳ Ｐゴシック" panose="020B0600070205080204" pitchFamily="50" charset="-128"/>
              </a:defRPr>
            </a:lvl1pPr>
          </a:lstStyle>
          <a:p>
            <a:endParaRPr lang="ja-JP" altLang="en-US"/>
          </a:p>
        </p:txBody>
      </p:sp>
      <p:sp>
        <p:nvSpPr>
          <p:cNvPr id="4" name="スライド番号プレースホルダー 3"/>
          <p:cNvSpPr>
            <a:spLocks noGrp="1"/>
          </p:cNvSpPr>
          <p:nvPr>
            <p:ph type="sldNum" sz="quarter" idx="12"/>
          </p:nvPr>
        </p:nvSpPr>
        <p:spPr>
          <a:xfrm>
            <a:off x="7046912" y="6520259"/>
            <a:ext cx="2133600" cy="365125"/>
          </a:xfrm>
          <a:prstGeom prst="rect">
            <a:avLst/>
          </a:prstGeom>
        </p:spPr>
        <p:txBody>
          <a:bodyPr/>
          <a:lstStyle>
            <a:lvl1pPr>
              <a:defRPr baseline="0">
                <a:latin typeface="Segoe UI" panose="020B0502040204020203" pitchFamily="34" charset="0"/>
                <a:ea typeface="ＭＳ Ｐゴシック" panose="020B0600070205080204" pitchFamily="50" charset="-128"/>
              </a:defRPr>
            </a:lvl1pPr>
          </a:lstStyle>
          <a:p>
            <a:fld id="{2F220228-436E-489F-B827-493F94785DA9}" type="slidenum">
              <a:rPr lang="ja-JP" altLang="en-US" smtClean="0"/>
              <a:pPr/>
              <a:t>‹#›</a:t>
            </a:fld>
            <a:endParaRPr lang="ja-JP" altLang="en-US"/>
          </a:p>
        </p:txBody>
      </p:sp>
      <p:cxnSp>
        <p:nvCxnSpPr>
          <p:cNvPr id="18" name="直線コネクタ 17"/>
          <p:cNvCxnSpPr/>
          <p:nvPr userDrawn="1"/>
        </p:nvCxnSpPr>
        <p:spPr>
          <a:xfrm>
            <a:off x="143528" y="638704"/>
            <a:ext cx="9000000" cy="0"/>
          </a:xfrm>
          <a:prstGeom prst="line">
            <a:avLst/>
          </a:prstGeom>
          <a:ln w="57150"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rot="5400000">
            <a:off x="-144504" y="314688"/>
            <a:ext cx="612000" cy="0"/>
          </a:xfrm>
          <a:prstGeom prst="line">
            <a:avLst/>
          </a:prstGeom>
          <a:ln w="57150" cmpd="sng">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円/楕円 19"/>
          <p:cNvSpPr/>
          <p:nvPr userDrawn="1"/>
        </p:nvSpPr>
        <p:spPr>
          <a:xfrm>
            <a:off x="35496" y="512704"/>
            <a:ext cx="252000" cy="252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545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9B51D2-2581-4C46-A194-4D28234ACE21}"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356086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14FDDF-BB2F-46EB-A323-0731020409E6}"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257195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Segoe UI" panose="020B0502040204020203" pitchFamily="34" charset="0"/>
                <a:ea typeface="メイリオ" panose="020B0604030504040204" pitchFamily="50" charset="-128"/>
              </a:defRPr>
            </a:lvl1pPr>
          </a:lstStyle>
          <a:p>
            <a:fld id="{63421316-6B8B-4E73-B568-3B02C5CB1D99}" type="datetime1">
              <a:rPr lang="ja-JP" altLang="en-US" smtClean="0"/>
              <a:t>2019/4/23</a:t>
            </a:fld>
            <a:endParaRPr lang="ja-JP" altLang="en-US"/>
          </a:p>
        </p:txBody>
      </p:sp>
      <p:sp>
        <p:nvSpPr>
          <p:cNvPr id="7" name="フッター プレースホルダー 6">
            <a:extLst>
              <a:ext uri="{FF2B5EF4-FFF2-40B4-BE49-F238E27FC236}">
                <a16:creationId xmlns:a16="http://schemas.microsoft.com/office/drawing/2014/main" id="{54074E67-E2F6-4A9B-8C88-0ED15D67EF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99880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notesSlide" Target="../notesSlides/notesSlide4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0.gif"/><Relationship Id="rId4" Type="http://schemas.openxmlformats.org/officeDocument/2006/relationships/image" Target="../media/image29.gif"/></Relationships>
</file>

<file path=ppt/slides/_rels/slide4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4.jpeg"/><Relationship Id="rId7" Type="http://schemas.openxmlformats.org/officeDocument/2006/relationships/image" Target="../media/image33.wmf"/><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32.jpg"/><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5.wmf"/></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9.wmf"/><Relationship Id="rId4" Type="http://schemas.openxmlformats.org/officeDocument/2006/relationships/image" Target="../media/image8.wmf"/></Relationships>
</file>

<file path=ppt/slides/_rels/slide4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4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5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2.jpeg"/><Relationship Id="rId7"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1.jpeg"/><Relationship Id="rId4" Type="http://schemas.openxmlformats.org/officeDocument/2006/relationships/image" Target="../media/image43.jpeg"/><Relationship Id="rId9" Type="http://schemas.openxmlformats.org/officeDocument/2006/relationships/image" Target="../media/image4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a:t>重度障害児・者等の</a:t>
            </a:r>
            <a:br>
              <a:rPr kumimoji="1" lang="en-US" altLang="ja-JP" b="1" dirty="0"/>
            </a:br>
            <a:r>
              <a:rPr lang="ja-JP" altLang="en-US" b="1" dirty="0"/>
              <a:t>地域生活等に関する講義</a:t>
            </a:r>
            <a:endParaRPr kumimoji="1" lang="ja-JP" altLang="en-US" b="1" dirty="0"/>
          </a:p>
        </p:txBody>
      </p:sp>
      <p:sp>
        <p:nvSpPr>
          <p:cNvPr id="3" name="サブタイトル 2"/>
          <p:cNvSpPr>
            <a:spLocks noGrp="1"/>
          </p:cNvSpPr>
          <p:nvPr>
            <p:ph type="subTitle" idx="1"/>
          </p:nvPr>
        </p:nvSpPr>
        <p:spPr/>
        <p:txBody>
          <a:bodyPr>
            <a:normAutofit/>
          </a:bodyPr>
          <a:lstStyle/>
          <a:p>
            <a:r>
              <a:rPr kumimoji="1" lang="ja-JP" altLang="en-US" dirty="0"/>
              <a:t>０．喀痰吸引等研修の概要</a:t>
            </a:r>
            <a:endParaRPr kumimoji="1" lang="en-US" altLang="ja-JP" dirty="0"/>
          </a:p>
          <a:p>
            <a:r>
              <a:rPr lang="ja-JP" altLang="en-US" dirty="0"/>
              <a:t>１．障害保健福祉制度の概要</a:t>
            </a:r>
            <a:endParaRPr lang="en-US" altLang="ja-JP" dirty="0"/>
          </a:p>
          <a:p>
            <a:r>
              <a:rPr kumimoji="1" lang="ja-JP" altLang="en-US" dirty="0"/>
              <a:t>２．喀痰吸引等制度の成り立ち</a:t>
            </a:r>
            <a:endParaRPr kumimoji="1" lang="en-US" altLang="ja-JP" dirty="0"/>
          </a:p>
          <a:p>
            <a:r>
              <a:rPr lang="ja-JP" altLang="en-US" dirty="0"/>
              <a:t>３．重度障害児・者についての理解</a:t>
            </a:r>
            <a:endParaRPr lang="en-US" altLang="ja-JP" dirty="0"/>
          </a:p>
          <a:p>
            <a:r>
              <a:rPr lang="ja-JP" altLang="en-US" dirty="0"/>
              <a:t>４．喀痰吸引等制度の運用</a:t>
            </a:r>
            <a:endParaRPr lang="en-US" altLang="ja-JP" dirty="0"/>
          </a:p>
        </p:txBody>
      </p:sp>
      <p:sp>
        <p:nvSpPr>
          <p:cNvPr id="5" name="テキスト ボックス 4"/>
          <p:cNvSpPr txBox="1"/>
          <p:nvPr/>
        </p:nvSpPr>
        <p:spPr>
          <a:xfrm>
            <a:off x="3574435" y="777478"/>
            <a:ext cx="2005677" cy="923330"/>
          </a:xfrm>
          <a:prstGeom prst="rect">
            <a:avLst/>
          </a:prstGeom>
          <a:noFill/>
        </p:spPr>
        <p:txBody>
          <a:bodyPr wrap="none" rtlCol="0">
            <a:spAutoFit/>
          </a:bodyPr>
          <a:lstStyle/>
          <a:p>
            <a:r>
              <a:rPr kumimoji="1" lang="ja-JP" altLang="en-US" sz="4400" b="1" dirty="0">
                <a:solidFill>
                  <a:schemeClr val="bg1"/>
                </a:solidFill>
                <a:latin typeface="Segoe UI" panose="020B0502040204020203" pitchFamily="34" charset="0"/>
                <a:ea typeface="メイリオ" panose="020B0604030504040204" pitchFamily="50" charset="-128"/>
              </a:rPr>
              <a:t>第</a:t>
            </a:r>
            <a:r>
              <a:rPr kumimoji="1" lang="en-US" altLang="ja-JP" sz="5400" b="1" dirty="0">
                <a:solidFill>
                  <a:schemeClr val="bg1"/>
                </a:solidFill>
                <a:latin typeface="Segoe UI" panose="020B0502040204020203" pitchFamily="34" charset="0"/>
                <a:ea typeface="メイリオ" panose="020B0604030504040204" pitchFamily="50" charset="-128"/>
              </a:rPr>
              <a:t>Ⅰ</a:t>
            </a:r>
            <a:r>
              <a:rPr kumimoji="1" lang="ja-JP" altLang="en-US" sz="4400" b="1" dirty="0">
                <a:solidFill>
                  <a:schemeClr val="bg1"/>
                </a:solidFill>
                <a:latin typeface="Segoe UI" panose="020B0502040204020203" pitchFamily="34" charset="0"/>
                <a:ea typeface="メイリオ" panose="020B0604030504040204" pitchFamily="50" charset="-128"/>
              </a:rPr>
              <a:t>章</a:t>
            </a:r>
          </a:p>
        </p:txBody>
      </p:sp>
    </p:spTree>
    <p:extLst>
      <p:ext uri="{BB962C8B-B14F-4D97-AF65-F5344CB8AC3E}">
        <p14:creationId xmlns:p14="http://schemas.microsoft.com/office/powerpoint/2010/main" val="27113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251521" y="1188000"/>
            <a:ext cx="4274443" cy="148251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33973" tIns="6793" rIns="33973" bIns="6793" anchor="t" anchorCtr="0">
            <a:spAutoFit/>
          </a:bodyPr>
          <a:lstStyle/>
          <a:p>
            <a:pPr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第１　目的と基本理念</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44000"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○目的･･･この法律に基づく支援を総合的に行うことにより、障害の有無にかかわらず、誰もが安心して暮らせる社会の実現を目指す。</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○基本理念･･･障害者基本法の</a:t>
            </a:r>
            <a:r>
              <a:rPr lang="en-US" altLang="ja-JP" sz="1292" dirty="0">
                <a:solidFill>
                  <a:prstClr val="black"/>
                </a:solidFill>
                <a:latin typeface="Segoe UI" panose="020B0502040204020203" pitchFamily="34" charset="0"/>
                <a:ea typeface="メイリオ" panose="020B0604030504040204" pitchFamily="50" charset="-128"/>
              </a:rPr>
              <a:t>H23</a:t>
            </a:r>
            <a:r>
              <a:rPr lang="ja-JP" altLang="en-US" sz="1292" dirty="0">
                <a:solidFill>
                  <a:prstClr val="black"/>
                </a:solidFill>
                <a:latin typeface="Segoe UI" panose="020B0502040204020203" pitchFamily="34" charset="0"/>
                <a:ea typeface="メイリオ" panose="020B0604030504040204" pitchFamily="50" charset="-128"/>
              </a:rPr>
              <a:t>改正で盛り込まれた考え方（</a:t>
            </a:r>
            <a:r>
              <a:rPr lang="ja-JP" altLang="ja-JP" sz="1292" dirty="0">
                <a:solidFill>
                  <a:prstClr val="black"/>
                </a:solidFill>
                <a:latin typeface="Segoe UI" panose="020B0502040204020203" pitchFamily="34" charset="0"/>
                <a:ea typeface="メイリオ" panose="020B0604030504040204" pitchFamily="50" charset="-128"/>
              </a:rPr>
              <a:t>「地域社会での共生」や「社会的障壁の除去」等</a:t>
            </a:r>
            <a:r>
              <a:rPr lang="ja-JP" altLang="en-US" sz="1292" dirty="0">
                <a:solidFill>
                  <a:prstClr val="black"/>
                </a:solidFill>
                <a:latin typeface="Segoe UI" panose="020B0502040204020203" pitchFamily="34" charset="0"/>
                <a:ea typeface="メイリオ" panose="020B0604030504040204" pitchFamily="50" charset="-128"/>
              </a:rPr>
              <a:t>）を規定</a:t>
            </a:r>
          </a:p>
        </p:txBody>
      </p:sp>
      <p:sp>
        <p:nvSpPr>
          <p:cNvPr id="8" name="正方形/長方形 7"/>
          <p:cNvSpPr/>
          <p:nvPr/>
        </p:nvSpPr>
        <p:spPr bwMode="auto">
          <a:xfrm>
            <a:off x="251521" y="2735204"/>
            <a:ext cx="4274443" cy="148251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第２　給付体系</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○障害者自立支援法の給付体系を維持（</a:t>
            </a:r>
            <a:r>
              <a:rPr lang="ja-JP" altLang="ja-JP" sz="1292" dirty="0">
                <a:solidFill>
                  <a:prstClr val="black"/>
                </a:solidFill>
                <a:latin typeface="Segoe UI" panose="020B0502040204020203" pitchFamily="34" charset="0"/>
                <a:ea typeface="メイリオ" panose="020B0604030504040204" pitchFamily="50" charset="-128"/>
              </a:rPr>
              <a:t>施設</a:t>
            </a:r>
            <a:r>
              <a:rPr lang="ja-JP" altLang="en-US" sz="1292" dirty="0">
                <a:solidFill>
                  <a:prstClr val="black"/>
                </a:solidFill>
                <a:latin typeface="Segoe UI" panose="020B0502040204020203" pitchFamily="34" charset="0"/>
                <a:ea typeface="メイリオ" panose="020B0604030504040204" pitchFamily="50" charset="-128"/>
              </a:rPr>
              <a:t>（</a:t>
            </a:r>
            <a:r>
              <a:rPr lang="ja-JP" altLang="ja-JP" sz="1292" dirty="0">
                <a:solidFill>
                  <a:prstClr val="black"/>
                </a:solidFill>
                <a:latin typeface="Segoe UI" panose="020B0502040204020203" pitchFamily="34" charset="0"/>
                <a:ea typeface="メイリオ" panose="020B0604030504040204" pitchFamily="50" charset="-128"/>
              </a:rPr>
              <a:t>箱もの</a:t>
            </a:r>
            <a:r>
              <a:rPr lang="ja-JP" altLang="en-US" sz="1292" dirty="0">
                <a:solidFill>
                  <a:prstClr val="black"/>
                </a:solidFill>
                <a:latin typeface="Segoe UI" panose="020B0502040204020203" pitchFamily="34" charset="0"/>
                <a:ea typeface="メイリオ" panose="020B0604030504040204" pitchFamily="50" charset="-128"/>
              </a:rPr>
              <a:t>）</a:t>
            </a:r>
            <a:r>
              <a:rPr lang="ja-JP" altLang="ja-JP" sz="1292" dirty="0">
                <a:solidFill>
                  <a:prstClr val="black"/>
                </a:solidFill>
                <a:latin typeface="Segoe UI" panose="020B0502040204020203" pitchFamily="34" charset="0"/>
                <a:ea typeface="メイリオ" panose="020B0604030504040204" pitchFamily="50" charset="-128"/>
              </a:rPr>
              <a:t>単位ではなく、障害の種類を超えた「事業」の単位に</a:t>
            </a:r>
            <a:r>
              <a:rPr lang="ja-JP" altLang="en-US" sz="1292" dirty="0">
                <a:solidFill>
                  <a:prstClr val="black"/>
                </a:solidFill>
                <a:latin typeface="Segoe UI" panose="020B0502040204020203" pitchFamily="34" charset="0"/>
                <a:ea typeface="メイリオ" panose="020B0604030504040204" pitchFamily="50" charset="-128"/>
              </a:rPr>
              <a:t>事業再編）</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○自立支援給付（介護給付費、訓練等給付費、計画相談支援給付費等、自立支援医療費、補装具費）と地域生活支援事業に大別</a:t>
            </a:r>
            <a:endParaRPr lang="en-US" altLang="ja-JP" sz="1292" dirty="0">
              <a:solidFill>
                <a:prstClr val="black"/>
              </a:solidFill>
              <a:latin typeface="Segoe UI" panose="020B0502040204020203" pitchFamily="34" charset="0"/>
              <a:ea typeface="メイリオ" panose="020B0604030504040204" pitchFamily="50" charset="-128"/>
            </a:endParaRPr>
          </a:p>
        </p:txBody>
      </p:sp>
      <p:sp>
        <p:nvSpPr>
          <p:cNvPr id="9" name="正方形/長方形 8"/>
          <p:cNvSpPr/>
          <p:nvPr/>
        </p:nvSpPr>
        <p:spPr bwMode="auto">
          <a:xfrm>
            <a:off x="251521" y="4282408"/>
            <a:ext cx="4274443" cy="2079028"/>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第３　サービス体系</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○障害福祉サービス･･･「日中活動」と「住まいの場」の分離。介護給付費は</a:t>
            </a:r>
            <a:r>
              <a:rPr lang="ja-JP" altLang="ja-JP" sz="1292" dirty="0">
                <a:solidFill>
                  <a:prstClr val="black"/>
                </a:solidFill>
                <a:latin typeface="Segoe UI" panose="020B0502040204020203" pitchFamily="34" charset="0"/>
                <a:ea typeface="メイリオ" panose="020B0604030504040204" pitchFamily="50" charset="-128"/>
              </a:rPr>
              <a:t>障害者に対し入浴や食事等の介助を行うサービス、訓練等給付は障害者に対し訓練を実施するサービスと</a:t>
            </a:r>
            <a:r>
              <a:rPr lang="ja-JP" altLang="en-US" sz="1292" dirty="0">
                <a:solidFill>
                  <a:prstClr val="black"/>
                </a:solidFill>
                <a:latin typeface="Segoe UI" panose="020B0502040204020203" pitchFamily="34" charset="0"/>
                <a:ea typeface="メイリオ" panose="020B0604030504040204" pitchFamily="50" charset="-128"/>
              </a:rPr>
              <a:t>し、支援の必要性やニーズに応じたサービス提供が可能</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○地域生活支援事業･･･都道府県や市町村が創意工夫によって利用者の状況に応じて柔軟に実施するもの。基本的な相談支援、移動支援、手話通訳等の派遣等のコミュニケーション支援等。</a:t>
            </a:r>
            <a:endParaRPr lang="en-US" altLang="ja-JP" sz="1292" dirty="0">
              <a:solidFill>
                <a:prstClr val="black"/>
              </a:solidFill>
              <a:latin typeface="Segoe UI" panose="020B0502040204020203" pitchFamily="34" charset="0"/>
              <a:ea typeface="メイリオ" panose="020B0604030504040204" pitchFamily="50" charset="-128"/>
            </a:endParaRPr>
          </a:p>
        </p:txBody>
      </p:sp>
      <p:sp>
        <p:nvSpPr>
          <p:cNvPr id="10" name="正方形/長方形 9"/>
          <p:cNvSpPr/>
          <p:nvPr/>
        </p:nvSpPr>
        <p:spPr bwMode="auto">
          <a:xfrm>
            <a:off x="4618039" y="1188000"/>
            <a:ext cx="4346449" cy="1880192"/>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第４　支給決定</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○障害の多様な特性その他の心身の状態に応じて必要とされる標準的な支援の度合いを総合的に示すものとして「</a:t>
            </a:r>
            <a:r>
              <a:rPr lang="ja-JP" altLang="en-US" sz="1292" u="sng" dirty="0">
                <a:solidFill>
                  <a:prstClr val="black"/>
                </a:solidFill>
                <a:latin typeface="Segoe UI" panose="020B0502040204020203" pitchFamily="34" charset="0"/>
                <a:ea typeface="メイリオ" panose="020B0604030504040204" pitchFamily="50" charset="-128"/>
              </a:rPr>
              <a:t>障害支援区分</a:t>
            </a:r>
            <a:r>
              <a:rPr lang="ja-JP" altLang="en-US" sz="1292" dirty="0">
                <a:solidFill>
                  <a:prstClr val="black"/>
                </a:solidFill>
                <a:latin typeface="Segoe UI" panose="020B0502040204020203" pitchFamily="34" charset="0"/>
                <a:ea typeface="メイリオ" panose="020B0604030504040204" pitchFamily="50" charset="-128"/>
              </a:rPr>
              <a:t>」を創設。（障害者自立支援法下では「障害程度区分」）</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○日常生活面に関する項目、行動障害に関する項目、精神面に関する項目等の調査結果をもとに行われ、コンピュータによる一次判定と、専門家の合議体による二次判定で判定する</a:t>
            </a:r>
          </a:p>
        </p:txBody>
      </p:sp>
      <p:sp>
        <p:nvSpPr>
          <p:cNvPr id="11" name="正方形/長方形 10"/>
          <p:cNvSpPr/>
          <p:nvPr/>
        </p:nvSpPr>
        <p:spPr bwMode="auto">
          <a:xfrm>
            <a:off x="4618039" y="3147373"/>
            <a:ext cx="4346449" cy="88600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第５　利用者負担</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○定率一割負担と所得に応じた負担上限月額を設定。</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○低所得者の利用者負担については、軽減措置が図られるとともに、法律上も応能負担となっている。</a:t>
            </a:r>
          </a:p>
        </p:txBody>
      </p:sp>
      <p:sp>
        <p:nvSpPr>
          <p:cNvPr id="12" name="正方形/長方形 11"/>
          <p:cNvSpPr/>
          <p:nvPr/>
        </p:nvSpPr>
        <p:spPr bwMode="auto">
          <a:xfrm>
            <a:off x="4618039" y="4112563"/>
            <a:ext cx="4346449" cy="886009"/>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第６　障害福祉計画</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○国が定めた基本指針に基づき、自治体が必要なサービス量とそれを確保するための方策を記載した障害福祉計画の策定を義務化。</a:t>
            </a:r>
          </a:p>
        </p:txBody>
      </p:sp>
      <p:sp>
        <p:nvSpPr>
          <p:cNvPr id="15" name="正方形/長方形 14"/>
          <p:cNvSpPr/>
          <p:nvPr/>
        </p:nvSpPr>
        <p:spPr bwMode="auto">
          <a:xfrm>
            <a:off x="4618039" y="5077754"/>
            <a:ext cx="4346449" cy="1283682"/>
          </a:xfrm>
          <a:prstGeom prst="rect">
            <a:avLst/>
          </a:prstGeom>
          <a:solidFill>
            <a:schemeClr val="accent5">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wrap="square" lIns="33973" tIns="6793" rIns="33973" bIns="6793" anchor="ctr" anchorCtr="0">
            <a:spAutoFit/>
          </a:bodyPr>
          <a:lstStyle/>
          <a:p>
            <a:pPr marL="109907" indent="-109907" defTabSz="805982" eaLnBrk="1" hangingPunct="1">
              <a:spcAft>
                <a:spcPts val="600"/>
              </a:spcAft>
              <a:defRPr/>
            </a:pPr>
            <a:r>
              <a:rPr lang="ja-JP" altLang="en-US" sz="1292" b="1" u="sng" dirty="0">
                <a:solidFill>
                  <a:prstClr val="black"/>
                </a:solidFill>
                <a:latin typeface="Segoe UI" panose="020B0502040204020203" pitchFamily="34" charset="0"/>
                <a:ea typeface="メイリオ" panose="020B0604030504040204" pitchFamily="50" charset="-128"/>
              </a:rPr>
              <a:t>第７　実施主体</a:t>
            </a:r>
            <a:endParaRPr lang="en-US" altLang="ja-JP" sz="1292" b="1" u="sng"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○制度は共通に、支援は個別に</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○市町村･･･障害種別を問わず障害福祉サービスの実施主体。</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○都道府県･･･市町村に対して広域的・専門的支援</a:t>
            </a:r>
            <a:endParaRPr lang="en-US" altLang="ja-JP" sz="1292" dirty="0">
              <a:solidFill>
                <a:prstClr val="black"/>
              </a:solidFill>
              <a:latin typeface="Segoe UI" panose="020B0502040204020203" pitchFamily="34" charset="0"/>
              <a:ea typeface="メイリオ" panose="020B0604030504040204" pitchFamily="50" charset="-128"/>
            </a:endParaRPr>
          </a:p>
          <a:p>
            <a:pPr marL="144000" indent="-109907" defTabSz="805982" eaLnBrk="1" hangingPunct="1">
              <a:defRPr/>
            </a:pPr>
            <a:r>
              <a:rPr lang="ja-JP" altLang="en-US" sz="1292" dirty="0">
                <a:solidFill>
                  <a:prstClr val="black"/>
                </a:solidFill>
                <a:latin typeface="Segoe UI" panose="020B0502040204020203" pitchFamily="34" charset="0"/>
                <a:ea typeface="メイリオ" panose="020B0604030504040204" pitchFamily="50" charset="-128"/>
              </a:rPr>
              <a:t>○国･･･障害福祉計画策定の拠り所となる基本指針を作成</a:t>
            </a:r>
          </a:p>
        </p:txBody>
      </p:sp>
      <p:sp>
        <p:nvSpPr>
          <p:cNvPr id="2" name="タイトル 1"/>
          <p:cNvSpPr>
            <a:spLocks noGrp="1"/>
          </p:cNvSpPr>
          <p:nvPr>
            <p:ph type="title"/>
          </p:nvPr>
        </p:nvSpPr>
        <p:spPr/>
        <p:txBody>
          <a:bodyPr>
            <a:noAutofit/>
          </a:bodyPr>
          <a:lstStyle/>
          <a:p>
            <a:r>
              <a:rPr lang="ja-JP" altLang="en-US" sz="2200" dirty="0">
                <a:solidFill>
                  <a:prstClr val="black"/>
                </a:solidFill>
              </a:rPr>
              <a:t>障害者の日常生活及び社会生活を総合的に支援するための法律</a:t>
            </a:r>
            <a:r>
              <a:rPr lang="ja-JP" altLang="en-US" sz="1600" dirty="0">
                <a:solidFill>
                  <a:prstClr val="black"/>
                </a:solidFill>
              </a:rPr>
              <a:t>（概要）</a:t>
            </a:r>
          </a:p>
        </p:txBody>
      </p:sp>
      <p:sp>
        <p:nvSpPr>
          <p:cNvPr id="14" name="テキスト ボックス 13">
            <a:extLst>
              <a:ext uri="{FF2B5EF4-FFF2-40B4-BE49-F238E27FC236}">
                <a16:creationId xmlns:a16="http://schemas.microsoft.com/office/drawing/2014/main" id="{870F4D17-024C-414F-AAA4-22F947D495CB}"/>
              </a:ext>
            </a:extLst>
          </p:cNvPr>
          <p:cNvSpPr txBox="1"/>
          <p:nvPr/>
        </p:nvSpPr>
        <p:spPr>
          <a:xfrm>
            <a:off x="5860549" y="168895"/>
            <a:ext cx="1952779"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1-2.</a:t>
            </a:r>
            <a:r>
              <a:rPr kumimoji="1" lang="ja-JP" altLang="en-US" sz="1400" b="1" dirty="0">
                <a:solidFill>
                  <a:schemeClr val="bg1"/>
                </a:solidFill>
                <a:latin typeface="游ゴシック" panose="020B0400000000000000" pitchFamily="50" charset="-128"/>
                <a:ea typeface="游ゴシック" panose="020B0400000000000000" pitchFamily="50" charset="-128"/>
              </a:rPr>
              <a:t>障害者総合支援法</a:t>
            </a:r>
          </a:p>
        </p:txBody>
      </p:sp>
      <p:sp>
        <p:nvSpPr>
          <p:cNvPr id="13" name="テキスト ボックス 12">
            <a:extLst>
              <a:ext uri="{FF2B5EF4-FFF2-40B4-BE49-F238E27FC236}">
                <a16:creationId xmlns:a16="http://schemas.microsoft.com/office/drawing/2014/main" id="{837C39EC-2A30-4D9A-B7AE-90413FF13FA3}"/>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16" name="スライド番号プレースホルダー 1">
            <a:extLst>
              <a:ext uri="{FF2B5EF4-FFF2-40B4-BE49-F238E27FC236}">
                <a16:creationId xmlns:a16="http://schemas.microsoft.com/office/drawing/2014/main" id="{389E3474-9640-439F-A3B2-660786ED98A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1154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900" dirty="0">
                <a:solidFill>
                  <a:prstClr val="black"/>
                </a:solidFill>
              </a:rPr>
              <a:t>障害者権利条約と障害者差別解消法</a:t>
            </a:r>
          </a:p>
        </p:txBody>
      </p:sp>
      <p:graphicFrame>
        <p:nvGraphicFramePr>
          <p:cNvPr id="5" name="表 4">
            <a:extLst>
              <a:ext uri="{FF2B5EF4-FFF2-40B4-BE49-F238E27FC236}">
                <a16:creationId xmlns:a16="http://schemas.microsoft.com/office/drawing/2014/main" id="{98648297-5E6B-46E6-80C0-7A56848C00F6}"/>
              </a:ext>
            </a:extLst>
          </p:cNvPr>
          <p:cNvGraphicFramePr>
            <a:graphicFrameLocks noGrp="1"/>
          </p:cNvGraphicFramePr>
          <p:nvPr>
            <p:extLst>
              <p:ext uri="{D42A27DB-BD31-4B8C-83A1-F6EECF244321}">
                <p14:modId xmlns:p14="http://schemas.microsoft.com/office/powerpoint/2010/main" val="4150992398"/>
              </p:ext>
            </p:extLst>
          </p:nvPr>
        </p:nvGraphicFramePr>
        <p:xfrm>
          <a:off x="747782" y="1668603"/>
          <a:ext cx="7620636" cy="1524000"/>
        </p:xfrm>
        <a:graphic>
          <a:graphicData uri="http://schemas.openxmlformats.org/drawingml/2006/table">
            <a:tbl>
              <a:tblPr bandRow="1">
                <a:tableStyleId>{7DF18680-E054-41AD-8BC1-D1AEF772440D}</a:tableStyleId>
              </a:tblPr>
              <a:tblGrid>
                <a:gridCol w="2476818">
                  <a:extLst>
                    <a:ext uri="{9D8B030D-6E8A-4147-A177-3AD203B41FA5}">
                      <a16:colId xmlns:a16="http://schemas.microsoft.com/office/drawing/2014/main" val="3919006499"/>
                    </a:ext>
                  </a:extLst>
                </a:gridCol>
                <a:gridCol w="5143818">
                  <a:extLst>
                    <a:ext uri="{9D8B030D-6E8A-4147-A177-3AD203B41FA5}">
                      <a16:colId xmlns:a16="http://schemas.microsoft.com/office/drawing/2014/main" val="1913576179"/>
                    </a:ext>
                  </a:extLst>
                </a:gridCol>
              </a:tblGrid>
              <a:tr h="370840">
                <a:tc>
                  <a:txBody>
                    <a:bodyPr/>
                    <a:lstStyle/>
                    <a:p>
                      <a:r>
                        <a:rPr kumimoji="1" lang="ja-JP" altLang="en-US" sz="2200" baseline="0" dirty="0">
                          <a:latin typeface="Segoe UI" panose="020B0502040204020203" pitchFamily="34" charset="0"/>
                          <a:ea typeface="メイリオ" panose="020B0604030504040204" pitchFamily="50" charset="-128"/>
                        </a:rPr>
                        <a:t>平成</a:t>
                      </a:r>
                      <a:r>
                        <a:rPr kumimoji="1" lang="en-US" altLang="ja-JP" sz="2200" baseline="0" dirty="0">
                          <a:latin typeface="Segoe UI" panose="020B0502040204020203" pitchFamily="34" charset="0"/>
                          <a:ea typeface="メイリオ" panose="020B0604030504040204" pitchFamily="50" charset="-128"/>
                        </a:rPr>
                        <a:t>18</a:t>
                      </a:r>
                      <a:r>
                        <a:rPr kumimoji="1" lang="ja-JP" altLang="en-US" sz="2200" baseline="0" dirty="0">
                          <a:latin typeface="Segoe UI" panose="020B0502040204020203" pitchFamily="34" charset="0"/>
                          <a:ea typeface="メイリオ" panose="020B0604030504040204" pitchFamily="50" charset="-128"/>
                        </a:rPr>
                        <a:t>年</a:t>
                      </a:r>
                      <a:r>
                        <a:rPr kumimoji="1" lang="en-US" altLang="ja-JP" sz="2200" baseline="0" dirty="0">
                          <a:latin typeface="Segoe UI" panose="020B0502040204020203" pitchFamily="34" charset="0"/>
                          <a:ea typeface="メイリオ" panose="020B0604030504040204" pitchFamily="50" charset="-128"/>
                        </a:rPr>
                        <a:t>12</a:t>
                      </a:r>
                      <a:r>
                        <a:rPr kumimoji="1" lang="ja-JP" altLang="en-US" sz="2200" baseline="0" dirty="0">
                          <a:latin typeface="Segoe UI" panose="020B0502040204020203" pitchFamily="34" charset="0"/>
                          <a:ea typeface="メイリオ" panose="020B0604030504040204" pitchFamily="50" charset="-128"/>
                        </a:rPr>
                        <a:t>月　　</a:t>
                      </a:r>
                    </a:p>
                  </a:txBody>
                  <a:tcPr>
                    <a:noFill/>
                  </a:tcPr>
                </a:tc>
                <a:tc>
                  <a:txBody>
                    <a:bodyPr/>
                    <a:lstStyle/>
                    <a:p>
                      <a:r>
                        <a:rPr kumimoji="1" lang="ja-JP" altLang="en-US" sz="2200" baseline="0" dirty="0">
                          <a:latin typeface="Segoe UI" panose="020B0502040204020203" pitchFamily="34" charset="0"/>
                          <a:ea typeface="メイリオ" panose="020B0604030504040204" pitchFamily="50" charset="-128"/>
                        </a:rPr>
                        <a:t>国連総会で条約が採択</a:t>
                      </a:r>
                      <a:endParaRPr kumimoji="1" lang="en-US" altLang="ja-JP" sz="2200" baseline="0" dirty="0">
                        <a:latin typeface="Segoe UI" panose="020B0502040204020203" pitchFamily="34" charset="0"/>
                        <a:ea typeface="メイリオ" panose="020B0604030504040204" pitchFamily="50" charset="-128"/>
                      </a:endParaRPr>
                    </a:p>
                    <a:p>
                      <a:endParaRPr kumimoji="1" lang="en-US" altLang="ja-JP" sz="2200" baseline="0" dirty="0">
                        <a:latin typeface="Segoe UI" panose="020B0502040204020203" pitchFamily="34" charset="0"/>
                        <a:ea typeface="メイリオ" panose="020B0604030504040204" pitchFamily="50" charset="-128"/>
                      </a:endParaRPr>
                    </a:p>
                    <a:p>
                      <a:endParaRPr kumimoji="1" lang="ja-JP" altLang="en-US" sz="2200" baseline="0" dirty="0">
                        <a:latin typeface="Segoe UI" panose="020B0502040204020203" pitchFamily="34" charset="0"/>
                        <a:ea typeface="メイリオ" panose="020B0604030504040204" pitchFamily="50" charset="-128"/>
                      </a:endParaRPr>
                    </a:p>
                  </a:txBody>
                  <a:tcPr>
                    <a:noFill/>
                  </a:tcPr>
                </a:tc>
                <a:extLst>
                  <a:ext uri="{0D108BD9-81ED-4DB2-BD59-A6C34878D82A}">
                    <a16:rowId xmlns:a16="http://schemas.microsoft.com/office/drawing/2014/main" val="2038593862"/>
                  </a:ext>
                </a:extLst>
              </a:tr>
              <a:tr h="370840">
                <a:tc>
                  <a:txBody>
                    <a:bodyPr/>
                    <a:lstStyle/>
                    <a:p>
                      <a:r>
                        <a:rPr kumimoji="1" lang="ja-JP" altLang="en-US" sz="2200" baseline="0" dirty="0">
                          <a:latin typeface="Segoe UI" panose="020B0502040204020203" pitchFamily="34" charset="0"/>
                          <a:ea typeface="メイリオ" panose="020B0604030504040204" pitchFamily="50" charset="-128"/>
                        </a:rPr>
                        <a:t>平成</a:t>
                      </a:r>
                      <a:r>
                        <a:rPr kumimoji="1" lang="en-US" altLang="ja-JP" sz="2200" baseline="0" dirty="0">
                          <a:latin typeface="Segoe UI" panose="020B0502040204020203" pitchFamily="34" charset="0"/>
                          <a:ea typeface="メイリオ" panose="020B0604030504040204" pitchFamily="50" charset="-128"/>
                        </a:rPr>
                        <a:t>26</a:t>
                      </a:r>
                      <a:r>
                        <a:rPr kumimoji="1" lang="ja-JP" altLang="en-US" sz="2200" baseline="0" dirty="0">
                          <a:latin typeface="Segoe UI" panose="020B0502040204020203" pitchFamily="34" charset="0"/>
                          <a:ea typeface="メイリオ" panose="020B0604030504040204" pitchFamily="50" charset="-128"/>
                        </a:rPr>
                        <a:t>年</a:t>
                      </a:r>
                      <a:r>
                        <a:rPr kumimoji="1" lang="en-US" altLang="ja-JP" sz="2200" baseline="0" dirty="0">
                          <a:latin typeface="Segoe UI" panose="020B0502040204020203" pitchFamily="34" charset="0"/>
                          <a:ea typeface="メイリオ" panose="020B0604030504040204" pitchFamily="50" charset="-128"/>
                        </a:rPr>
                        <a:t>2</a:t>
                      </a:r>
                      <a:r>
                        <a:rPr kumimoji="1" lang="ja-JP" altLang="en-US" sz="2200" baseline="0" dirty="0">
                          <a:latin typeface="Segoe UI" panose="020B0502040204020203" pitchFamily="34" charset="0"/>
                          <a:ea typeface="メイリオ" panose="020B0604030504040204" pitchFamily="50" charset="-128"/>
                        </a:rPr>
                        <a:t>月</a:t>
                      </a:r>
                    </a:p>
                  </a:txBody>
                  <a:tcPr>
                    <a:noFill/>
                  </a:tcPr>
                </a:tc>
                <a:tc>
                  <a:txBody>
                    <a:bodyPr/>
                    <a:lstStyle/>
                    <a:p>
                      <a:r>
                        <a:rPr kumimoji="1" lang="ja-JP" altLang="en-US" sz="2200" baseline="0" dirty="0">
                          <a:latin typeface="Segoe UI" panose="020B0502040204020203" pitchFamily="34" charset="0"/>
                          <a:ea typeface="メイリオ" panose="020B0604030504040204" pitchFamily="50" charset="-128"/>
                        </a:rPr>
                        <a:t>障害者権利条約が日本で効力を発生</a:t>
                      </a:r>
                    </a:p>
                  </a:txBody>
                  <a:tcPr>
                    <a:noFill/>
                  </a:tcPr>
                </a:tc>
                <a:extLst>
                  <a:ext uri="{0D108BD9-81ED-4DB2-BD59-A6C34878D82A}">
                    <a16:rowId xmlns:a16="http://schemas.microsoft.com/office/drawing/2014/main" val="1023554701"/>
                  </a:ext>
                </a:extLst>
              </a:tr>
            </a:tbl>
          </a:graphicData>
        </a:graphic>
      </p:graphicFrame>
      <p:sp>
        <p:nvSpPr>
          <p:cNvPr id="8" name="テキスト ボックス 7">
            <a:extLst>
              <a:ext uri="{FF2B5EF4-FFF2-40B4-BE49-F238E27FC236}">
                <a16:creationId xmlns:a16="http://schemas.microsoft.com/office/drawing/2014/main" id="{A813664F-7A47-4E6C-AF06-C54AF16A7F4F}"/>
              </a:ext>
            </a:extLst>
          </p:cNvPr>
          <p:cNvSpPr txBox="1"/>
          <p:nvPr/>
        </p:nvSpPr>
        <p:spPr>
          <a:xfrm>
            <a:off x="683569" y="3597428"/>
            <a:ext cx="7776863" cy="800219"/>
          </a:xfrm>
          <a:prstGeom prst="rect">
            <a:avLst/>
          </a:prstGeom>
          <a:noFill/>
          <a:ln w="28575">
            <a:solidFill>
              <a:schemeClr val="bg1">
                <a:lumMod val="50000"/>
              </a:schemeClr>
            </a:solidFill>
          </a:ln>
        </p:spPr>
        <p:txBody>
          <a:bodyPr wrap="square" rtlCol="0">
            <a:spAutoFit/>
          </a:bodyPr>
          <a:lstStyle/>
          <a:p>
            <a:pPr algn="ctr"/>
            <a:r>
              <a:rPr kumimoji="1" lang="ja-JP" altLang="en-US" sz="2600" b="1" dirty="0">
                <a:solidFill>
                  <a:schemeClr val="accent5">
                    <a:lumMod val="50000"/>
                  </a:schemeClr>
                </a:solidFill>
                <a:latin typeface="Segoe UI" panose="020B0502040204020203" pitchFamily="34" charset="0"/>
                <a:ea typeface="メイリオ" panose="020B0604030504040204" pitchFamily="50" charset="-128"/>
              </a:rPr>
              <a:t>障害を理由とする差別の解消の推進に関する法律</a:t>
            </a:r>
            <a:endParaRPr kumimoji="1" lang="en-US" altLang="ja-JP" sz="2600" b="1" dirty="0">
              <a:solidFill>
                <a:schemeClr val="accent5">
                  <a:lumMod val="50000"/>
                </a:schemeClr>
              </a:solidFill>
              <a:latin typeface="Segoe UI" panose="020B0502040204020203" pitchFamily="34" charset="0"/>
              <a:ea typeface="メイリオ" panose="020B0604030504040204" pitchFamily="50" charset="-128"/>
            </a:endParaRPr>
          </a:p>
          <a:p>
            <a:pPr algn="ctr"/>
            <a:r>
              <a:rPr kumimoji="1" lang="ja-JP" altLang="en-US" sz="2000" b="1" dirty="0">
                <a:solidFill>
                  <a:schemeClr val="accent5">
                    <a:lumMod val="50000"/>
                  </a:schemeClr>
                </a:solidFill>
                <a:latin typeface="Segoe UI" panose="020B0502040204020203" pitchFamily="34" charset="0"/>
                <a:ea typeface="メイリオ" panose="020B0604030504040204" pitchFamily="50" charset="-128"/>
              </a:rPr>
              <a:t>（障害者差別解消法）</a:t>
            </a:r>
            <a:r>
              <a:rPr kumimoji="1" lang="ja-JP" altLang="en-US" sz="2000" dirty="0">
                <a:solidFill>
                  <a:schemeClr val="accent5">
                    <a:lumMod val="50000"/>
                  </a:schemeClr>
                </a:solidFill>
                <a:latin typeface="Segoe UI" panose="020B0502040204020203" pitchFamily="34" charset="0"/>
                <a:ea typeface="メイリオ" panose="020B0604030504040204" pitchFamily="50" charset="-128"/>
              </a:rPr>
              <a:t>平成</a:t>
            </a:r>
            <a:r>
              <a:rPr kumimoji="1" lang="en-US" altLang="ja-JP" sz="2000" dirty="0">
                <a:solidFill>
                  <a:schemeClr val="accent5">
                    <a:lumMod val="50000"/>
                  </a:schemeClr>
                </a:solidFill>
                <a:latin typeface="Segoe UI" panose="020B0502040204020203" pitchFamily="34" charset="0"/>
                <a:ea typeface="メイリオ" panose="020B0604030504040204" pitchFamily="50" charset="-128"/>
              </a:rPr>
              <a:t>28</a:t>
            </a:r>
            <a:r>
              <a:rPr kumimoji="1" lang="ja-JP" altLang="en-US" sz="2000" dirty="0">
                <a:solidFill>
                  <a:schemeClr val="accent5">
                    <a:lumMod val="50000"/>
                  </a:schemeClr>
                </a:solidFill>
                <a:latin typeface="Segoe UI" panose="020B0502040204020203" pitchFamily="34" charset="0"/>
                <a:ea typeface="メイリオ" panose="020B0604030504040204" pitchFamily="50" charset="-128"/>
              </a:rPr>
              <a:t>年</a:t>
            </a:r>
            <a:r>
              <a:rPr kumimoji="1" lang="en-US" altLang="ja-JP" sz="2000" dirty="0">
                <a:solidFill>
                  <a:schemeClr val="accent5">
                    <a:lumMod val="50000"/>
                  </a:schemeClr>
                </a:solidFill>
                <a:latin typeface="Segoe UI" panose="020B0502040204020203" pitchFamily="34" charset="0"/>
                <a:ea typeface="メイリオ" panose="020B0604030504040204" pitchFamily="50" charset="-128"/>
              </a:rPr>
              <a:t>4</a:t>
            </a:r>
            <a:r>
              <a:rPr kumimoji="1" lang="ja-JP" altLang="en-US" sz="2000" dirty="0">
                <a:solidFill>
                  <a:schemeClr val="accent5">
                    <a:lumMod val="50000"/>
                  </a:schemeClr>
                </a:solidFill>
                <a:latin typeface="Segoe UI" panose="020B0502040204020203" pitchFamily="34" charset="0"/>
                <a:ea typeface="メイリオ" panose="020B0604030504040204" pitchFamily="50" charset="-128"/>
              </a:rPr>
              <a:t>月施行</a:t>
            </a:r>
          </a:p>
        </p:txBody>
      </p:sp>
      <p:graphicFrame>
        <p:nvGraphicFramePr>
          <p:cNvPr id="9" name="表 8">
            <a:extLst>
              <a:ext uri="{FF2B5EF4-FFF2-40B4-BE49-F238E27FC236}">
                <a16:creationId xmlns:a16="http://schemas.microsoft.com/office/drawing/2014/main" id="{9A6037C0-BF16-4F96-907F-B3203E092CD1}"/>
              </a:ext>
            </a:extLst>
          </p:cNvPr>
          <p:cNvGraphicFramePr>
            <a:graphicFrameLocks noGrp="1"/>
          </p:cNvGraphicFramePr>
          <p:nvPr>
            <p:extLst>
              <p:ext uri="{D42A27DB-BD31-4B8C-83A1-F6EECF244321}">
                <p14:modId xmlns:p14="http://schemas.microsoft.com/office/powerpoint/2010/main" val="1725077211"/>
              </p:ext>
            </p:extLst>
          </p:nvPr>
        </p:nvGraphicFramePr>
        <p:xfrm>
          <a:off x="1109980" y="4481487"/>
          <a:ext cx="6924040" cy="2141985"/>
        </p:xfrm>
        <a:graphic>
          <a:graphicData uri="http://schemas.openxmlformats.org/drawingml/2006/table">
            <a:tbl>
              <a:tblPr firstRow="1" firstCol="1" bandRow="1">
                <a:tableStyleId>{7DF18680-E054-41AD-8BC1-D1AEF772440D}</a:tableStyleId>
              </a:tblPr>
              <a:tblGrid>
                <a:gridCol w="2214880">
                  <a:extLst>
                    <a:ext uri="{9D8B030D-6E8A-4147-A177-3AD203B41FA5}">
                      <a16:colId xmlns:a16="http://schemas.microsoft.com/office/drawing/2014/main" val="3919006499"/>
                    </a:ext>
                  </a:extLst>
                </a:gridCol>
                <a:gridCol w="2354580">
                  <a:extLst>
                    <a:ext uri="{9D8B030D-6E8A-4147-A177-3AD203B41FA5}">
                      <a16:colId xmlns:a16="http://schemas.microsoft.com/office/drawing/2014/main" val="1913576179"/>
                    </a:ext>
                  </a:extLst>
                </a:gridCol>
                <a:gridCol w="2354580">
                  <a:extLst>
                    <a:ext uri="{9D8B030D-6E8A-4147-A177-3AD203B41FA5}">
                      <a16:colId xmlns:a16="http://schemas.microsoft.com/office/drawing/2014/main" val="3596907620"/>
                    </a:ext>
                  </a:extLst>
                </a:gridCol>
              </a:tblGrid>
              <a:tr h="713995">
                <a:tc>
                  <a:txBody>
                    <a:bodyPr/>
                    <a:lstStyle/>
                    <a:p>
                      <a:endParaRPr kumimoji="1" lang="ja-JP" altLang="en-US" sz="2000" b="1" baseline="0" dirty="0">
                        <a:solidFill>
                          <a:schemeClr val="tx1">
                            <a:lumMod val="75000"/>
                            <a:lumOff val="25000"/>
                          </a:schemeClr>
                        </a:solidFill>
                        <a:latin typeface="Segoe UI" panose="020B0502040204020203" pitchFamily="34" charset="0"/>
                        <a:ea typeface="メイリオ" panose="020B0604030504040204" pitchFamily="50" charset="-128"/>
                      </a:endParaRPr>
                    </a:p>
                  </a:txBody>
                  <a:tcPr>
                    <a:solidFill>
                      <a:schemeClr val="bg1">
                        <a:lumMod val="85000"/>
                      </a:schemeClr>
                    </a:solidFill>
                  </a:tcPr>
                </a:tc>
                <a:tc>
                  <a:txBody>
                    <a:bodyPr/>
                    <a:lstStyle/>
                    <a:p>
                      <a:pPr algn="ctr"/>
                      <a:r>
                        <a:rPr kumimoji="1" lang="ja-JP" altLang="en-US" sz="2000" b="0" baseline="0" dirty="0">
                          <a:solidFill>
                            <a:schemeClr val="tx1"/>
                          </a:solidFill>
                          <a:latin typeface="Segoe UI" panose="020B0502040204020203" pitchFamily="34" charset="0"/>
                          <a:ea typeface="メイリオ" panose="020B0604030504040204" pitchFamily="50" charset="-128"/>
                        </a:rPr>
                        <a:t>差別的取扱い</a:t>
                      </a:r>
                      <a:endParaRPr kumimoji="1" lang="en-US" altLang="ja-JP" sz="2000" b="0" baseline="0" dirty="0">
                        <a:solidFill>
                          <a:schemeClr val="tx1"/>
                        </a:solidFill>
                        <a:latin typeface="Segoe UI" panose="020B0502040204020203" pitchFamily="34" charset="0"/>
                        <a:ea typeface="メイリオ" panose="020B0604030504040204" pitchFamily="50" charset="-128"/>
                      </a:endParaRPr>
                    </a:p>
                    <a:p>
                      <a:pPr algn="ctr"/>
                      <a:r>
                        <a:rPr kumimoji="1" lang="ja-JP" altLang="en-US" sz="2000" b="0" baseline="0" dirty="0">
                          <a:solidFill>
                            <a:schemeClr val="tx1"/>
                          </a:solidFill>
                          <a:latin typeface="Segoe UI" panose="020B0502040204020203" pitchFamily="34" charset="0"/>
                          <a:ea typeface="メイリオ" panose="020B0604030504040204" pitchFamily="50" charset="-128"/>
                        </a:rPr>
                        <a:t>の禁止</a:t>
                      </a:r>
                    </a:p>
                  </a:txBody>
                  <a:tcPr anchor="ctr">
                    <a:solidFill>
                      <a:schemeClr val="bg1">
                        <a:lumMod val="85000"/>
                      </a:schemeClr>
                    </a:solidFill>
                  </a:tcPr>
                </a:tc>
                <a:tc>
                  <a:txBody>
                    <a:bodyPr/>
                    <a:lstStyle/>
                    <a:p>
                      <a:pPr algn="ctr"/>
                      <a:r>
                        <a:rPr kumimoji="1" lang="ja-JP" altLang="en-US" sz="2000" b="0" baseline="0" dirty="0">
                          <a:solidFill>
                            <a:schemeClr val="tx1"/>
                          </a:solidFill>
                          <a:latin typeface="Segoe UI" panose="020B0502040204020203" pitchFamily="34" charset="0"/>
                          <a:ea typeface="メイリオ" panose="020B0604030504040204" pitchFamily="50" charset="-128"/>
                        </a:rPr>
                        <a:t>合理的配慮の</a:t>
                      </a:r>
                      <a:endParaRPr kumimoji="1" lang="en-US" altLang="ja-JP" sz="2000" b="0" baseline="0" dirty="0">
                        <a:solidFill>
                          <a:schemeClr val="tx1"/>
                        </a:solidFill>
                        <a:latin typeface="Segoe UI" panose="020B0502040204020203" pitchFamily="34" charset="0"/>
                        <a:ea typeface="メイリオ" panose="020B0604030504040204" pitchFamily="50" charset="-128"/>
                      </a:endParaRPr>
                    </a:p>
                    <a:p>
                      <a:pPr algn="ctr"/>
                      <a:r>
                        <a:rPr kumimoji="1" lang="ja-JP" altLang="en-US" sz="2000" b="0" baseline="0" dirty="0">
                          <a:solidFill>
                            <a:schemeClr val="tx1"/>
                          </a:solidFill>
                          <a:latin typeface="Segoe UI" panose="020B0502040204020203" pitchFamily="34" charset="0"/>
                          <a:ea typeface="メイリオ" panose="020B0604030504040204" pitchFamily="50" charset="-128"/>
                        </a:rPr>
                        <a:t>不提供の禁止</a:t>
                      </a:r>
                    </a:p>
                  </a:txBody>
                  <a:tcPr anchor="ctr">
                    <a:solidFill>
                      <a:schemeClr val="bg1">
                        <a:lumMod val="85000"/>
                      </a:schemeClr>
                    </a:solidFill>
                  </a:tcPr>
                </a:tc>
                <a:extLst>
                  <a:ext uri="{0D108BD9-81ED-4DB2-BD59-A6C34878D82A}">
                    <a16:rowId xmlns:a16="http://schemas.microsoft.com/office/drawing/2014/main" val="2038593862"/>
                  </a:ext>
                </a:extLst>
              </a:tr>
              <a:tr h="713995">
                <a:tc>
                  <a:txBody>
                    <a:bodyPr/>
                    <a:lstStyle/>
                    <a:p>
                      <a:r>
                        <a:rPr kumimoji="1" lang="ja-JP" altLang="en-US" sz="2000" b="0" baseline="0" dirty="0">
                          <a:latin typeface="Segoe UI" panose="020B0502040204020203" pitchFamily="34" charset="0"/>
                          <a:ea typeface="メイリオ" panose="020B0604030504040204" pitchFamily="50" charset="-128"/>
                        </a:rPr>
                        <a:t>国・</a:t>
                      </a:r>
                      <a:endParaRPr kumimoji="1" lang="en-US" altLang="ja-JP" sz="2000" b="0" baseline="0" dirty="0">
                        <a:latin typeface="Segoe UI" panose="020B0502040204020203" pitchFamily="34" charset="0"/>
                        <a:ea typeface="メイリオ" panose="020B0604030504040204" pitchFamily="50" charset="-128"/>
                      </a:endParaRPr>
                    </a:p>
                    <a:p>
                      <a:r>
                        <a:rPr kumimoji="1" lang="ja-JP" altLang="en-US" sz="2000" b="0" baseline="0" dirty="0">
                          <a:latin typeface="Segoe UI" panose="020B0502040204020203" pitchFamily="34" charset="0"/>
                          <a:ea typeface="メイリオ" panose="020B0604030504040204" pitchFamily="50" charset="-128"/>
                        </a:rPr>
                        <a:t>地方公共団体等</a:t>
                      </a:r>
                    </a:p>
                  </a:txBody>
                  <a:tcPr anchor="ctr"/>
                </a:tc>
                <a:tc>
                  <a:txBody>
                    <a:bodyPr/>
                    <a:lstStyle/>
                    <a:p>
                      <a:pPr algn="ctr"/>
                      <a:r>
                        <a:rPr kumimoji="1" lang="ja-JP" altLang="en-US" sz="2000" b="1" baseline="0" dirty="0">
                          <a:solidFill>
                            <a:schemeClr val="tx1">
                              <a:lumMod val="75000"/>
                              <a:lumOff val="25000"/>
                            </a:schemeClr>
                          </a:solidFill>
                          <a:latin typeface="Segoe UI" panose="020B0502040204020203" pitchFamily="34" charset="0"/>
                          <a:ea typeface="メイリオ" panose="020B0604030504040204" pitchFamily="50" charset="-128"/>
                        </a:rPr>
                        <a:t>法的義務</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baseline="0" dirty="0">
                          <a:solidFill>
                            <a:schemeClr val="tx1">
                              <a:lumMod val="75000"/>
                              <a:lumOff val="25000"/>
                            </a:schemeClr>
                          </a:solidFill>
                          <a:latin typeface="Segoe UI" panose="020B0502040204020203" pitchFamily="34" charset="0"/>
                          <a:ea typeface="メイリオ" panose="020B0604030504040204" pitchFamily="50" charset="-128"/>
                        </a:rPr>
                        <a:t>法的義務</a:t>
                      </a:r>
                    </a:p>
                  </a:txBody>
                  <a:tcPr anchor="ctr"/>
                </a:tc>
                <a:extLst>
                  <a:ext uri="{0D108BD9-81ED-4DB2-BD59-A6C34878D82A}">
                    <a16:rowId xmlns:a16="http://schemas.microsoft.com/office/drawing/2014/main" val="3568698108"/>
                  </a:ext>
                </a:extLst>
              </a:tr>
              <a:tr h="713995">
                <a:tc>
                  <a:txBody>
                    <a:bodyPr/>
                    <a:lstStyle/>
                    <a:p>
                      <a:r>
                        <a:rPr kumimoji="1" lang="ja-JP" altLang="en-US" sz="2000" b="0" baseline="0" dirty="0">
                          <a:latin typeface="Segoe UI" panose="020B0502040204020203" pitchFamily="34" charset="0"/>
                          <a:ea typeface="メイリオ" panose="020B0604030504040204" pitchFamily="50" charset="-128"/>
                        </a:rPr>
                        <a:t>民間事業者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法的義務</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努力義務</a:t>
                      </a:r>
                    </a:p>
                  </a:txBody>
                  <a:tcPr anchor="ctr"/>
                </a:tc>
                <a:extLst>
                  <a:ext uri="{0D108BD9-81ED-4DB2-BD59-A6C34878D82A}">
                    <a16:rowId xmlns:a16="http://schemas.microsoft.com/office/drawing/2014/main" val="2900570259"/>
                  </a:ext>
                </a:extLst>
              </a:tr>
            </a:tbl>
          </a:graphicData>
        </a:graphic>
      </p:graphicFrame>
      <p:sp>
        <p:nvSpPr>
          <p:cNvPr id="6" name="二等辺三角形 5">
            <a:extLst>
              <a:ext uri="{FF2B5EF4-FFF2-40B4-BE49-F238E27FC236}">
                <a16:creationId xmlns:a16="http://schemas.microsoft.com/office/drawing/2014/main" id="{392AFC2F-2CF6-4689-B5CB-D18955E979C8}"/>
              </a:ext>
            </a:extLst>
          </p:cNvPr>
          <p:cNvSpPr/>
          <p:nvPr/>
        </p:nvSpPr>
        <p:spPr>
          <a:xfrm flipV="1">
            <a:off x="2144783" y="3212976"/>
            <a:ext cx="4854434" cy="33815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D29AF83-B54E-430A-98EA-ABBF762D132E}"/>
              </a:ext>
            </a:extLst>
          </p:cNvPr>
          <p:cNvSpPr txBox="1"/>
          <p:nvPr/>
        </p:nvSpPr>
        <p:spPr>
          <a:xfrm>
            <a:off x="5652120" y="168895"/>
            <a:ext cx="2670924"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1-3.</a:t>
            </a:r>
            <a:r>
              <a:rPr lang="ja-JP" altLang="en-US" sz="1400" b="1" dirty="0">
                <a:solidFill>
                  <a:schemeClr val="bg1"/>
                </a:solidFill>
                <a:latin typeface="游ゴシック" panose="020B0400000000000000" pitchFamily="50" charset="-128"/>
                <a:ea typeface="游ゴシック" panose="020B0400000000000000" pitchFamily="50" charset="-128"/>
              </a:rPr>
              <a:t>障害</a:t>
            </a:r>
            <a:r>
              <a:rPr kumimoji="1" lang="ja-JP" altLang="en-US" sz="1400" b="1" dirty="0">
                <a:solidFill>
                  <a:schemeClr val="bg1"/>
                </a:solidFill>
                <a:latin typeface="游ゴシック" panose="020B0400000000000000" pitchFamily="50" charset="-128"/>
                <a:ea typeface="游ゴシック" panose="020B0400000000000000" pitchFamily="50" charset="-128"/>
              </a:rPr>
              <a:t>者の権利に関する条約</a:t>
            </a:r>
          </a:p>
        </p:txBody>
      </p:sp>
      <p:sp>
        <p:nvSpPr>
          <p:cNvPr id="7" name="矢印: 下 6">
            <a:extLst>
              <a:ext uri="{FF2B5EF4-FFF2-40B4-BE49-F238E27FC236}">
                <a16:creationId xmlns:a16="http://schemas.microsoft.com/office/drawing/2014/main" id="{600297A4-60E5-493D-9D8F-7A16CE513E48}"/>
              </a:ext>
            </a:extLst>
          </p:cNvPr>
          <p:cNvSpPr/>
          <p:nvPr/>
        </p:nvSpPr>
        <p:spPr>
          <a:xfrm>
            <a:off x="1469550" y="2001611"/>
            <a:ext cx="432048" cy="758944"/>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61B0771-C458-4569-9A9F-1B9B0AB2F63C}"/>
              </a:ext>
            </a:extLst>
          </p:cNvPr>
          <p:cNvSpPr txBox="1"/>
          <p:nvPr/>
        </p:nvSpPr>
        <p:spPr>
          <a:xfrm>
            <a:off x="1829590" y="2214063"/>
            <a:ext cx="4570482" cy="369332"/>
          </a:xfrm>
          <a:prstGeom prst="rect">
            <a:avLst/>
          </a:prstGeom>
          <a:noFill/>
        </p:spPr>
        <p:txBody>
          <a:bodyPr wrap="none" rtlCol="0">
            <a:spAutoFit/>
          </a:bodyPr>
          <a:lstStyle/>
          <a:p>
            <a:r>
              <a:rPr kumimoji="1" lang="ja-JP" altLang="en-US" b="1" dirty="0">
                <a:latin typeface="Segoe UI" panose="020B0502040204020203" pitchFamily="34" charset="0"/>
                <a:ea typeface="メイリオ" panose="020B0604030504040204" pitchFamily="50" charset="-128"/>
              </a:rPr>
              <a:t>この間、国内法の整備や制度の改革を推進</a:t>
            </a:r>
          </a:p>
        </p:txBody>
      </p:sp>
      <p:sp>
        <p:nvSpPr>
          <p:cNvPr id="3" name="テキスト ボックス 2">
            <a:extLst>
              <a:ext uri="{FF2B5EF4-FFF2-40B4-BE49-F238E27FC236}">
                <a16:creationId xmlns:a16="http://schemas.microsoft.com/office/drawing/2014/main" id="{3F54CE4F-907F-4653-B7FA-6B08A4BE15EB}"/>
              </a:ext>
            </a:extLst>
          </p:cNvPr>
          <p:cNvSpPr txBox="1"/>
          <p:nvPr/>
        </p:nvSpPr>
        <p:spPr>
          <a:xfrm>
            <a:off x="683568" y="1176160"/>
            <a:ext cx="7776864" cy="492443"/>
          </a:xfrm>
          <a:prstGeom prst="rect">
            <a:avLst/>
          </a:prstGeom>
          <a:noFill/>
          <a:ln w="28575">
            <a:solidFill>
              <a:schemeClr val="bg1">
                <a:lumMod val="50000"/>
              </a:schemeClr>
            </a:solidFill>
          </a:ln>
        </p:spPr>
        <p:txBody>
          <a:bodyPr wrap="square" rtlCol="0">
            <a:spAutoFit/>
          </a:bodyPr>
          <a:lstStyle/>
          <a:p>
            <a:pPr algn="ctr"/>
            <a:r>
              <a:rPr kumimoji="1" lang="ja-JP" altLang="en-US" sz="2600" b="1" dirty="0">
                <a:solidFill>
                  <a:schemeClr val="accent5">
                    <a:lumMod val="50000"/>
                  </a:schemeClr>
                </a:solidFill>
                <a:latin typeface="Segoe UI" panose="020B0502040204020203" pitchFamily="34" charset="0"/>
                <a:ea typeface="メイリオ" panose="020B0604030504040204" pitchFamily="50" charset="-128"/>
              </a:rPr>
              <a:t>障害者の権利に関する条約</a:t>
            </a:r>
            <a:r>
              <a:rPr kumimoji="1" lang="ja-JP" altLang="en-US" sz="2000" b="1" dirty="0">
                <a:solidFill>
                  <a:schemeClr val="accent5">
                    <a:lumMod val="50000"/>
                  </a:schemeClr>
                </a:solidFill>
                <a:latin typeface="Segoe UI" panose="020B0502040204020203" pitchFamily="34" charset="0"/>
                <a:ea typeface="メイリオ" panose="020B0604030504040204" pitchFamily="50" charset="-128"/>
              </a:rPr>
              <a:t>（障害者権利条約）</a:t>
            </a:r>
          </a:p>
        </p:txBody>
      </p:sp>
      <p:sp>
        <p:nvSpPr>
          <p:cNvPr id="11" name="スライド番号プレースホルダー 1">
            <a:extLst>
              <a:ext uri="{FF2B5EF4-FFF2-40B4-BE49-F238E27FC236}">
                <a16:creationId xmlns:a16="http://schemas.microsoft.com/office/drawing/2014/main" id="{41E07E0D-6806-4658-8E34-A18F32E39C2D}"/>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94063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900" dirty="0">
                <a:solidFill>
                  <a:prstClr val="black"/>
                </a:solidFill>
              </a:rPr>
              <a:t>障害者権利条約</a:t>
            </a:r>
            <a:r>
              <a:rPr lang="ja-JP" altLang="en-US" sz="2900" dirty="0" err="1">
                <a:solidFill>
                  <a:prstClr val="black"/>
                </a:solidFill>
              </a:rPr>
              <a:t>ー</a:t>
            </a:r>
            <a:r>
              <a:rPr lang="ja-JP" altLang="en-US" sz="2900" dirty="0">
                <a:solidFill>
                  <a:prstClr val="black"/>
                </a:solidFill>
              </a:rPr>
              <a:t>第</a:t>
            </a:r>
            <a:r>
              <a:rPr lang="en-US" altLang="ja-JP" sz="2900" dirty="0">
                <a:solidFill>
                  <a:prstClr val="black"/>
                </a:solidFill>
              </a:rPr>
              <a:t>19</a:t>
            </a:r>
            <a:r>
              <a:rPr lang="ja-JP" altLang="en-US" sz="2900" dirty="0">
                <a:solidFill>
                  <a:prstClr val="black"/>
                </a:solidFill>
              </a:rPr>
              <a:t>条</a:t>
            </a:r>
          </a:p>
        </p:txBody>
      </p:sp>
      <p:sp>
        <p:nvSpPr>
          <p:cNvPr id="3" name="テキスト ボックス 2">
            <a:extLst>
              <a:ext uri="{FF2B5EF4-FFF2-40B4-BE49-F238E27FC236}">
                <a16:creationId xmlns:a16="http://schemas.microsoft.com/office/drawing/2014/main" id="{3F54CE4F-907F-4653-B7FA-6B08A4BE15EB}"/>
              </a:ext>
            </a:extLst>
          </p:cNvPr>
          <p:cNvSpPr txBox="1"/>
          <p:nvPr/>
        </p:nvSpPr>
        <p:spPr>
          <a:xfrm>
            <a:off x="1331640" y="1139254"/>
            <a:ext cx="6385081" cy="461665"/>
          </a:xfrm>
          <a:prstGeom prst="rect">
            <a:avLst/>
          </a:prstGeom>
          <a:noFill/>
        </p:spPr>
        <p:txBody>
          <a:bodyPr wrap="none" rtlCol="0">
            <a:spAutoFit/>
          </a:bodyPr>
          <a:lstStyle/>
          <a:p>
            <a:r>
              <a:rPr kumimoji="1" lang="ja-JP" altLang="en-US" sz="2400" b="1" dirty="0">
                <a:latin typeface="Segoe UI" panose="020B0502040204020203" pitchFamily="34" charset="0"/>
                <a:ea typeface="メイリオ" panose="020B0604030504040204" pitchFamily="50" charset="-128"/>
              </a:rPr>
              <a:t>第</a:t>
            </a:r>
            <a:r>
              <a:rPr kumimoji="1" lang="en-US" altLang="ja-JP" sz="2400" b="1" dirty="0">
                <a:latin typeface="Segoe UI" panose="020B0502040204020203" pitchFamily="34" charset="0"/>
                <a:ea typeface="メイリオ" panose="020B0604030504040204" pitchFamily="50" charset="-128"/>
              </a:rPr>
              <a:t>19</a:t>
            </a:r>
            <a:r>
              <a:rPr lang="ja-JP" altLang="en-US" sz="2400" b="1" dirty="0">
                <a:latin typeface="Segoe UI" panose="020B0502040204020203" pitchFamily="34" charset="0"/>
                <a:ea typeface="メイリオ" panose="020B0604030504040204" pitchFamily="50" charset="-128"/>
              </a:rPr>
              <a:t>条　自立した生活及び地域社会への包容</a:t>
            </a:r>
            <a:endParaRPr kumimoji="1" lang="ja-JP" altLang="en-US" sz="2400" b="1" dirty="0">
              <a:latin typeface="Segoe UI" panose="020B0502040204020203"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A813664F-7A47-4E6C-AF06-C54AF16A7F4F}"/>
              </a:ext>
            </a:extLst>
          </p:cNvPr>
          <p:cNvSpPr txBox="1"/>
          <p:nvPr/>
        </p:nvSpPr>
        <p:spPr>
          <a:xfrm>
            <a:off x="251520" y="1571302"/>
            <a:ext cx="8712968" cy="5170646"/>
          </a:xfrm>
          <a:prstGeom prst="rect">
            <a:avLst/>
          </a:prstGeom>
          <a:noFill/>
        </p:spPr>
        <p:txBody>
          <a:bodyPr wrap="square" rtlCol="0">
            <a:spAutoFit/>
          </a:bodyPr>
          <a:lstStyle/>
          <a:p>
            <a:r>
              <a:rPr lang="ja-JP" altLang="en-US" sz="2000" dirty="0">
                <a:latin typeface="Segoe UI" panose="020B0502040204020203" pitchFamily="34" charset="0"/>
                <a:ea typeface="メイリオ" panose="020B0604030504040204" pitchFamily="50" charset="-128"/>
              </a:rPr>
              <a:t>この条約の締約国は、全ての障害者が他の者と平等の選択の機会をもって地域社会で生活する平等の権利を有することを認めるものとし、障害者が、この権利を完全に享受し、並びに地域社会に完全に包容され、及び参加することを容易にするための効果的かつ適当な措置をとる。この措置には、次のことを確保することによるものを含む。</a:t>
            </a:r>
            <a:endParaRPr lang="en-US" altLang="ja-JP" sz="2000" dirty="0">
              <a:latin typeface="Segoe UI" panose="020B0502040204020203" pitchFamily="34" charset="0"/>
              <a:ea typeface="メイリオ" panose="020B0604030504040204" pitchFamily="50" charset="-128"/>
            </a:endParaRPr>
          </a:p>
          <a:p>
            <a:endParaRPr lang="en-US" altLang="ja-JP" sz="1000" dirty="0">
              <a:latin typeface="Segoe UI" panose="020B0502040204020203" pitchFamily="34" charset="0"/>
              <a:ea typeface="メイリオ" panose="020B0604030504040204" pitchFamily="50" charset="-128"/>
            </a:endParaRPr>
          </a:p>
          <a:p>
            <a:pPr marL="252000" indent="-252000"/>
            <a:r>
              <a:rPr lang="en-US" altLang="ja-JP" sz="2000" dirty="0">
                <a:latin typeface="Segoe UI" panose="020B0502040204020203" pitchFamily="34" charset="0"/>
                <a:ea typeface="メイリオ" panose="020B0604030504040204" pitchFamily="50" charset="-128"/>
              </a:rPr>
              <a:t>(a)</a:t>
            </a:r>
            <a:r>
              <a:rPr lang="ja-JP" altLang="en-US" sz="2000" b="1" u="sng" dirty="0">
                <a:solidFill>
                  <a:schemeClr val="tx1">
                    <a:lumMod val="75000"/>
                    <a:lumOff val="25000"/>
                  </a:schemeClr>
                </a:solidFill>
                <a:latin typeface="Segoe UI" panose="020B0502040204020203" pitchFamily="34" charset="0"/>
                <a:ea typeface="メイリオ" panose="020B0604030504040204" pitchFamily="50" charset="-128"/>
              </a:rPr>
              <a:t>障害者が、他の者との平等を基礎として、居住地を選択し、及びどこで誰と生活するかを選択する機会を有すること並びに特定の生活施設で生活する義務を負わないこと。</a:t>
            </a:r>
            <a:endParaRPr lang="en-US" altLang="ja-JP" sz="2000" b="1" u="sng" dirty="0">
              <a:solidFill>
                <a:schemeClr val="tx1">
                  <a:lumMod val="75000"/>
                  <a:lumOff val="25000"/>
                </a:schemeClr>
              </a:solidFill>
              <a:latin typeface="Segoe UI" panose="020B0502040204020203" pitchFamily="34" charset="0"/>
              <a:ea typeface="メイリオ" panose="020B0604030504040204" pitchFamily="50" charset="-128"/>
            </a:endParaRPr>
          </a:p>
          <a:p>
            <a:pPr marL="252000" indent="-252000"/>
            <a:endParaRPr lang="ja-JP" altLang="en-US" sz="800" dirty="0">
              <a:latin typeface="Segoe UI" panose="020B0502040204020203" pitchFamily="34" charset="0"/>
              <a:ea typeface="メイリオ" panose="020B0604030504040204" pitchFamily="50" charset="-128"/>
            </a:endParaRPr>
          </a:p>
          <a:p>
            <a:pPr marL="252000" indent="-252000"/>
            <a:r>
              <a:rPr lang="en-US" altLang="ja-JP" sz="2000" dirty="0">
                <a:latin typeface="Segoe UI" panose="020B0502040204020203" pitchFamily="34" charset="0"/>
                <a:ea typeface="メイリオ" panose="020B0604030504040204" pitchFamily="50" charset="-128"/>
              </a:rPr>
              <a:t>(b)</a:t>
            </a:r>
            <a:r>
              <a:rPr lang="ja-JP" altLang="en-US" sz="2000" dirty="0">
                <a:latin typeface="Segoe UI" panose="020B0502040204020203" pitchFamily="34" charset="0"/>
                <a:ea typeface="メイリオ" panose="020B0604030504040204" pitchFamily="50" charset="-128"/>
              </a:rPr>
              <a:t>地域社会における生活及び地域社会への包容を支援し、並びに地域社会からの孤立及び隔離を防止するために必要な在宅サービス、居住サービスその他の地域社会支援サービス（個別の支援を含む。）を障害者が利用する機会を有すること。</a:t>
            </a:r>
            <a:endParaRPr lang="en-US" altLang="ja-JP" sz="2000" dirty="0">
              <a:latin typeface="Segoe UI" panose="020B0502040204020203" pitchFamily="34" charset="0"/>
              <a:ea typeface="メイリオ" panose="020B0604030504040204" pitchFamily="50" charset="-128"/>
            </a:endParaRPr>
          </a:p>
          <a:p>
            <a:pPr marL="252000" indent="-252000"/>
            <a:endParaRPr lang="ja-JP" altLang="en-US" sz="800" dirty="0">
              <a:latin typeface="Segoe UI" panose="020B0502040204020203" pitchFamily="34" charset="0"/>
              <a:ea typeface="メイリオ" panose="020B0604030504040204" pitchFamily="50" charset="-128"/>
            </a:endParaRPr>
          </a:p>
          <a:p>
            <a:pPr marL="252000" indent="-252000"/>
            <a:r>
              <a:rPr lang="en-US" altLang="ja-JP" sz="2000" dirty="0">
                <a:latin typeface="Segoe UI" panose="020B0502040204020203" pitchFamily="34" charset="0"/>
                <a:ea typeface="メイリオ" panose="020B0604030504040204" pitchFamily="50" charset="-128"/>
              </a:rPr>
              <a:t>(c)</a:t>
            </a:r>
            <a:r>
              <a:rPr lang="ja-JP" altLang="en-US" sz="2000" dirty="0">
                <a:latin typeface="Segoe UI" panose="020B0502040204020203" pitchFamily="34" charset="0"/>
                <a:ea typeface="メイリオ" panose="020B0604030504040204" pitchFamily="50" charset="-128"/>
              </a:rPr>
              <a:t>一般住民向けの地域社会サービス及び施設が、障害者にとって他の者との平等を基礎として利用可能であり、かつ、障害者のニーズに対応していること。</a:t>
            </a:r>
            <a:endParaRPr kumimoji="1" lang="ja-JP" altLang="en-US" sz="2000" dirty="0">
              <a:latin typeface="Segoe UI" panose="020B0502040204020203" pitchFamily="34" charset="0"/>
              <a:ea typeface="メイリオ" panose="020B0604030504040204" pitchFamily="50" charset="-128"/>
            </a:endParaRPr>
          </a:p>
        </p:txBody>
      </p:sp>
      <p:sp>
        <p:nvSpPr>
          <p:cNvPr id="9" name="テキスト ボックス 8">
            <a:extLst>
              <a:ext uri="{FF2B5EF4-FFF2-40B4-BE49-F238E27FC236}">
                <a16:creationId xmlns:a16="http://schemas.microsoft.com/office/drawing/2014/main" id="{5D613E85-3C6D-4100-B353-1AC953E91FCF}"/>
              </a:ext>
            </a:extLst>
          </p:cNvPr>
          <p:cNvSpPr txBox="1"/>
          <p:nvPr/>
        </p:nvSpPr>
        <p:spPr>
          <a:xfrm>
            <a:off x="5652120" y="168895"/>
            <a:ext cx="2670924"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1-3.</a:t>
            </a:r>
            <a:r>
              <a:rPr lang="ja-JP" altLang="en-US" sz="1400" b="1" dirty="0">
                <a:solidFill>
                  <a:schemeClr val="bg1"/>
                </a:solidFill>
                <a:latin typeface="游ゴシック" panose="020B0400000000000000" pitchFamily="50" charset="-128"/>
                <a:ea typeface="游ゴシック" panose="020B0400000000000000" pitchFamily="50" charset="-128"/>
              </a:rPr>
              <a:t>障害</a:t>
            </a:r>
            <a:r>
              <a:rPr kumimoji="1" lang="ja-JP" altLang="en-US" sz="1400" b="1" dirty="0">
                <a:solidFill>
                  <a:schemeClr val="bg1"/>
                </a:solidFill>
                <a:latin typeface="游ゴシック" panose="020B0400000000000000" pitchFamily="50" charset="-128"/>
                <a:ea typeface="游ゴシック" panose="020B0400000000000000" pitchFamily="50" charset="-128"/>
              </a:rPr>
              <a:t>者の権利に関する条約</a:t>
            </a:r>
          </a:p>
        </p:txBody>
      </p:sp>
      <p:sp>
        <p:nvSpPr>
          <p:cNvPr id="6" name="スライド番号プレースホルダー 1">
            <a:extLst>
              <a:ext uri="{FF2B5EF4-FFF2-40B4-BE49-F238E27FC236}">
                <a16:creationId xmlns:a16="http://schemas.microsoft.com/office/drawing/2014/main" id="{A9823996-45BD-4A1A-807F-0F7B22B9549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0134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年齢に応じた主な関係施策等のイメージ</a:t>
            </a:r>
            <a:endParaRPr kumimoji="1" lang="ja-JP" altLang="en-US" dirty="0"/>
          </a:p>
        </p:txBody>
      </p:sp>
      <p:sp>
        <p:nvSpPr>
          <p:cNvPr id="7" name="正方形/長方形 6">
            <a:extLst>
              <a:ext uri="{FF2B5EF4-FFF2-40B4-BE49-F238E27FC236}">
                <a16:creationId xmlns:a16="http://schemas.microsoft.com/office/drawing/2014/main" id="{48A02A92-5E43-47D6-86E1-980709F36687}"/>
              </a:ext>
            </a:extLst>
          </p:cNvPr>
          <p:cNvSpPr/>
          <p:nvPr/>
        </p:nvSpPr>
        <p:spPr>
          <a:xfrm>
            <a:off x="4860034" y="1942026"/>
            <a:ext cx="3830706" cy="40546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ja-JP" altLang="en-US" sz="1662" dirty="0">
                <a:solidFill>
                  <a:schemeClr val="tx1"/>
                </a:solidFill>
                <a:latin typeface="Segoe UI" panose="020B0502040204020203" pitchFamily="34" charset="0"/>
                <a:ea typeface="メイリオ" panose="020B0604030504040204" pitchFamily="50" charset="-128"/>
              </a:rPr>
              <a:t>介護保険法</a:t>
            </a:r>
          </a:p>
        </p:txBody>
      </p:sp>
      <p:sp>
        <p:nvSpPr>
          <p:cNvPr id="8" name="正方形/長方形 7">
            <a:extLst>
              <a:ext uri="{FF2B5EF4-FFF2-40B4-BE49-F238E27FC236}">
                <a16:creationId xmlns:a16="http://schemas.microsoft.com/office/drawing/2014/main" id="{517FC0FF-BE6F-4FBE-96B9-36E042623F91}"/>
              </a:ext>
            </a:extLst>
          </p:cNvPr>
          <p:cNvSpPr/>
          <p:nvPr/>
        </p:nvSpPr>
        <p:spPr>
          <a:xfrm>
            <a:off x="539552" y="1942026"/>
            <a:ext cx="6248080" cy="20605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62" dirty="0">
                <a:solidFill>
                  <a:schemeClr val="tx1"/>
                </a:solidFill>
                <a:latin typeface="Segoe UI" panose="020B0502040204020203" pitchFamily="34" charset="0"/>
                <a:ea typeface="メイリオ" panose="020B0604030504040204" pitchFamily="50" charset="-128"/>
              </a:rPr>
              <a:t>障害者総合支援法</a:t>
            </a:r>
          </a:p>
        </p:txBody>
      </p:sp>
      <p:sp>
        <p:nvSpPr>
          <p:cNvPr id="9" name="右矢印 4">
            <a:extLst>
              <a:ext uri="{FF2B5EF4-FFF2-40B4-BE49-F238E27FC236}">
                <a16:creationId xmlns:a16="http://schemas.microsoft.com/office/drawing/2014/main" id="{1877AFDE-9797-4752-9296-10D498EE1752}"/>
              </a:ext>
            </a:extLst>
          </p:cNvPr>
          <p:cNvSpPr/>
          <p:nvPr/>
        </p:nvSpPr>
        <p:spPr>
          <a:xfrm>
            <a:off x="539555" y="1703861"/>
            <a:ext cx="8175678" cy="238165"/>
          </a:xfrm>
          <a:prstGeom prst="rightArrow">
            <a:avLst/>
          </a:prstGeom>
          <a:gradFill>
            <a:gsLst>
              <a:gs pos="0">
                <a:schemeClr val="tx2">
                  <a:lumMod val="50000"/>
                </a:schemeClr>
              </a:gs>
              <a:gs pos="63000">
                <a:schemeClr val="tx2">
                  <a:lumMod val="60000"/>
                  <a:lumOff val="40000"/>
                </a:schemeClr>
              </a:gs>
              <a:gs pos="100000">
                <a:schemeClr val="tx2">
                  <a:lumMod val="40000"/>
                  <a:lumOff val="60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83489" fontAlgn="base">
              <a:spcBef>
                <a:spcPct val="0"/>
              </a:spcBef>
              <a:spcAft>
                <a:spcPct val="0"/>
              </a:spcAft>
              <a:defRPr/>
            </a:pPr>
            <a:endParaRPr lang="ja-JP" altLang="en-US" sz="937" dirty="0">
              <a:solidFill>
                <a:prstClr val="black"/>
              </a:solidFill>
              <a:latin typeface="Segoe UI" panose="020B0502040204020203" pitchFamily="34" charset="0"/>
              <a:ea typeface="メイリオ" panose="020B0604030504040204" pitchFamily="50" charset="-128"/>
            </a:endParaRPr>
          </a:p>
        </p:txBody>
      </p:sp>
      <p:cxnSp>
        <p:nvCxnSpPr>
          <p:cNvPr id="10" name="直線コネクタ 9">
            <a:extLst>
              <a:ext uri="{FF2B5EF4-FFF2-40B4-BE49-F238E27FC236}">
                <a16:creationId xmlns:a16="http://schemas.microsoft.com/office/drawing/2014/main" id="{F67C7883-779D-4F51-A568-9FB53FBC1AAC}"/>
              </a:ext>
            </a:extLst>
          </p:cNvPr>
          <p:cNvCxnSpPr/>
          <p:nvPr/>
        </p:nvCxnSpPr>
        <p:spPr>
          <a:xfrm flipH="1">
            <a:off x="2533622" y="1476743"/>
            <a:ext cx="0" cy="45198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802AD163-16C9-4F1C-9B7F-653A4C39A629}"/>
              </a:ext>
            </a:extLst>
          </p:cNvPr>
          <p:cNvCxnSpPr/>
          <p:nvPr/>
        </p:nvCxnSpPr>
        <p:spPr>
          <a:xfrm flipH="1">
            <a:off x="4860034" y="1476744"/>
            <a:ext cx="1" cy="46528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6E993AB0-1B20-4C5A-A82A-522D82BA7E02}"/>
              </a:ext>
            </a:extLst>
          </p:cNvPr>
          <p:cNvCxnSpPr/>
          <p:nvPr/>
        </p:nvCxnSpPr>
        <p:spPr>
          <a:xfrm flipH="1">
            <a:off x="6787634" y="1476743"/>
            <a:ext cx="0" cy="45198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正方形/長方形 12">
            <a:extLst>
              <a:ext uri="{FF2B5EF4-FFF2-40B4-BE49-F238E27FC236}">
                <a16:creationId xmlns:a16="http://schemas.microsoft.com/office/drawing/2014/main" id="{FAC2E1EF-A97E-4266-AA52-5B05DF21B579}"/>
              </a:ext>
            </a:extLst>
          </p:cNvPr>
          <p:cNvSpPr/>
          <p:nvPr/>
        </p:nvSpPr>
        <p:spPr>
          <a:xfrm>
            <a:off x="539555" y="1942025"/>
            <a:ext cx="1994068" cy="18611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62" dirty="0">
                <a:solidFill>
                  <a:schemeClr val="tx1"/>
                </a:solidFill>
                <a:latin typeface="Segoe UI" panose="020B0502040204020203" pitchFamily="34" charset="0"/>
                <a:ea typeface="メイリオ" panose="020B0604030504040204" pitchFamily="50" charset="-128"/>
              </a:rPr>
              <a:t>児童福祉法</a:t>
            </a:r>
          </a:p>
        </p:txBody>
      </p:sp>
      <p:sp>
        <p:nvSpPr>
          <p:cNvPr id="14" name="テキスト ボックス 13">
            <a:extLst>
              <a:ext uri="{FF2B5EF4-FFF2-40B4-BE49-F238E27FC236}">
                <a16:creationId xmlns:a16="http://schemas.microsoft.com/office/drawing/2014/main" id="{87422501-D9DC-43F3-A283-7CD8D9242FD5}"/>
              </a:ext>
            </a:extLst>
          </p:cNvPr>
          <p:cNvSpPr txBox="1"/>
          <p:nvPr/>
        </p:nvSpPr>
        <p:spPr>
          <a:xfrm>
            <a:off x="672493" y="2400881"/>
            <a:ext cx="1595254" cy="1115305"/>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a:latin typeface="Segoe UI" panose="020B0502040204020203" pitchFamily="34" charset="0"/>
                <a:ea typeface="メイリオ" panose="020B0604030504040204" pitchFamily="50" charset="-128"/>
              </a:rPr>
              <a:t>障害児</a:t>
            </a:r>
            <a:r>
              <a:rPr lang="ja-JP" altLang="en-US" sz="1108" dirty="0">
                <a:latin typeface="Segoe UI" panose="020B0502040204020203" pitchFamily="34" charset="0"/>
                <a:ea typeface="メイリオ" panose="020B0604030504040204" pitchFamily="50" charset="-128"/>
              </a:rPr>
              <a:t>入所施設</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児童発達支援</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放課後等デイサービス</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等</a:t>
            </a:r>
          </a:p>
          <a:p>
            <a:endParaRPr lang="ja-JP" altLang="en-US" sz="1108" dirty="0">
              <a:latin typeface="Segoe UI" panose="020B0502040204020203"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2DD5E03-EBAD-4377-8A27-DB8024FDBC6B}"/>
              </a:ext>
            </a:extLst>
          </p:cNvPr>
          <p:cNvSpPr txBox="1"/>
          <p:nvPr/>
        </p:nvSpPr>
        <p:spPr>
          <a:xfrm>
            <a:off x="3920728" y="2400882"/>
            <a:ext cx="1296146" cy="1285801"/>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Segoe UI" panose="020B0502040204020203" pitchFamily="34" charset="0"/>
                <a:ea typeface="メイリオ" panose="020B0604030504040204" pitchFamily="50" charset="-128"/>
              </a:rPr>
              <a:t>施設入所支援</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短期入所</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共同生活援助</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生活介護</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居宅介護</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重度訪問介護</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等</a:t>
            </a:r>
            <a:endParaRPr lang="en-US" altLang="ja-JP" sz="1108" dirty="0">
              <a:latin typeface="Segoe UI" panose="020B0502040204020203" pitchFamily="34" charset="0"/>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3F10835-030D-48A2-B5A7-9D97B11F7F5F}"/>
              </a:ext>
            </a:extLst>
          </p:cNvPr>
          <p:cNvSpPr txBox="1"/>
          <p:nvPr/>
        </p:nvSpPr>
        <p:spPr>
          <a:xfrm>
            <a:off x="5125911" y="4201970"/>
            <a:ext cx="1395847" cy="1456296"/>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Segoe UI" panose="020B0502040204020203" pitchFamily="34" charset="0"/>
                <a:ea typeface="メイリオ" panose="020B0604030504040204" pitchFamily="50" charset="-128"/>
              </a:rPr>
              <a:t>（第</a:t>
            </a:r>
            <a:r>
              <a:rPr lang="en-US" altLang="ja-JP" sz="1108" dirty="0">
                <a:latin typeface="Segoe UI" panose="020B0502040204020203" pitchFamily="34" charset="0"/>
                <a:ea typeface="メイリオ" panose="020B0604030504040204" pitchFamily="50" charset="-128"/>
              </a:rPr>
              <a:t>2</a:t>
            </a:r>
            <a:r>
              <a:rPr lang="ja-JP" altLang="en-US" sz="1108" dirty="0">
                <a:latin typeface="Segoe UI" panose="020B0502040204020203" pitchFamily="34" charset="0"/>
                <a:ea typeface="メイリオ" panose="020B0604030504040204" pitchFamily="50" charset="-128"/>
              </a:rPr>
              <a:t>号被保険者）</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老化に起因して発症した</a:t>
            </a:r>
            <a:r>
              <a:rPr lang="en-US" altLang="ja-JP" sz="1108" dirty="0">
                <a:latin typeface="Segoe UI" panose="020B0502040204020203" pitchFamily="34" charset="0"/>
                <a:ea typeface="メイリオ" panose="020B0604030504040204" pitchFamily="50" charset="-128"/>
              </a:rPr>
              <a:t>16</a:t>
            </a:r>
            <a:r>
              <a:rPr lang="ja-JP" altLang="en-US" sz="1108" dirty="0">
                <a:latin typeface="Segoe UI" panose="020B0502040204020203" pitchFamily="34" charset="0"/>
                <a:ea typeface="メイリオ" panose="020B0604030504040204" pitchFamily="50" charset="-128"/>
              </a:rPr>
              <a:t>の特定疾病（脳血管疾患、変形性関節症等）が原因となって介護が必要であると認定された場合。</a:t>
            </a:r>
            <a:endParaRPr lang="en-US" altLang="ja-JP" sz="1108" dirty="0">
              <a:latin typeface="Segoe UI" panose="020B0502040204020203"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C9092479-FE43-489D-8A32-84E2E26FA777}"/>
              </a:ext>
            </a:extLst>
          </p:cNvPr>
          <p:cNvSpPr txBox="1"/>
          <p:nvPr/>
        </p:nvSpPr>
        <p:spPr>
          <a:xfrm>
            <a:off x="6920571" y="4201970"/>
            <a:ext cx="1661723" cy="774315"/>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Segoe UI" panose="020B0502040204020203" pitchFamily="34" charset="0"/>
                <a:ea typeface="メイリオ" panose="020B0604030504040204" pitchFamily="50" charset="-128"/>
              </a:rPr>
              <a:t>（第</a:t>
            </a:r>
            <a:r>
              <a:rPr lang="en-US" altLang="ja-JP" sz="1108" dirty="0">
                <a:latin typeface="Segoe UI" panose="020B0502040204020203" pitchFamily="34" charset="0"/>
                <a:ea typeface="メイリオ" panose="020B0604030504040204" pitchFamily="50" charset="-128"/>
              </a:rPr>
              <a:t>1</a:t>
            </a:r>
            <a:r>
              <a:rPr lang="ja-JP" altLang="en-US" sz="1108" dirty="0">
                <a:latin typeface="Segoe UI" panose="020B0502040204020203" pitchFamily="34" charset="0"/>
                <a:ea typeface="メイリオ" panose="020B0604030504040204" pitchFamily="50" charset="-128"/>
              </a:rPr>
              <a:t>号被保険者）</a:t>
            </a:r>
            <a:endParaRPr lang="en-US" altLang="ja-JP" sz="1108" dirty="0">
              <a:latin typeface="Segoe UI" panose="020B0502040204020203" pitchFamily="34" charset="0"/>
              <a:ea typeface="メイリオ" panose="020B0604030504040204" pitchFamily="50" charset="-128"/>
            </a:endParaRPr>
          </a:p>
          <a:p>
            <a:r>
              <a:rPr lang="ja-JP" altLang="en-US" sz="1108" dirty="0">
                <a:latin typeface="Segoe UI" panose="020B0502040204020203" pitchFamily="34" charset="0"/>
                <a:ea typeface="メイリオ" panose="020B0604030504040204" pitchFamily="50" charset="-128"/>
              </a:rPr>
              <a:t>原因を問わず、要介護認定または要支援認定を受けた場合</a:t>
            </a:r>
            <a:endParaRPr lang="en-US" altLang="ja-JP" sz="1108" dirty="0">
              <a:latin typeface="Segoe UI" panose="020B0502040204020203"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264E9D6-7B64-4F5E-BD9F-05A8C1E68B9B}"/>
              </a:ext>
            </a:extLst>
          </p:cNvPr>
          <p:cNvSpPr txBox="1"/>
          <p:nvPr/>
        </p:nvSpPr>
        <p:spPr>
          <a:xfrm>
            <a:off x="2217895" y="1268760"/>
            <a:ext cx="631454" cy="3481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62" dirty="0">
                <a:latin typeface="Segoe UI" panose="020B0502040204020203" pitchFamily="34" charset="0"/>
                <a:ea typeface="メイリオ" panose="020B0604030504040204" pitchFamily="50" charset="-128"/>
              </a:rPr>
              <a:t>18</a:t>
            </a:r>
            <a:r>
              <a:rPr lang="ja-JP" altLang="en-US" sz="1662" dirty="0">
                <a:latin typeface="Segoe UI" panose="020B0502040204020203" pitchFamily="34" charset="0"/>
                <a:ea typeface="メイリオ" panose="020B0604030504040204" pitchFamily="50" charset="-128"/>
              </a:rPr>
              <a:t>歳</a:t>
            </a:r>
          </a:p>
        </p:txBody>
      </p:sp>
      <p:sp>
        <p:nvSpPr>
          <p:cNvPr id="20" name="テキスト ボックス 19">
            <a:extLst>
              <a:ext uri="{FF2B5EF4-FFF2-40B4-BE49-F238E27FC236}">
                <a16:creationId xmlns:a16="http://schemas.microsoft.com/office/drawing/2014/main" id="{D3688AAB-1A9D-4145-BB72-4399C7EE750D}"/>
              </a:ext>
            </a:extLst>
          </p:cNvPr>
          <p:cNvSpPr txBox="1"/>
          <p:nvPr/>
        </p:nvSpPr>
        <p:spPr>
          <a:xfrm>
            <a:off x="4568802" y="1268760"/>
            <a:ext cx="631454" cy="3481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62" dirty="0">
                <a:latin typeface="Segoe UI" panose="020B0502040204020203" pitchFamily="34" charset="0"/>
                <a:ea typeface="メイリオ" panose="020B0604030504040204" pitchFamily="50" charset="-128"/>
              </a:rPr>
              <a:t>40</a:t>
            </a:r>
            <a:r>
              <a:rPr lang="ja-JP" altLang="en-US" sz="1662" dirty="0">
                <a:latin typeface="Segoe UI" panose="020B0502040204020203" pitchFamily="34" charset="0"/>
                <a:ea typeface="メイリオ" panose="020B0604030504040204" pitchFamily="50" charset="-128"/>
              </a:rPr>
              <a:t>歳</a:t>
            </a:r>
          </a:p>
        </p:txBody>
      </p:sp>
      <p:sp>
        <p:nvSpPr>
          <p:cNvPr id="21" name="テキスト ボックス 20">
            <a:extLst>
              <a:ext uri="{FF2B5EF4-FFF2-40B4-BE49-F238E27FC236}">
                <a16:creationId xmlns:a16="http://schemas.microsoft.com/office/drawing/2014/main" id="{73661B37-9754-4911-85EC-29892C51EADC}"/>
              </a:ext>
            </a:extLst>
          </p:cNvPr>
          <p:cNvSpPr txBox="1"/>
          <p:nvPr/>
        </p:nvSpPr>
        <p:spPr>
          <a:xfrm>
            <a:off x="6459659" y="1268760"/>
            <a:ext cx="631454" cy="3481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62" dirty="0">
                <a:latin typeface="Segoe UI" panose="020B0502040204020203" pitchFamily="34" charset="0"/>
                <a:ea typeface="メイリオ" panose="020B0604030504040204" pitchFamily="50" charset="-128"/>
              </a:rPr>
              <a:t>65</a:t>
            </a:r>
            <a:r>
              <a:rPr lang="ja-JP" altLang="en-US" sz="1662" dirty="0">
                <a:latin typeface="Segoe UI" panose="020B0502040204020203" pitchFamily="34" charset="0"/>
                <a:ea typeface="メイリオ" panose="020B0604030504040204" pitchFamily="50" charset="-128"/>
              </a:rPr>
              <a:t>歳</a:t>
            </a:r>
          </a:p>
        </p:txBody>
      </p:sp>
      <p:sp>
        <p:nvSpPr>
          <p:cNvPr id="22" name="正方形/長方形 21">
            <a:extLst>
              <a:ext uri="{FF2B5EF4-FFF2-40B4-BE49-F238E27FC236}">
                <a16:creationId xmlns:a16="http://schemas.microsoft.com/office/drawing/2014/main" id="{54C8F781-91BF-427D-97F7-3B763C57033E}"/>
              </a:ext>
            </a:extLst>
          </p:cNvPr>
          <p:cNvSpPr/>
          <p:nvPr/>
        </p:nvSpPr>
        <p:spPr>
          <a:xfrm>
            <a:off x="6818101" y="1986030"/>
            <a:ext cx="1830663" cy="2016533"/>
          </a:xfrm>
          <a:prstGeom prst="rect">
            <a:avLst/>
          </a:prstGeom>
          <a:solidFill>
            <a:schemeClr val="accent5">
              <a:lumMod val="20000"/>
              <a:lumOff val="80000"/>
              <a:alpha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62" dirty="0">
              <a:solidFill>
                <a:schemeClr val="tx1"/>
              </a:solidFill>
              <a:latin typeface="Segoe UI" panose="020B0502040204020203"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D7606431-9F24-40CC-B198-C1C155F78D08}"/>
              </a:ext>
            </a:extLst>
          </p:cNvPr>
          <p:cNvSpPr txBox="1"/>
          <p:nvPr/>
        </p:nvSpPr>
        <p:spPr>
          <a:xfrm>
            <a:off x="6953802" y="2145270"/>
            <a:ext cx="1628492" cy="1115305"/>
          </a:xfrm>
          <a:prstGeom prst="rect">
            <a:avLst/>
          </a:prstGeom>
          <a:noFill/>
          <a:ln w="952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8" dirty="0">
                <a:latin typeface="Segoe UI" panose="020B0502040204020203" pitchFamily="34" charset="0"/>
                <a:ea typeface="メイリオ" panose="020B0604030504040204" pitchFamily="50" charset="-128"/>
              </a:rPr>
              <a:t>介護保険サービスには相当するものがない障害福祉サービス固有のものと認められるものについては障害福祉サービスの利用が可能</a:t>
            </a:r>
          </a:p>
        </p:txBody>
      </p:sp>
      <p:sp>
        <p:nvSpPr>
          <p:cNvPr id="25" name="テキスト ボックス 24">
            <a:extLst>
              <a:ext uri="{FF2B5EF4-FFF2-40B4-BE49-F238E27FC236}">
                <a16:creationId xmlns:a16="http://schemas.microsoft.com/office/drawing/2014/main" id="{37B4321A-993F-4BDB-A31B-365E3F7461EC}"/>
              </a:ext>
            </a:extLst>
          </p:cNvPr>
          <p:cNvSpPr txBox="1"/>
          <p:nvPr/>
        </p:nvSpPr>
        <p:spPr>
          <a:xfrm>
            <a:off x="5652120" y="168895"/>
            <a:ext cx="2491388"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1-4.</a:t>
            </a:r>
            <a:r>
              <a:rPr kumimoji="1" lang="ja-JP" altLang="en-US" sz="1400" b="1" dirty="0">
                <a:solidFill>
                  <a:schemeClr val="bg1"/>
                </a:solidFill>
                <a:latin typeface="游ゴシック" panose="020B0400000000000000" pitchFamily="50" charset="-128"/>
                <a:ea typeface="游ゴシック" panose="020B0400000000000000" pitchFamily="50" charset="-128"/>
              </a:rPr>
              <a:t>障害児・者を支える制度</a:t>
            </a:r>
          </a:p>
        </p:txBody>
      </p:sp>
      <p:sp>
        <p:nvSpPr>
          <p:cNvPr id="24" name="テキスト ボックス 23">
            <a:extLst>
              <a:ext uri="{FF2B5EF4-FFF2-40B4-BE49-F238E27FC236}">
                <a16:creationId xmlns:a16="http://schemas.microsoft.com/office/drawing/2014/main" id="{4CBADDC9-5E95-4ADF-AE42-DF2CB47BD252}"/>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26" name="スライド番号プレースホルダー 1">
            <a:extLst>
              <a:ext uri="{FF2B5EF4-FFF2-40B4-BE49-F238E27FC236}">
                <a16:creationId xmlns:a16="http://schemas.microsoft.com/office/drawing/2014/main" id="{825CBA6C-107B-4B04-AF35-36EB90E954A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21551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２．喀痰吸引等制度の成り立ち</a:t>
            </a:r>
          </a:p>
        </p:txBody>
      </p:sp>
      <p:sp>
        <p:nvSpPr>
          <p:cNvPr id="5" name="サブタイトル 4"/>
          <p:cNvSpPr>
            <a:spLocks noGrp="1"/>
          </p:cNvSpPr>
          <p:nvPr>
            <p:ph type="subTitle" idx="1"/>
          </p:nvPr>
        </p:nvSpPr>
        <p:spPr/>
        <p:txBody>
          <a:bodyPr>
            <a:normAutofit fontScale="92500" lnSpcReduction="10000"/>
          </a:bodyPr>
          <a:lstStyle/>
          <a:p>
            <a:r>
              <a:rPr kumimoji="1" lang="en-US" altLang="ja-JP" dirty="0"/>
              <a:t>2-1. </a:t>
            </a:r>
            <a:r>
              <a:rPr kumimoji="1" lang="ja-JP" altLang="en-US" dirty="0"/>
              <a:t>実質的違法性阻却</a:t>
            </a:r>
            <a:endParaRPr kumimoji="1" lang="en-US" altLang="ja-JP" dirty="0"/>
          </a:p>
          <a:p>
            <a:r>
              <a:rPr lang="en-US" altLang="ja-JP" dirty="0"/>
              <a:t>2-2. </a:t>
            </a:r>
            <a:r>
              <a:rPr lang="ja-JP" altLang="en-US" dirty="0"/>
              <a:t>介護職員等によるたんの吸引等の実施の</a:t>
            </a:r>
            <a:endParaRPr lang="en-US" altLang="ja-JP" dirty="0"/>
          </a:p>
          <a:p>
            <a:r>
              <a:rPr lang="ja-JP" altLang="en-US" dirty="0"/>
              <a:t>　　ための制度の在り方に関する検討会</a:t>
            </a:r>
            <a:endParaRPr lang="en-US" altLang="ja-JP" dirty="0"/>
          </a:p>
          <a:p>
            <a:r>
              <a:rPr kumimoji="1" lang="en-US" altLang="ja-JP" dirty="0"/>
              <a:t>2-3.</a:t>
            </a:r>
            <a:r>
              <a:rPr lang="ja-JP" altLang="en-US" dirty="0"/>
              <a:t>喀痰吸引等制度の概要</a:t>
            </a:r>
            <a:endParaRPr kumimoji="1" lang="en-US" altLang="ja-JP" dirty="0"/>
          </a:p>
          <a:p>
            <a:r>
              <a:rPr lang="en-US" altLang="ja-JP" dirty="0"/>
              <a:t>2-4. </a:t>
            </a:r>
            <a:r>
              <a:rPr lang="ja-JP" altLang="en-US" dirty="0"/>
              <a:t>特定の者を対象とした喀痰吸引等の基本的</a:t>
            </a:r>
            <a:endParaRPr lang="en-US" altLang="ja-JP" dirty="0"/>
          </a:p>
          <a:p>
            <a:r>
              <a:rPr lang="en-US" altLang="ja-JP" dirty="0"/>
              <a:t>       </a:t>
            </a:r>
            <a:r>
              <a:rPr lang="ja-JP" altLang="en-US" dirty="0"/>
              <a:t>な考え</a:t>
            </a:r>
            <a:endParaRPr kumimoji="1" lang="ja-JP" altLang="en-US" dirty="0"/>
          </a:p>
        </p:txBody>
      </p:sp>
    </p:spTree>
    <p:extLst>
      <p:ext uri="{BB962C8B-B14F-4D97-AF65-F5344CB8AC3E}">
        <p14:creationId xmlns:p14="http://schemas.microsoft.com/office/powerpoint/2010/main" val="162553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1200599"/>
            <a:ext cx="8640960" cy="5108721"/>
          </a:xfrm>
          <a:prstGeom prst="rect">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4740" tIns="69480" rIns="34740" bIns="34740"/>
          <a:lstStyle/>
          <a:p>
            <a:pPr marL="252000" indent="-252000" eaLnBrk="1" hangingPunct="1">
              <a:defRPr/>
            </a:pPr>
            <a:r>
              <a:rPr lang="ja-JP" altLang="en-US" b="1" dirty="0">
                <a:solidFill>
                  <a:srgbClr val="000000"/>
                </a:solidFill>
                <a:latin typeface="Segoe UI" panose="020B0502040204020203" pitchFamily="34" charset="0"/>
                <a:ea typeface="メイリオ" panose="020B0604030504040204" pitchFamily="50" charset="-128"/>
              </a:rPr>
              <a:t>○喀痰吸引・経管栄養は、医行為に該当し、医師法等により、医師、看護職員のみが実施可能 </a:t>
            </a:r>
            <a:endParaRPr lang="en-US" altLang="ja-JP" b="1" dirty="0">
              <a:solidFill>
                <a:srgbClr val="000000"/>
              </a:solidFill>
              <a:latin typeface="Segoe UI" panose="020B0502040204020203" pitchFamily="34" charset="0"/>
              <a:ea typeface="メイリオ" panose="020B0604030504040204" pitchFamily="50" charset="-128"/>
            </a:endParaRPr>
          </a:p>
          <a:p>
            <a:pPr algn="ctr"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000000"/>
              </a:solidFill>
              <a:latin typeface="Segoe UI" panose="020B0502040204020203" pitchFamily="34" charset="0"/>
              <a:ea typeface="メイリオ" panose="020B0604030504040204" pitchFamily="50" charset="-128"/>
            </a:endParaRPr>
          </a:p>
          <a:p>
            <a:pPr algn="ctr" eaLnBrk="1" hangingPunct="1">
              <a:defRPr/>
            </a:pPr>
            <a:endParaRPr lang="en-US" altLang="ja-JP" sz="1500" dirty="0">
              <a:solidFill>
                <a:srgbClr val="FF0000"/>
              </a:solidFill>
              <a:latin typeface="Segoe UI" panose="020B0502040204020203" pitchFamily="34" charset="0"/>
              <a:ea typeface="メイリオ" panose="020B0604030504040204" pitchFamily="50" charset="-128"/>
            </a:endParaRPr>
          </a:p>
          <a:p>
            <a:pPr marL="252000" indent="-252000" eaLnBrk="1" hangingPunct="1">
              <a:spcBef>
                <a:spcPts val="575"/>
              </a:spcBef>
              <a:defRPr/>
            </a:pPr>
            <a:r>
              <a:rPr lang="ja-JP" altLang="en-US" b="1" dirty="0">
                <a:solidFill>
                  <a:srgbClr val="000000"/>
                </a:solidFill>
                <a:latin typeface="Segoe UI" panose="020B0502040204020203" pitchFamily="34" charset="0"/>
                <a:ea typeface="メイリオ" panose="020B0604030504040204" pitchFamily="50" charset="-128"/>
              </a:rPr>
              <a:t>○例外として、一定の条件下（本人の文書による同意、適切な医学的管理等）で　　ヘルパー等による実施を容認</a:t>
            </a:r>
            <a:r>
              <a:rPr lang="ja-JP" altLang="en-US" sz="1500" b="1" dirty="0">
                <a:solidFill>
                  <a:srgbClr val="000000"/>
                </a:solidFill>
                <a:latin typeface="Segoe UI" panose="020B0502040204020203" pitchFamily="34" charset="0"/>
                <a:ea typeface="メイリオ" panose="020B0604030504040204" pitchFamily="50" charset="-128"/>
              </a:rPr>
              <a:t>　（実質的違法性阻却論） </a:t>
            </a:r>
            <a:endParaRPr lang="en-US" altLang="ja-JP" sz="1500" b="1" dirty="0">
              <a:solidFill>
                <a:srgbClr val="000000"/>
              </a:solidFill>
              <a:latin typeface="Segoe UI" panose="020B0502040204020203" pitchFamily="34" charset="0"/>
              <a:ea typeface="メイリオ" panose="020B0604030504040204" pitchFamily="50" charset="-128"/>
            </a:endParaRPr>
          </a:p>
          <a:p>
            <a:pPr eaLnBrk="1" hangingPunct="1">
              <a:spcBef>
                <a:spcPts val="575"/>
              </a:spcBef>
              <a:defRPr/>
            </a:pPr>
            <a:r>
              <a:rPr lang="ja-JP" altLang="en-US" sz="1500" b="1" dirty="0">
                <a:solidFill>
                  <a:srgbClr val="000000"/>
                </a:solidFill>
                <a:latin typeface="Segoe UI" panose="020B0502040204020203" pitchFamily="34" charset="0"/>
                <a:ea typeface="メイリオ" panose="020B0604030504040204" pitchFamily="50" charset="-128"/>
              </a:rPr>
              <a:t>　　　</a:t>
            </a:r>
            <a:r>
              <a:rPr lang="ja-JP" altLang="en-US" sz="1500" dirty="0">
                <a:solidFill>
                  <a:srgbClr val="000000"/>
                </a:solidFill>
                <a:latin typeface="Segoe UI" panose="020B0502040204020203" pitchFamily="34" charset="0"/>
                <a:ea typeface="メイリオ" panose="020B0604030504040204" pitchFamily="50" charset="-128"/>
              </a:rPr>
              <a:t>◆</a:t>
            </a:r>
            <a:r>
              <a:rPr lang="ja-JP" altLang="en-US" sz="1500" b="1" dirty="0">
                <a:solidFill>
                  <a:srgbClr val="000000"/>
                </a:solidFill>
                <a:latin typeface="Segoe UI" panose="020B0502040204020203" pitchFamily="34" charset="0"/>
                <a:ea typeface="メイリオ" panose="020B0604030504040204" pitchFamily="50" charset="-128"/>
              </a:rPr>
              <a:t>在宅</a:t>
            </a:r>
            <a:r>
              <a:rPr lang="ja-JP" altLang="en-US" sz="1500" dirty="0">
                <a:solidFill>
                  <a:srgbClr val="000000"/>
                </a:solidFill>
                <a:latin typeface="Segoe UI" panose="020B0502040204020203" pitchFamily="34" charset="0"/>
                <a:ea typeface="メイリオ" panose="020B0604030504040204" pitchFamily="50" charset="-128"/>
              </a:rPr>
              <a:t>の患者・障害者・・・①②③</a:t>
            </a:r>
            <a:endParaRPr lang="en-US" altLang="ja-JP" sz="1500" dirty="0">
              <a:solidFill>
                <a:srgbClr val="000000"/>
              </a:solidFill>
              <a:latin typeface="Segoe UI" panose="020B0502040204020203" pitchFamily="34" charset="0"/>
              <a:ea typeface="メイリオ" panose="020B0604030504040204" pitchFamily="50" charset="-128"/>
            </a:endParaRPr>
          </a:p>
          <a:p>
            <a:pPr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r>
              <a:rPr lang="ja-JP" altLang="en-US" sz="1500" b="1" dirty="0">
                <a:solidFill>
                  <a:srgbClr val="000000"/>
                </a:solidFill>
                <a:latin typeface="Segoe UI" panose="020B0502040204020203" pitchFamily="34" charset="0"/>
                <a:ea typeface="メイリオ" panose="020B0604030504040204" pitchFamily="50" charset="-128"/>
              </a:rPr>
              <a:t>特別支援学校</a:t>
            </a:r>
            <a:r>
              <a:rPr lang="ja-JP" altLang="en-US" sz="1500" dirty="0">
                <a:solidFill>
                  <a:srgbClr val="000000"/>
                </a:solidFill>
                <a:latin typeface="Segoe UI" panose="020B0502040204020203" pitchFamily="34" charset="0"/>
                <a:ea typeface="メイリオ" panose="020B0604030504040204" pitchFamily="50" charset="-128"/>
              </a:rPr>
              <a:t>の児童生徒・・・①②＋④⑤⑥</a:t>
            </a:r>
            <a:endParaRPr lang="en-US" altLang="ja-JP" sz="1500" dirty="0">
              <a:solidFill>
                <a:srgbClr val="000000"/>
              </a:solidFill>
              <a:latin typeface="Segoe UI" panose="020B0502040204020203" pitchFamily="34" charset="0"/>
              <a:ea typeface="メイリオ" panose="020B0604030504040204" pitchFamily="50" charset="-128"/>
            </a:endParaRPr>
          </a:p>
          <a:p>
            <a:pPr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r>
              <a:rPr lang="ja-JP" altLang="en-US" sz="1500" b="1" dirty="0">
                <a:solidFill>
                  <a:srgbClr val="000000"/>
                </a:solidFill>
                <a:latin typeface="Segoe UI" panose="020B0502040204020203" pitchFamily="34" charset="0"/>
                <a:ea typeface="メイリオ" panose="020B0604030504040204" pitchFamily="50" charset="-128"/>
              </a:rPr>
              <a:t>特別養護老人ホーム</a:t>
            </a:r>
            <a:r>
              <a:rPr lang="ja-JP" altLang="en-US" sz="1500" dirty="0">
                <a:solidFill>
                  <a:srgbClr val="000000"/>
                </a:solidFill>
                <a:latin typeface="Segoe UI" panose="020B0502040204020203" pitchFamily="34" charset="0"/>
                <a:ea typeface="メイリオ" panose="020B0604030504040204" pitchFamily="50" charset="-128"/>
              </a:rPr>
              <a:t>の利用者・・・②＋④</a:t>
            </a:r>
            <a:endParaRPr lang="en-US" altLang="ja-JP" sz="1500" dirty="0">
              <a:solidFill>
                <a:srgbClr val="000000"/>
              </a:solidFill>
              <a:latin typeface="Segoe UI" panose="020B0502040204020203" pitchFamily="34" charset="0"/>
              <a:ea typeface="メイリオ" panose="020B0604030504040204" pitchFamily="50" charset="-128"/>
            </a:endParaRPr>
          </a:p>
          <a:p>
            <a:pPr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endParaRPr lang="en-US" altLang="ja-JP" sz="1500" dirty="0">
              <a:solidFill>
                <a:srgbClr val="000000"/>
              </a:solidFill>
              <a:latin typeface="Segoe UI" panose="020B0502040204020203" pitchFamily="34" charset="0"/>
              <a:ea typeface="メイリオ" panose="020B0604030504040204" pitchFamily="50" charset="-128"/>
            </a:endParaRPr>
          </a:p>
          <a:p>
            <a:pPr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r>
              <a:rPr lang="en-US" altLang="ja-JP" sz="1500" dirty="0">
                <a:solidFill>
                  <a:srgbClr val="000000"/>
                </a:solidFill>
                <a:latin typeface="Segoe UI" panose="020B0502040204020203" pitchFamily="34" charset="0"/>
                <a:ea typeface="メイリオ" panose="020B0604030504040204" pitchFamily="50" charset="-128"/>
              </a:rPr>
              <a:t>※</a:t>
            </a:r>
            <a:r>
              <a:rPr lang="ja-JP" altLang="en-US" sz="1500" dirty="0">
                <a:solidFill>
                  <a:srgbClr val="000000"/>
                </a:solidFill>
                <a:latin typeface="Segoe UI" panose="020B0502040204020203" pitchFamily="34" charset="0"/>
                <a:ea typeface="メイリオ" panose="020B0604030504040204" pitchFamily="50" charset="-128"/>
              </a:rPr>
              <a:t>①～⑥のそれぞれの行為の中に、部分的にヘルパー等が行えない行為がある。</a:t>
            </a:r>
            <a:endParaRPr lang="en-US" altLang="ja-JP" sz="1500" dirty="0">
              <a:solidFill>
                <a:srgbClr val="000000"/>
              </a:solidFill>
              <a:latin typeface="Segoe UI" panose="020B0502040204020203" pitchFamily="34" charset="0"/>
              <a:ea typeface="メイリオ" panose="020B0604030504040204" pitchFamily="50" charset="-128"/>
            </a:endParaRPr>
          </a:p>
          <a:p>
            <a:pPr marL="903288" indent="-903288" eaLnBrk="1" hangingPunct="1">
              <a:defRPr/>
            </a:pPr>
            <a:r>
              <a:rPr lang="ja-JP" altLang="en-US" sz="1500" dirty="0">
                <a:solidFill>
                  <a:srgbClr val="000000"/>
                </a:solidFill>
                <a:latin typeface="Segoe UI" panose="020B0502040204020203" pitchFamily="34" charset="0"/>
                <a:ea typeface="メイリオ" panose="020B0604030504040204" pitchFamily="50" charset="-128"/>
              </a:rPr>
              <a:t>　</a:t>
            </a:r>
            <a:r>
              <a:rPr lang="en-US" altLang="ja-JP" sz="1500" dirty="0">
                <a:solidFill>
                  <a:srgbClr val="000000"/>
                </a:solidFill>
                <a:latin typeface="Segoe UI" panose="020B0502040204020203" pitchFamily="34" charset="0"/>
                <a:ea typeface="メイリオ" panose="020B0604030504040204" pitchFamily="50" charset="-128"/>
              </a:rPr>
              <a:t>(</a:t>
            </a:r>
            <a:r>
              <a:rPr lang="ja-JP" altLang="en-US" sz="1500" dirty="0">
                <a:solidFill>
                  <a:srgbClr val="000000"/>
                </a:solidFill>
                <a:latin typeface="Segoe UI" panose="020B0502040204020203" pitchFamily="34" charset="0"/>
                <a:ea typeface="メイリオ" panose="020B0604030504040204" pitchFamily="50" charset="-128"/>
              </a:rPr>
              <a:t>例：特養での胃ろうにおけるチューブ等の接続と注入開始は実施行為に位置づけられていない</a:t>
            </a:r>
            <a:r>
              <a:rPr lang="en-US" altLang="ja-JP" sz="1500" dirty="0">
                <a:solidFill>
                  <a:srgbClr val="000000"/>
                </a:solidFill>
                <a:latin typeface="Segoe UI" panose="020B0502040204020203" pitchFamily="34" charset="0"/>
                <a:ea typeface="メイリオ" panose="020B0604030504040204" pitchFamily="50" charset="-128"/>
              </a:rPr>
              <a:t>)</a:t>
            </a:r>
          </a:p>
        </p:txBody>
      </p:sp>
      <p:pic>
        <p:nvPicPr>
          <p:cNvPr id="75780" name="Picture 33" descr="1_"/>
          <p:cNvPicPr>
            <a:picLocks noChangeAspect="1" noChangeArrowheads="1"/>
          </p:cNvPicPr>
          <p:nvPr/>
        </p:nvPicPr>
        <p:blipFill rotWithShape="1">
          <a:blip r:embed="rId3">
            <a:extLst>
              <a:ext uri="{28A0092B-C50C-407E-A947-70E740481C1C}">
                <a14:useLocalDpi xmlns:a14="http://schemas.microsoft.com/office/drawing/2010/main" val="0"/>
              </a:ext>
            </a:extLst>
          </a:blip>
          <a:srcRect l="10660" t="8431" b="3359"/>
          <a:stretch/>
        </p:blipFill>
        <p:spPr bwMode="auto">
          <a:xfrm>
            <a:off x="1006995" y="1916832"/>
            <a:ext cx="723741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Autofit/>
          </a:bodyPr>
          <a:lstStyle/>
          <a:p>
            <a:r>
              <a:rPr lang="ja-JP" altLang="en-US" sz="2000" dirty="0">
                <a:solidFill>
                  <a:srgbClr val="000000"/>
                </a:solidFill>
                <a:cs typeface="Times New Roman" pitchFamily="18" charset="0"/>
              </a:rPr>
              <a:t>喀痰吸引等制度前からの介護職員等による喀痰吸引等の取扱い</a:t>
            </a:r>
            <a:r>
              <a:rPr lang="ja-JP" altLang="en-US" sz="1200" dirty="0">
                <a:solidFill>
                  <a:srgbClr val="000000"/>
                </a:solidFill>
                <a:cs typeface="Times New Roman" pitchFamily="18" charset="0"/>
              </a:rPr>
              <a:t>（実質的違法性阻却）</a:t>
            </a:r>
            <a:endParaRPr kumimoji="1" lang="ja-JP" altLang="en-US" sz="1200" dirty="0"/>
          </a:p>
        </p:txBody>
      </p:sp>
      <p:sp>
        <p:nvSpPr>
          <p:cNvPr id="8" name="テキスト ボックス 7">
            <a:extLst>
              <a:ext uri="{FF2B5EF4-FFF2-40B4-BE49-F238E27FC236}">
                <a16:creationId xmlns:a16="http://schemas.microsoft.com/office/drawing/2014/main" id="{B7656AA7-BC1E-4BD3-AC35-011F320C0B88}"/>
              </a:ext>
            </a:extLst>
          </p:cNvPr>
          <p:cNvSpPr txBox="1"/>
          <p:nvPr/>
        </p:nvSpPr>
        <p:spPr>
          <a:xfrm>
            <a:off x="5860549" y="168895"/>
            <a:ext cx="1952779"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2-1.</a:t>
            </a:r>
            <a:r>
              <a:rPr kumimoji="1" lang="ja-JP" altLang="en-US" sz="1400" b="1" dirty="0">
                <a:solidFill>
                  <a:schemeClr val="bg1"/>
                </a:solidFill>
                <a:latin typeface="游ゴシック" panose="020B0400000000000000" pitchFamily="50" charset="-128"/>
                <a:ea typeface="游ゴシック" panose="020B0400000000000000" pitchFamily="50" charset="-128"/>
              </a:rPr>
              <a:t>実質的違法性阻却</a:t>
            </a:r>
          </a:p>
        </p:txBody>
      </p:sp>
      <p:sp>
        <p:nvSpPr>
          <p:cNvPr id="9" name="テキスト ボックス 8">
            <a:extLst>
              <a:ext uri="{FF2B5EF4-FFF2-40B4-BE49-F238E27FC236}">
                <a16:creationId xmlns:a16="http://schemas.microsoft.com/office/drawing/2014/main" id="{D81C92F6-676B-41E3-B39D-FE982E8ADE7F}"/>
              </a:ext>
            </a:extLst>
          </p:cNvPr>
          <p:cNvSpPr txBox="1"/>
          <p:nvPr/>
        </p:nvSpPr>
        <p:spPr>
          <a:xfrm>
            <a:off x="199399" y="6473788"/>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7" name="スライド番号プレースホルダー 1">
            <a:extLst>
              <a:ext uri="{FF2B5EF4-FFF2-40B4-BE49-F238E27FC236}">
                <a16:creationId xmlns:a16="http://schemas.microsoft.com/office/drawing/2014/main" id="{ABBAF622-21F8-4E70-9A06-40D24403166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2929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nSpc>
                <a:spcPct val="90000"/>
              </a:lnSpc>
            </a:pPr>
            <a:r>
              <a:rPr lang="ja-JP" altLang="en-US" sz="2100" spc="-150" dirty="0">
                <a:solidFill>
                  <a:srgbClr val="000000"/>
                </a:solidFill>
              </a:rPr>
              <a:t>介護職員等によるたんの吸引等の実施のための制度の在り方に関する検討会</a:t>
            </a:r>
            <a:endParaRPr kumimoji="1" lang="ja-JP" altLang="en-US" sz="2100" spc="-150" dirty="0"/>
          </a:p>
        </p:txBody>
      </p:sp>
      <p:sp>
        <p:nvSpPr>
          <p:cNvPr id="3" name="コンテンツ プレースホルダ 2"/>
          <p:cNvSpPr>
            <a:spLocks noGrp="1"/>
          </p:cNvSpPr>
          <p:nvPr>
            <p:ph idx="4294967295"/>
          </p:nvPr>
        </p:nvSpPr>
        <p:spPr>
          <a:xfrm>
            <a:off x="467544" y="1197124"/>
            <a:ext cx="8208962" cy="5256212"/>
          </a:xfrm>
          <a:ln>
            <a:solidFill>
              <a:schemeClr val="tx1"/>
            </a:solidFill>
          </a:ln>
        </p:spPr>
        <p:txBody>
          <a:bodyPr rtlCol="0">
            <a:noAutofit/>
          </a:bodyPr>
          <a:lstStyle/>
          <a:p>
            <a:pPr eaLnBrk="1" fontAlgn="auto" hangingPunct="1">
              <a:spcAft>
                <a:spcPts val="0"/>
              </a:spcAft>
              <a:buFontTx/>
              <a:buNone/>
              <a:defRPr/>
            </a:pPr>
            <a:r>
              <a:rPr lang="ja-JP" altLang="en-US" sz="1800" u="sng" dirty="0">
                <a:latin typeface="+mn-ea"/>
              </a:rPr>
              <a:t>１．趣旨</a:t>
            </a:r>
            <a:endParaRPr lang="en-US" altLang="ja-JP" sz="1800" dirty="0">
              <a:latin typeface="+mn-ea"/>
            </a:endParaRPr>
          </a:p>
          <a:p>
            <a:pPr marL="144000" indent="144000" eaLnBrk="1" fontAlgn="auto" hangingPunct="1">
              <a:spcAft>
                <a:spcPts val="0"/>
              </a:spcAft>
              <a:buFontTx/>
              <a:buNone/>
              <a:defRPr/>
            </a:pPr>
            <a:r>
              <a:rPr lang="ja-JP" altLang="en-US" sz="1800" dirty="0">
                <a:latin typeface="+mn-ea"/>
              </a:rPr>
              <a:t>これまで、当面のやむを得ず必要な措置（実質的違法性阻却）として、在宅・特別養護老人ホーム・特別支援学校において、介護職員等がたんの吸引・経管栄養のうちの一定の行為を実施することを運用によって認めてきた。</a:t>
            </a:r>
            <a:endParaRPr lang="en-US" altLang="ja-JP" sz="1800" dirty="0">
              <a:latin typeface="+mn-ea"/>
            </a:endParaRPr>
          </a:p>
          <a:p>
            <a:pPr marL="144000" indent="144000" eaLnBrk="1" fontAlgn="auto" hangingPunct="1">
              <a:spcAft>
                <a:spcPts val="0"/>
              </a:spcAft>
              <a:buFontTx/>
              <a:buNone/>
              <a:defRPr/>
            </a:pPr>
            <a:r>
              <a:rPr lang="ja-JP" altLang="en-US" sz="1800" dirty="0">
                <a:latin typeface="+mn-ea"/>
              </a:rPr>
              <a:t>しかしながら、こうした運用による対応については、そもそも法律において位置づけるべきではないか、グループホーム・有料老人ホームや障害者施設等においては対応できていないのではないか、在宅でもホームヘルパーの業務として位置づけるべきではないか等の課題が指摘されている。</a:t>
            </a:r>
            <a:endParaRPr lang="en-US" altLang="ja-JP" sz="1800" dirty="0">
              <a:latin typeface="+mn-ea"/>
            </a:endParaRPr>
          </a:p>
          <a:p>
            <a:pPr marL="144000" indent="144000" eaLnBrk="1" fontAlgn="auto" hangingPunct="1">
              <a:spcAft>
                <a:spcPts val="600"/>
              </a:spcAft>
              <a:buFontTx/>
              <a:buNone/>
              <a:defRPr/>
            </a:pPr>
            <a:r>
              <a:rPr lang="ja-JP" altLang="en-US" sz="1800" dirty="0">
                <a:latin typeface="+mn-ea"/>
              </a:rPr>
              <a:t>こうしたことから、たんの吸引等が必要な者に対して、必要なケアをより安全に提供するため、介護職員等によるたんの吸引等の実施のための法制度の在り方等について、検討を行う。</a:t>
            </a:r>
          </a:p>
          <a:p>
            <a:pPr eaLnBrk="1" fontAlgn="auto" hangingPunct="1">
              <a:spcAft>
                <a:spcPts val="0"/>
              </a:spcAft>
              <a:buFontTx/>
              <a:buNone/>
              <a:defRPr/>
            </a:pPr>
            <a:r>
              <a:rPr lang="en-US" sz="1800" dirty="0">
                <a:latin typeface="+mn-ea"/>
              </a:rPr>
              <a:t> </a:t>
            </a:r>
          </a:p>
          <a:p>
            <a:pPr eaLnBrk="1" fontAlgn="auto" hangingPunct="1">
              <a:spcAft>
                <a:spcPts val="0"/>
              </a:spcAft>
              <a:buFontTx/>
              <a:buNone/>
              <a:defRPr/>
            </a:pPr>
            <a:r>
              <a:rPr lang="ja-JP" altLang="en-US" sz="1800" u="sng" dirty="0">
                <a:latin typeface="+mn-ea"/>
              </a:rPr>
              <a:t>２．検討課題</a:t>
            </a:r>
            <a:endParaRPr lang="ja-JP" altLang="en-US" sz="1800" dirty="0">
              <a:latin typeface="+mn-ea"/>
            </a:endParaRPr>
          </a:p>
          <a:p>
            <a:pPr marL="72000" indent="72000" eaLnBrk="1" fontAlgn="auto" hangingPunct="1">
              <a:spcAft>
                <a:spcPts val="0"/>
              </a:spcAft>
              <a:buFontTx/>
              <a:buNone/>
              <a:defRPr/>
            </a:pPr>
            <a:r>
              <a:rPr lang="ja-JP" altLang="en-US" sz="1800" dirty="0">
                <a:latin typeface="+mn-ea"/>
              </a:rPr>
              <a:t>①介護職員等によるたんの吸引等の実施のための法制度の在り方</a:t>
            </a:r>
          </a:p>
          <a:p>
            <a:pPr marL="72000" indent="72000" eaLnBrk="1" fontAlgn="auto" hangingPunct="1">
              <a:spcAft>
                <a:spcPts val="0"/>
              </a:spcAft>
              <a:buFontTx/>
              <a:buNone/>
              <a:defRPr/>
            </a:pPr>
            <a:r>
              <a:rPr lang="ja-JP" altLang="en-US" sz="1800" dirty="0">
                <a:latin typeface="+mn-ea"/>
              </a:rPr>
              <a:t>②たんの吸引等の適切な実施のために必要な研修の在り方</a:t>
            </a:r>
          </a:p>
          <a:p>
            <a:pPr marL="72000" indent="72000" eaLnBrk="1" fontAlgn="auto" hangingPunct="1">
              <a:spcAft>
                <a:spcPts val="600"/>
              </a:spcAft>
              <a:buFontTx/>
              <a:buNone/>
              <a:defRPr/>
            </a:pPr>
            <a:r>
              <a:rPr lang="ja-JP" altLang="en-US" sz="1800" dirty="0">
                <a:latin typeface="+mn-ea"/>
              </a:rPr>
              <a:t>③試行的に行う場合の事業の在り方</a:t>
            </a:r>
          </a:p>
        </p:txBody>
      </p:sp>
      <p:sp>
        <p:nvSpPr>
          <p:cNvPr id="6" name="テキスト ボックス 5">
            <a:extLst>
              <a:ext uri="{FF2B5EF4-FFF2-40B4-BE49-F238E27FC236}">
                <a16:creationId xmlns:a16="http://schemas.microsoft.com/office/drawing/2014/main" id="{8CFAFA6D-75DD-4BAD-82A5-20017DD1CF9F}"/>
              </a:ext>
            </a:extLst>
          </p:cNvPr>
          <p:cNvSpPr txBox="1"/>
          <p:nvPr/>
        </p:nvSpPr>
        <p:spPr>
          <a:xfrm>
            <a:off x="5508104" y="168895"/>
            <a:ext cx="2850460"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2-2.</a:t>
            </a:r>
            <a:r>
              <a:rPr lang="ja-JP" altLang="en-US" sz="1400" b="1" dirty="0">
                <a:solidFill>
                  <a:schemeClr val="bg1"/>
                </a:solidFill>
                <a:latin typeface="游ゴシック" panose="020B0400000000000000" pitchFamily="50" charset="-128"/>
                <a:ea typeface="游ゴシック" panose="020B0400000000000000" pitchFamily="50" charset="-128"/>
              </a:rPr>
              <a:t>制度の在り方に関する検討会</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5" name="スライド番号プレースホルダー 1">
            <a:extLst>
              <a:ext uri="{FF2B5EF4-FFF2-40B4-BE49-F238E27FC236}">
                <a16:creationId xmlns:a16="http://schemas.microsoft.com/office/drawing/2014/main" id="{0152BD4B-E65D-44AC-9BDA-8FEC9CBCA78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37048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0EF4EC8-85D0-4DC3-A08F-DC34C623849E}"/>
              </a:ext>
            </a:extLst>
          </p:cNvPr>
          <p:cNvSpPr/>
          <p:nvPr/>
        </p:nvSpPr>
        <p:spPr>
          <a:xfrm>
            <a:off x="251520" y="2268000"/>
            <a:ext cx="8666684" cy="4248000"/>
          </a:xfrm>
          <a:prstGeom prst="roundRect">
            <a:avLst>
              <a:gd name="adj" fmla="val 30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AutoShape 13" descr="市松模様 (小)">
            <a:extLst>
              <a:ext uri="{FF2B5EF4-FFF2-40B4-BE49-F238E27FC236}">
                <a16:creationId xmlns:a16="http://schemas.microsoft.com/office/drawing/2014/main" id="{7618E85A-C95B-4658-B021-A95ED8F280B0}"/>
              </a:ext>
            </a:extLst>
          </p:cNvPr>
          <p:cNvSpPr>
            <a:spLocks noChangeArrowheads="1"/>
          </p:cNvSpPr>
          <p:nvPr/>
        </p:nvSpPr>
        <p:spPr bwMode="auto">
          <a:xfrm>
            <a:off x="395536" y="2052000"/>
            <a:ext cx="8389627" cy="46800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wrap="none" lIns="79240" tIns="72000" rIns="79240" bIns="0" anchor="ctr" anchorCtr="1"/>
          <a:lstStyle/>
          <a:p>
            <a:pPr algn="dist" defTabSz="795528" eaLnBrk="1" hangingPunct="1">
              <a:defRPr/>
            </a:pPr>
            <a:r>
              <a:rPr lang="ja-JP" altLang="en-US" sz="2000" b="1" dirty="0">
                <a:solidFill>
                  <a:schemeClr val="bg1"/>
                </a:solidFill>
                <a:latin typeface="メイリオ" panose="020B0604030504040204" pitchFamily="50" charset="-128"/>
                <a:ea typeface="メイリオ" panose="020B0604030504040204" pitchFamily="50" charset="-128"/>
              </a:rPr>
              <a:t>介護職員等によるたんの吸引等の実施のための制度（喀痰吸引等制度）</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251520" y="1188000"/>
            <a:ext cx="8784104" cy="892552"/>
          </a:xfrm>
          <a:prstGeom prst="rect">
            <a:avLst/>
          </a:prstGeom>
        </p:spPr>
        <p:txBody>
          <a:bodyPr wrap="square">
            <a:spAutoFit/>
          </a:bodyPr>
          <a:lstStyle/>
          <a:p>
            <a:pPr eaLnBrk="1" fontAlgn="auto" hangingPunct="1">
              <a:spcBef>
                <a:spcPts val="0"/>
              </a:spcBef>
              <a:spcAft>
                <a:spcPts val="0"/>
              </a:spcAft>
              <a:defRPr/>
            </a:pPr>
            <a:r>
              <a:rPr lang="ja-JP" altLang="en-US" sz="1600" dirty="0">
                <a:latin typeface="Segoe UI" panose="020B0502040204020203" pitchFamily="34" charset="0"/>
                <a:ea typeface="メイリオ" panose="020B0604030504040204" pitchFamily="50" charset="-128"/>
              </a:rPr>
              <a:t>「介護サービスの基盤強化のための介護保険法等の一部を改正する法律」、「社会福祉士及び介護福祉士法」の一部改正案の成立により、</a:t>
            </a:r>
            <a:r>
              <a:rPr lang="ja-JP" altLang="en-US" b="1" dirty="0">
                <a:latin typeface="Segoe UI" panose="020B0502040204020203" pitchFamily="34" charset="0"/>
                <a:ea typeface="メイリオ" panose="020B0604030504040204" pitchFamily="50" charset="-128"/>
              </a:rPr>
              <a:t>「介護職員等によるたんの吸引等の実施のための制度」（喀痰吸引等制度）</a:t>
            </a:r>
            <a:r>
              <a:rPr lang="ja-JP" altLang="en-US" sz="1600" dirty="0">
                <a:latin typeface="Segoe UI" panose="020B0502040204020203" pitchFamily="34" charset="0"/>
                <a:ea typeface="メイリオ" panose="020B0604030504040204" pitchFamily="50" charset="-128"/>
              </a:rPr>
              <a:t>創設。</a:t>
            </a:r>
          </a:p>
        </p:txBody>
      </p:sp>
      <p:pic>
        <p:nvPicPr>
          <p:cNvPr id="5" name="Picture 33" descr="1_">
            <a:extLst>
              <a:ext uri="{FF2B5EF4-FFF2-40B4-BE49-F238E27FC236}">
                <a16:creationId xmlns:a16="http://schemas.microsoft.com/office/drawing/2014/main" id="{DAAE4BC5-40A1-47F1-AB82-C6C1CCAE5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60" b="4148"/>
          <a:stretch/>
        </p:blipFill>
        <p:spPr bwMode="auto">
          <a:xfrm>
            <a:off x="1511051" y="4237157"/>
            <a:ext cx="7237413" cy="21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6B3B2EFC-4F48-4549-B259-177E7A626515}"/>
              </a:ext>
            </a:extLst>
          </p:cNvPr>
          <p:cNvSpPr/>
          <p:nvPr/>
        </p:nvSpPr>
        <p:spPr>
          <a:xfrm>
            <a:off x="1187624" y="2525861"/>
            <a:ext cx="7849368" cy="97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754" tIns="172184" rIns="137754" bIns="43742" anchor="ctr"/>
          <a:lstStyle/>
          <a:p>
            <a:pPr defTabSz="795528" eaLnBrk="1" fontAlgn="auto" hangingPunct="1">
              <a:spcBef>
                <a:spcPts val="0"/>
              </a:spcBef>
              <a:spcAft>
                <a:spcPts val="0"/>
              </a:spcAft>
              <a:defRPr/>
            </a:pPr>
            <a:r>
              <a:rPr lang="ja-JP" altLang="en-US" sz="1600" dirty="0">
                <a:solidFill>
                  <a:prstClr val="black"/>
                </a:solidFill>
                <a:latin typeface="Segoe UI" panose="020B0502040204020203" pitchFamily="34" charset="0"/>
                <a:ea typeface="メイリオ" panose="020B0604030504040204" pitchFamily="50" charset="-128"/>
              </a:rPr>
              <a:t>介護福祉士及び一定の研修を受けた介護職員等は、一定の条件の下にたんの吸引等の行為を認めるもの。</a:t>
            </a:r>
            <a:endParaRPr lang="en-US" altLang="ja-JP" sz="1600" dirty="0">
              <a:solidFill>
                <a:prstClr val="black"/>
              </a:solidFill>
              <a:latin typeface="Segoe UI" panose="020B0502040204020203" pitchFamily="34" charset="0"/>
              <a:ea typeface="メイリオ" panose="020B0604030504040204" pitchFamily="50" charset="-128"/>
            </a:endParaRPr>
          </a:p>
          <a:p>
            <a:pPr marL="144000" indent="-144000" defTabSz="795528" eaLnBrk="1" fontAlgn="auto" hangingPunct="1">
              <a:spcBef>
                <a:spcPts val="0"/>
              </a:spcBef>
              <a:spcAft>
                <a:spcPts val="0"/>
              </a:spcAft>
              <a:defRPr/>
            </a:pPr>
            <a:r>
              <a:rPr lang="en-US" altLang="ja-JP" sz="1050" dirty="0">
                <a:solidFill>
                  <a:prstClr val="black"/>
                </a:solidFill>
                <a:latin typeface="Segoe UI" panose="020B0502040204020203" pitchFamily="34" charset="0"/>
                <a:ea typeface="メイリオ" panose="020B0604030504040204" pitchFamily="50" charset="-128"/>
              </a:rPr>
              <a:t>※</a:t>
            </a:r>
            <a:r>
              <a:rPr lang="ja-JP" altLang="en-US" sz="1050" dirty="0">
                <a:solidFill>
                  <a:prstClr val="black"/>
                </a:solidFill>
                <a:latin typeface="Segoe UI" panose="020B0502040204020203" pitchFamily="34" charset="0"/>
                <a:ea typeface="メイリオ" panose="020B0604030504040204" pitchFamily="50" charset="-128"/>
              </a:rPr>
              <a:t>従来から一定の条件の下にたんの吸引等を実施していた者については、本制度の下でも実施できるために必要な経過措置が設けられている。</a:t>
            </a:r>
            <a:endParaRPr lang="en-US" altLang="ja-JP" sz="1050" dirty="0">
              <a:solidFill>
                <a:prstClr val="black"/>
              </a:solidFill>
              <a:latin typeface="Segoe UI" panose="020B0502040204020203" pitchFamily="34" charset="0"/>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24EAF4C6-60B6-4FBF-9938-C70B2D3347EC}"/>
              </a:ext>
            </a:extLst>
          </p:cNvPr>
          <p:cNvSpPr/>
          <p:nvPr/>
        </p:nvSpPr>
        <p:spPr>
          <a:xfrm>
            <a:off x="395536" y="2614497"/>
            <a:ext cx="791146" cy="864959"/>
          </a:xfrm>
          <a:prstGeom prst="roundRect">
            <a:avLst>
              <a:gd name="adj" fmla="val 932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趣旨</a:t>
            </a:r>
          </a:p>
        </p:txBody>
      </p:sp>
      <p:sp>
        <p:nvSpPr>
          <p:cNvPr id="15" name="四角形: 角を丸くする 14">
            <a:extLst>
              <a:ext uri="{FF2B5EF4-FFF2-40B4-BE49-F238E27FC236}">
                <a16:creationId xmlns:a16="http://schemas.microsoft.com/office/drawing/2014/main" id="{515D7E3D-625D-4F6E-BADB-14AED2AA7F6C}"/>
              </a:ext>
            </a:extLst>
          </p:cNvPr>
          <p:cNvSpPr/>
          <p:nvPr/>
        </p:nvSpPr>
        <p:spPr>
          <a:xfrm>
            <a:off x="395536" y="3572620"/>
            <a:ext cx="791146" cy="2851629"/>
          </a:xfrm>
          <a:prstGeom prst="roundRect">
            <a:avLst>
              <a:gd name="adj" fmla="val 1138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実施</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可能な</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行為</a:t>
            </a:r>
          </a:p>
        </p:txBody>
      </p:sp>
      <p:sp>
        <p:nvSpPr>
          <p:cNvPr id="16" name="正方形/長方形 15">
            <a:extLst>
              <a:ext uri="{FF2B5EF4-FFF2-40B4-BE49-F238E27FC236}">
                <a16:creationId xmlns:a16="http://schemas.microsoft.com/office/drawing/2014/main" id="{700BFAA7-BE6B-4A61-B9C0-26AB9F091D3B}"/>
              </a:ext>
            </a:extLst>
          </p:cNvPr>
          <p:cNvSpPr/>
          <p:nvPr/>
        </p:nvSpPr>
        <p:spPr>
          <a:xfrm>
            <a:off x="1187624" y="3489877"/>
            <a:ext cx="7848000" cy="910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3311" tIns="172184" rIns="68880" bIns="43742" anchor="ctr">
            <a:spAutoFit/>
          </a:bodyPr>
          <a:lstStyle/>
          <a:p>
            <a:pPr defTabSz="795528" eaLnBrk="1" fontAlgn="auto" hangingPunct="1">
              <a:spcBef>
                <a:spcPts val="0"/>
              </a:spcBef>
              <a:spcAft>
                <a:spcPts val="0"/>
              </a:spcAft>
              <a:defRPr/>
            </a:pPr>
            <a:r>
              <a:rPr lang="ja-JP" altLang="en-US" sz="1600" dirty="0">
                <a:solidFill>
                  <a:sysClr val="windowText" lastClr="000000"/>
                </a:solidFill>
                <a:latin typeface="Segoe UI" panose="020B0502040204020203" pitchFamily="34" charset="0"/>
                <a:ea typeface="メイリオ" panose="020B0604030504040204" pitchFamily="50" charset="-128"/>
              </a:rPr>
              <a:t>たんの吸引その他の日常生活を営むのに必要な行為であって、医師の指示の下に行われるもの。</a:t>
            </a:r>
            <a:endParaRPr lang="en-US" altLang="ja-JP" sz="1600" dirty="0">
              <a:solidFill>
                <a:sysClr val="windowText" lastClr="000000"/>
              </a:solidFill>
              <a:latin typeface="Segoe UI" panose="020B0502040204020203" pitchFamily="34" charset="0"/>
              <a:ea typeface="メイリオ" panose="020B0604030504040204" pitchFamily="50" charset="-128"/>
            </a:endParaRPr>
          </a:p>
          <a:p>
            <a:pPr marL="144000" indent="-144000" defTabSz="795528" eaLnBrk="1" fontAlgn="auto" hangingPunct="1">
              <a:spcBef>
                <a:spcPts val="300"/>
              </a:spcBef>
              <a:spcAft>
                <a:spcPts val="0"/>
              </a:spcAft>
              <a:defRPr/>
            </a:pPr>
            <a:r>
              <a:rPr lang="en-US" altLang="ja-JP" sz="1050" dirty="0">
                <a:solidFill>
                  <a:prstClr val="black"/>
                </a:solidFill>
                <a:latin typeface="Segoe UI" panose="020B0502040204020203" pitchFamily="34" charset="0"/>
                <a:ea typeface="メイリオ" panose="020B0604030504040204" pitchFamily="50" charset="-128"/>
              </a:rPr>
              <a:t>※</a:t>
            </a:r>
            <a:r>
              <a:rPr lang="ja-JP" altLang="en-US" sz="1050" dirty="0">
                <a:solidFill>
                  <a:prstClr val="black"/>
                </a:solidFill>
                <a:latin typeface="Segoe UI" panose="020B0502040204020203" pitchFamily="34" charset="0"/>
                <a:ea typeface="メイリオ" panose="020B0604030504040204" pitchFamily="50" charset="-128"/>
              </a:rPr>
              <a:t>保健師助産師看護師法の規定にかかわらず、診療の補助として、たんの吸引等を行うことを業とすることができる。</a:t>
            </a:r>
            <a:endParaRPr lang="en-US" altLang="ja-JP" sz="1050" dirty="0">
              <a:solidFill>
                <a:prstClr val="black"/>
              </a:solidFill>
              <a:latin typeface="Segoe UI" panose="020B0502040204020203" pitchFamily="34" charset="0"/>
              <a:ea typeface="メイリオ" panose="020B0604030504040204" pitchFamily="50" charset="-128"/>
            </a:endParaRPr>
          </a:p>
        </p:txBody>
      </p:sp>
      <p:sp>
        <p:nvSpPr>
          <p:cNvPr id="17" name="正方形/長方形 16">
            <a:extLst>
              <a:ext uri="{FF2B5EF4-FFF2-40B4-BE49-F238E27FC236}">
                <a16:creationId xmlns:a16="http://schemas.microsoft.com/office/drawing/2014/main" id="{0E6D00BE-E2D6-465A-AE8B-19B0A4A4E4C7}"/>
              </a:ext>
            </a:extLst>
          </p:cNvPr>
          <p:cNvSpPr/>
          <p:nvPr/>
        </p:nvSpPr>
        <p:spPr>
          <a:xfrm>
            <a:off x="1331640" y="6268276"/>
            <a:ext cx="3672408" cy="257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43200" rIns="68880" bIns="43742" anchor="ctr">
            <a:spAutoFit/>
          </a:bodyPr>
          <a:lstStyle/>
          <a:p>
            <a:pPr defTabSz="795528" eaLnBrk="1" fontAlgn="auto" hangingPunct="1">
              <a:spcBef>
                <a:spcPts val="0"/>
              </a:spcBef>
              <a:spcAft>
                <a:spcPts val="0"/>
              </a:spcAft>
              <a:defRPr/>
            </a:pPr>
            <a:r>
              <a:rPr lang="en-US" altLang="ja-JP" sz="1050" dirty="0">
                <a:solidFill>
                  <a:sysClr val="windowText" lastClr="000000"/>
                </a:solidFill>
                <a:latin typeface="Segoe UI" panose="020B0502040204020203" pitchFamily="34" charset="0"/>
                <a:ea typeface="メイリオ" panose="020B0604030504040204" pitchFamily="50" charset="-128"/>
              </a:rPr>
              <a:t>※</a:t>
            </a:r>
            <a:r>
              <a:rPr lang="ja-JP" altLang="en-US" sz="1050" dirty="0">
                <a:solidFill>
                  <a:sysClr val="windowText" lastClr="000000"/>
                </a:solidFill>
                <a:latin typeface="Segoe UI" panose="020B0502040204020203" pitchFamily="34" charset="0"/>
                <a:ea typeface="メイリオ" panose="020B0604030504040204" pitchFamily="50" charset="-128"/>
              </a:rPr>
              <a:t>①②は、咽頭の手前までを限度とする</a:t>
            </a:r>
            <a:endParaRPr lang="en-US" altLang="ja-JP" sz="1050" dirty="0">
              <a:solidFill>
                <a:prstClr val="black"/>
              </a:solidFill>
              <a:latin typeface="Segoe UI" panose="020B0502040204020203"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BB300EE3-8CC6-4ED4-805B-53157ED05726}"/>
              </a:ext>
            </a:extLst>
          </p:cNvPr>
          <p:cNvSpPr txBox="1"/>
          <p:nvPr/>
        </p:nvSpPr>
        <p:spPr>
          <a:xfrm>
            <a:off x="5860549" y="168895"/>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2-3.</a:t>
            </a:r>
            <a:r>
              <a:rPr kumimoji="1" lang="ja-JP" altLang="en-US" sz="1400" b="1" dirty="0">
                <a:solidFill>
                  <a:schemeClr val="bg1"/>
                </a:solidFill>
                <a:latin typeface="游ゴシック" panose="020B0400000000000000" pitchFamily="50" charset="-128"/>
                <a:ea typeface="游ゴシック" panose="020B0400000000000000" pitchFamily="50" charset="-128"/>
              </a:rPr>
              <a:t>喀痰吸引等制度の概要</a:t>
            </a:r>
          </a:p>
        </p:txBody>
      </p:sp>
      <p:sp>
        <p:nvSpPr>
          <p:cNvPr id="22" name="テキスト ボックス 21">
            <a:extLst>
              <a:ext uri="{FF2B5EF4-FFF2-40B4-BE49-F238E27FC236}">
                <a16:creationId xmlns:a16="http://schemas.microsoft.com/office/drawing/2014/main" id="{D5166852-9A67-408F-8C62-B40D86937677}"/>
              </a:ext>
            </a:extLst>
          </p:cNvPr>
          <p:cNvSpPr txBox="1"/>
          <p:nvPr/>
        </p:nvSpPr>
        <p:spPr>
          <a:xfrm>
            <a:off x="199399" y="6552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7" name="タイトル 6">
            <a:extLst>
              <a:ext uri="{FF2B5EF4-FFF2-40B4-BE49-F238E27FC236}">
                <a16:creationId xmlns:a16="http://schemas.microsoft.com/office/drawing/2014/main" id="{479D70A4-45D1-4B1B-B41D-002F0C88A36A}"/>
              </a:ext>
            </a:extLst>
          </p:cNvPr>
          <p:cNvSpPr>
            <a:spLocks noGrp="1"/>
          </p:cNvSpPr>
          <p:nvPr>
            <p:ph type="title"/>
          </p:nvPr>
        </p:nvSpPr>
        <p:spPr/>
        <p:txBody>
          <a:bodyPr>
            <a:normAutofit fontScale="90000"/>
          </a:bodyPr>
          <a:lstStyle/>
          <a:p>
            <a:r>
              <a:rPr lang="ja-JP" altLang="en-US" dirty="0"/>
              <a:t>喀痰吸引等制度</a:t>
            </a:r>
            <a:r>
              <a:rPr lang="ja-JP" altLang="en-US" dirty="0" err="1"/>
              <a:t>ー</a:t>
            </a:r>
            <a:r>
              <a:rPr lang="ja-JP" altLang="en-US" dirty="0"/>
              <a:t>実施可能な行為</a:t>
            </a:r>
          </a:p>
        </p:txBody>
      </p:sp>
      <p:sp>
        <p:nvSpPr>
          <p:cNvPr id="19" name="スライド番号プレースホルダー 1">
            <a:extLst>
              <a:ext uri="{FF2B5EF4-FFF2-40B4-BE49-F238E27FC236}">
                <a16:creationId xmlns:a16="http://schemas.microsoft.com/office/drawing/2014/main" id="{9DF77AC1-6AA1-4DF8-B0F2-8B32EDB4B0A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03154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115616" y="5124917"/>
            <a:ext cx="7848426"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172184" rIns="68880" bIns="43742" anchor="ctr">
            <a:spAutoFit/>
          </a:bodyPr>
          <a:lstStyle/>
          <a:p>
            <a:pPr defTabSz="795528" eaLnBrk="1" fontAlgn="auto" hangingPunct="1">
              <a:defRPr/>
            </a:pPr>
            <a:r>
              <a:rPr lang="ja-JP" altLang="en-US" sz="1400" spc="-38" dirty="0">
                <a:solidFill>
                  <a:prstClr val="black"/>
                </a:solidFill>
                <a:latin typeface="Segoe UI" panose="020B0502040204020203" pitchFamily="34" charset="0"/>
                <a:ea typeface="メイリオ" panose="020B0604030504040204" pitchFamily="50" charset="-128"/>
              </a:rPr>
              <a:t>○たんの吸引等の研修を行う機関を都道府県知事に登録</a:t>
            </a:r>
            <a:endParaRPr lang="en-US" altLang="ja-JP" sz="1400" spc="-38" dirty="0">
              <a:solidFill>
                <a:prstClr val="black"/>
              </a:solidFill>
              <a:latin typeface="Segoe UI" panose="020B0502040204020203" pitchFamily="34" charset="0"/>
              <a:ea typeface="メイリオ" panose="020B0604030504040204" pitchFamily="50" charset="-128"/>
            </a:endParaRPr>
          </a:p>
          <a:p>
            <a:pPr defTabSz="795528">
              <a:defRPr/>
            </a:pPr>
            <a:r>
              <a:rPr lang="ja-JP" altLang="en-US" sz="1400" dirty="0">
                <a:solidFill>
                  <a:sysClr val="windowText" lastClr="000000"/>
                </a:solidFill>
                <a:latin typeface="Segoe UI" panose="020B0502040204020203" pitchFamily="34" charset="0"/>
                <a:ea typeface="メイリオ" panose="020B0604030504040204" pitchFamily="50" charset="-128"/>
              </a:rPr>
              <a:t>○登録の要件</a:t>
            </a:r>
            <a:r>
              <a:rPr lang="ja-JP" altLang="en-US" sz="1400" spc="-38" dirty="0">
                <a:solidFill>
                  <a:prstClr val="black"/>
                </a:solidFill>
                <a:latin typeface="Segoe UI" panose="020B0502040204020203" pitchFamily="34" charset="0"/>
                <a:ea typeface="メイリオ" panose="020B0604030504040204" pitchFamily="50" charset="-128"/>
              </a:rPr>
              <a:t>（全ての要件に適合している場合は登録）</a:t>
            </a:r>
            <a:endParaRPr lang="en-US" altLang="ja-JP" sz="1400" dirty="0">
              <a:solidFill>
                <a:prstClr val="black"/>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☆基本研修、実地研修を行うこと</a:t>
            </a:r>
            <a:endParaRPr lang="en-US" altLang="ja-JP" sz="1400" dirty="0">
              <a:solidFill>
                <a:sysClr val="windowText" lastClr="000000"/>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☆医師・看護師その他の者を講師として研修業務に従事</a:t>
            </a:r>
            <a:endParaRPr lang="en-US" altLang="ja-JP" sz="1400" dirty="0">
              <a:solidFill>
                <a:sysClr val="windowText" lastClr="000000"/>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☆研修業務を適正・確実に実施するための基準に適合</a:t>
            </a:r>
            <a:endParaRPr lang="en-US" altLang="ja-JP" sz="1400" dirty="0">
              <a:solidFill>
                <a:sysClr val="windowText" lastClr="000000"/>
              </a:solidFill>
              <a:latin typeface="Segoe UI" panose="020B0502040204020203" pitchFamily="34" charset="0"/>
              <a:ea typeface="メイリオ" panose="020B0604030504040204" pitchFamily="50" charset="-128"/>
            </a:endParaRPr>
          </a:p>
          <a:p>
            <a:pPr marL="162723" indent="-162723" defTabSz="795528" eaLnBrk="1" fontAlgn="auto" hangingPunct="1">
              <a:defRPr/>
            </a:pPr>
            <a:r>
              <a:rPr lang="ja-JP" altLang="en-US" sz="1400" dirty="0">
                <a:solidFill>
                  <a:prstClr val="black"/>
                </a:solidFill>
                <a:latin typeface="Segoe UI" panose="020B0502040204020203" pitchFamily="34" charset="0"/>
                <a:ea typeface="メイリオ" panose="020B0604030504040204" pitchFamily="50" charset="-128"/>
              </a:rPr>
              <a:t>○登録研修機関の指導監督に必要な登録の更新制、届出、改善命令等を規定</a:t>
            </a:r>
            <a:endParaRPr lang="en-US" altLang="ja-JP" sz="1400" dirty="0">
              <a:solidFill>
                <a:prstClr val="black"/>
              </a:solidFill>
              <a:latin typeface="Segoe UI" panose="020B0502040204020203" pitchFamily="34" charset="0"/>
              <a:ea typeface="メイリオ" panose="020B0604030504040204" pitchFamily="50" charset="-128"/>
            </a:endParaRPr>
          </a:p>
        </p:txBody>
      </p:sp>
      <p:sp>
        <p:nvSpPr>
          <p:cNvPr id="13" name="正方形/長方形 12"/>
          <p:cNvSpPr/>
          <p:nvPr/>
        </p:nvSpPr>
        <p:spPr>
          <a:xfrm>
            <a:off x="1115616" y="2527131"/>
            <a:ext cx="8280920" cy="25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172184" rIns="68880" bIns="43742" anchor="ctr">
            <a:spAutoFit/>
          </a:bodyPr>
          <a:lstStyle/>
          <a:p>
            <a:pPr marL="170084" indent="-170084"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○自らの事業の一環として、たんの吸引等の業務を行う者は、事業所ごとに都道府県知事に登録</a:t>
            </a:r>
            <a:endParaRPr lang="en-US" altLang="ja-JP" sz="1400" strike="dblStrike" dirty="0">
              <a:solidFill>
                <a:srgbClr val="FF0000"/>
              </a:solidFill>
              <a:latin typeface="Segoe UI" panose="020B0502040204020203" pitchFamily="34" charset="0"/>
              <a:ea typeface="メイリオ" panose="020B0604030504040204" pitchFamily="50" charset="-128"/>
            </a:endParaRPr>
          </a:p>
          <a:p>
            <a:pPr marL="170084" indent="-170084" defTabSz="795528">
              <a:defRPr/>
            </a:pPr>
            <a:r>
              <a:rPr lang="ja-JP" altLang="en-US" sz="1400" dirty="0">
                <a:solidFill>
                  <a:sysClr val="windowText" lastClr="000000"/>
                </a:solidFill>
                <a:latin typeface="Segoe UI" panose="020B0502040204020203" pitchFamily="34" charset="0"/>
                <a:ea typeface="メイリオ" panose="020B0604030504040204" pitchFamily="50" charset="-128"/>
              </a:rPr>
              <a:t>○登録の要件</a:t>
            </a:r>
            <a:r>
              <a:rPr lang="ja-JP" altLang="en-US" sz="1400" dirty="0">
                <a:solidFill>
                  <a:prstClr val="black"/>
                </a:solidFill>
                <a:latin typeface="Segoe UI" panose="020B0502040204020203" pitchFamily="34" charset="0"/>
                <a:ea typeface="メイリオ" panose="020B0604030504040204" pitchFamily="50" charset="-128"/>
              </a:rPr>
              <a:t>（全ての要件に適合している場合は登録）</a:t>
            </a:r>
            <a:endParaRPr lang="en-US" altLang="ja-JP" sz="1400" dirty="0">
              <a:solidFill>
                <a:prstClr val="black"/>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☆医師、看護職員等の医療関係者との連携の確保</a:t>
            </a:r>
            <a:endParaRPr lang="en-US" altLang="ja-JP" sz="1400" dirty="0">
              <a:solidFill>
                <a:sysClr val="windowText" lastClr="000000"/>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☆記録の整備その他安全かつ適正に実施するための措置</a:t>
            </a:r>
            <a:endParaRPr lang="en-US" altLang="ja-JP" sz="1400" dirty="0">
              <a:solidFill>
                <a:sysClr val="windowText" lastClr="000000"/>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400" dirty="0">
                <a:solidFill>
                  <a:sysClr val="windowText" lastClr="000000"/>
                </a:solidFill>
                <a:latin typeface="Segoe UI" panose="020B0502040204020203" pitchFamily="34" charset="0"/>
                <a:ea typeface="メイリオ" panose="020B0604030504040204" pitchFamily="50" charset="-128"/>
              </a:rPr>
              <a:t> </a:t>
            </a:r>
            <a:r>
              <a:rPr lang="ja-JP" altLang="en-US" sz="1400" dirty="0">
                <a:solidFill>
                  <a:prstClr val="black"/>
                </a:solidFill>
                <a:latin typeface="Segoe UI" panose="020B0502040204020203" pitchFamily="34" charset="0"/>
                <a:ea typeface="メイリオ" panose="020B0604030504040204" pitchFamily="50" charset="-128"/>
              </a:rPr>
              <a:t>○登録事業者の指導監督に必要な届出、報告徴収等を規定</a:t>
            </a:r>
            <a:endParaRPr lang="en-US" altLang="ja-JP" sz="1400" dirty="0">
              <a:solidFill>
                <a:prstClr val="black"/>
              </a:solidFill>
              <a:latin typeface="Segoe UI" panose="020B0502040204020203" pitchFamily="34" charset="0"/>
              <a:ea typeface="メイリオ" panose="020B0604030504040204" pitchFamily="50" charset="-128"/>
            </a:endParaRPr>
          </a:p>
          <a:p>
            <a:pPr defTabSz="795528" eaLnBrk="1" fontAlgn="auto" hangingPunct="1">
              <a:spcBef>
                <a:spcPts val="600"/>
              </a:spcBef>
              <a:defRPr/>
            </a:pPr>
            <a:r>
              <a:rPr lang="ja-JP" altLang="en-US" sz="1400" dirty="0">
                <a:solidFill>
                  <a:prstClr val="black"/>
                </a:solidFill>
                <a:latin typeface="Segoe UI" panose="020B0502040204020203" pitchFamily="34" charset="0"/>
                <a:ea typeface="メイリオ" panose="020B0604030504040204" pitchFamily="50" charset="-128"/>
              </a:rPr>
              <a:t>＜対象となる施設・事業所等の例＞</a:t>
            </a:r>
            <a:endParaRPr lang="en-US" altLang="ja-JP" sz="1400" dirty="0">
              <a:solidFill>
                <a:prstClr val="black"/>
              </a:solidFill>
              <a:latin typeface="Segoe UI" panose="020B0502040204020203" pitchFamily="34" charset="0"/>
              <a:ea typeface="メイリオ" panose="020B0604030504040204" pitchFamily="50" charset="-128"/>
            </a:endParaRPr>
          </a:p>
          <a:p>
            <a:pPr defTabSz="795528" eaLnBrk="1" fontAlgn="auto" hangingPunct="1">
              <a:spcBef>
                <a:spcPts val="600"/>
              </a:spcBef>
              <a:defRPr/>
            </a:pPr>
            <a:r>
              <a:rPr lang="ja-JP" altLang="en-US" sz="1400" dirty="0">
                <a:solidFill>
                  <a:prstClr val="black"/>
                </a:solidFill>
                <a:latin typeface="Segoe UI" panose="020B0502040204020203" pitchFamily="34" charset="0"/>
                <a:ea typeface="メイリオ" panose="020B0604030504040204" pitchFamily="50" charset="-128"/>
              </a:rPr>
              <a:t>・介護関係施設</a:t>
            </a:r>
            <a:r>
              <a:rPr lang="ja-JP" altLang="en-US" sz="1050" dirty="0">
                <a:solidFill>
                  <a:prstClr val="black"/>
                </a:solidFill>
                <a:latin typeface="Segoe UI" panose="020B0502040204020203" pitchFamily="34" charset="0"/>
                <a:ea typeface="メイリオ" panose="020B0604030504040204" pitchFamily="50" charset="-128"/>
              </a:rPr>
              <a:t>（特別養護老人ホーム、老人保健施設、グループホーム、有料老人ホーム、通所介護、短期入所生活介護等）</a:t>
            </a:r>
            <a:br>
              <a:rPr lang="en-US" altLang="ja-JP" sz="1050" dirty="0">
                <a:solidFill>
                  <a:prstClr val="black"/>
                </a:solidFill>
                <a:latin typeface="Segoe UI" panose="020B0502040204020203" pitchFamily="34" charset="0"/>
                <a:ea typeface="メイリオ" panose="020B0604030504040204" pitchFamily="50" charset="-128"/>
              </a:rPr>
            </a:br>
            <a:r>
              <a:rPr lang="ja-JP" altLang="en-US" sz="1400" dirty="0">
                <a:solidFill>
                  <a:prstClr val="black"/>
                </a:solidFill>
                <a:latin typeface="Segoe UI" panose="020B0502040204020203" pitchFamily="34" charset="0"/>
                <a:ea typeface="メイリオ" panose="020B0604030504040204" pitchFamily="50" charset="-128"/>
              </a:rPr>
              <a:t>・障害者支援施設等（通所事業所及びグループホーム等）</a:t>
            </a:r>
            <a:br>
              <a:rPr lang="en-US" altLang="ja-JP" sz="1400" dirty="0">
                <a:solidFill>
                  <a:prstClr val="black"/>
                </a:solidFill>
                <a:latin typeface="Segoe UI" panose="020B0502040204020203" pitchFamily="34" charset="0"/>
                <a:ea typeface="メイリオ" panose="020B0604030504040204" pitchFamily="50" charset="-128"/>
              </a:rPr>
            </a:br>
            <a:r>
              <a:rPr lang="ja-JP" altLang="en-US" sz="1400" dirty="0">
                <a:solidFill>
                  <a:prstClr val="black"/>
                </a:solidFill>
                <a:latin typeface="Segoe UI" panose="020B0502040204020203" pitchFamily="34" charset="0"/>
                <a:ea typeface="メイリオ" panose="020B0604030504040204" pitchFamily="50" charset="-128"/>
              </a:rPr>
              <a:t>・在宅（訪問介護、重度訪問介護（移動中や外出先を含む）等）</a:t>
            </a:r>
            <a:br>
              <a:rPr lang="en-US" altLang="ja-JP" sz="1400" dirty="0">
                <a:solidFill>
                  <a:prstClr val="black"/>
                </a:solidFill>
                <a:latin typeface="Segoe UI" panose="020B0502040204020203" pitchFamily="34" charset="0"/>
                <a:ea typeface="メイリオ" panose="020B0604030504040204" pitchFamily="50" charset="-128"/>
              </a:rPr>
            </a:br>
            <a:r>
              <a:rPr lang="ja-JP" altLang="en-US" sz="1400" dirty="0">
                <a:solidFill>
                  <a:prstClr val="black"/>
                </a:solidFill>
                <a:latin typeface="Segoe UI" panose="020B0502040204020203" pitchFamily="34" charset="0"/>
                <a:ea typeface="メイリオ" panose="020B0604030504040204" pitchFamily="50" charset="-128"/>
              </a:rPr>
              <a:t>・特別支援学校　　　　</a:t>
            </a:r>
            <a:endParaRPr lang="en-US" altLang="ja-JP" sz="1400" dirty="0">
              <a:solidFill>
                <a:srgbClr val="FF0000"/>
              </a:solidFill>
              <a:latin typeface="Segoe UI" panose="020B0502040204020203" pitchFamily="34" charset="0"/>
              <a:ea typeface="メイリオ" panose="020B0604030504040204" pitchFamily="50" charset="-128"/>
            </a:endParaRPr>
          </a:p>
          <a:p>
            <a:pPr marL="144000" indent="-144000" defTabSz="795528" eaLnBrk="1" fontAlgn="auto" hangingPunct="1">
              <a:defRPr/>
            </a:pPr>
            <a:r>
              <a:rPr lang="ja-JP" altLang="en-US" sz="1400" dirty="0">
                <a:solidFill>
                  <a:prstClr val="black"/>
                </a:solidFill>
                <a:latin typeface="Segoe UI" panose="020B0502040204020203" pitchFamily="34" charset="0"/>
                <a:ea typeface="メイリオ" panose="020B0604030504040204" pitchFamily="50" charset="-128"/>
              </a:rPr>
              <a:t>　</a:t>
            </a:r>
            <a:r>
              <a:rPr lang="en-US" altLang="ja-JP" sz="1400" dirty="0">
                <a:solidFill>
                  <a:prstClr val="black"/>
                </a:solidFill>
                <a:latin typeface="Segoe UI" panose="020B0502040204020203" pitchFamily="34" charset="0"/>
                <a:ea typeface="メイリオ" panose="020B0604030504040204" pitchFamily="50" charset="-128"/>
              </a:rPr>
              <a:t>※</a:t>
            </a:r>
            <a:r>
              <a:rPr lang="ja-JP" altLang="en-US" sz="1400" dirty="0">
                <a:solidFill>
                  <a:prstClr val="black"/>
                </a:solidFill>
                <a:latin typeface="Segoe UI" panose="020B0502040204020203" pitchFamily="34" charset="0"/>
                <a:ea typeface="メイリオ" panose="020B0604030504040204" pitchFamily="50" charset="-128"/>
              </a:rPr>
              <a:t>医療機関は対象外</a:t>
            </a:r>
            <a:endParaRPr lang="en-US" altLang="ja-JP" sz="1400" dirty="0">
              <a:solidFill>
                <a:prstClr val="black"/>
              </a:solidFill>
              <a:latin typeface="Segoe UI" panose="020B0502040204020203" pitchFamily="34" charset="0"/>
              <a:ea typeface="メイリオ" panose="020B0604030504040204" pitchFamily="50" charset="-128"/>
            </a:endParaRPr>
          </a:p>
        </p:txBody>
      </p:sp>
      <p:sp>
        <p:nvSpPr>
          <p:cNvPr id="15" name="タイトル 14">
            <a:extLst>
              <a:ext uri="{FF2B5EF4-FFF2-40B4-BE49-F238E27FC236}">
                <a16:creationId xmlns:a16="http://schemas.microsoft.com/office/drawing/2014/main" id="{08F28B06-84BC-43BA-9891-9EB9646DA31D}"/>
              </a:ext>
            </a:extLst>
          </p:cNvPr>
          <p:cNvSpPr>
            <a:spLocks noGrp="1"/>
          </p:cNvSpPr>
          <p:nvPr>
            <p:ph type="title"/>
          </p:nvPr>
        </p:nvSpPr>
        <p:spPr/>
        <p:txBody>
          <a:bodyPr>
            <a:noAutofit/>
          </a:bodyPr>
          <a:lstStyle/>
          <a:p>
            <a:r>
              <a:rPr lang="ja-JP" altLang="en-US" sz="2900" dirty="0"/>
              <a:t>喀痰吸引等制度</a:t>
            </a:r>
            <a:r>
              <a:rPr lang="ja-JP" altLang="en-US" sz="2900" dirty="0" err="1"/>
              <a:t>ー</a:t>
            </a:r>
            <a:r>
              <a:rPr lang="ja-JP" altLang="en-US" sz="2900" dirty="0"/>
              <a:t>登録事業者、登録研修機関</a:t>
            </a:r>
          </a:p>
        </p:txBody>
      </p:sp>
      <p:sp>
        <p:nvSpPr>
          <p:cNvPr id="21" name="四角形: 角を丸くする 20">
            <a:extLst>
              <a:ext uri="{FF2B5EF4-FFF2-40B4-BE49-F238E27FC236}">
                <a16:creationId xmlns:a16="http://schemas.microsoft.com/office/drawing/2014/main" id="{EB0C1AD0-82CE-4301-8635-EFC276B3F5E1}"/>
              </a:ext>
            </a:extLst>
          </p:cNvPr>
          <p:cNvSpPr/>
          <p:nvPr/>
        </p:nvSpPr>
        <p:spPr>
          <a:xfrm>
            <a:off x="323528" y="1296000"/>
            <a:ext cx="792088" cy="1188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介護</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職員等の範囲</a:t>
            </a:r>
          </a:p>
        </p:txBody>
      </p:sp>
      <p:sp>
        <p:nvSpPr>
          <p:cNvPr id="23" name="四角形: 角を丸くする 22">
            <a:extLst>
              <a:ext uri="{FF2B5EF4-FFF2-40B4-BE49-F238E27FC236}">
                <a16:creationId xmlns:a16="http://schemas.microsoft.com/office/drawing/2014/main" id="{0371A989-CB73-4CEC-9EAF-A31EEF9F5850}"/>
              </a:ext>
            </a:extLst>
          </p:cNvPr>
          <p:cNvSpPr/>
          <p:nvPr/>
        </p:nvSpPr>
        <p:spPr>
          <a:xfrm>
            <a:off x="323528" y="5148000"/>
            <a:ext cx="792088" cy="1260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登録</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研修</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機関</a:t>
            </a:r>
          </a:p>
        </p:txBody>
      </p:sp>
      <p:sp>
        <p:nvSpPr>
          <p:cNvPr id="24" name="四角形: 角を丸くする 23">
            <a:extLst>
              <a:ext uri="{FF2B5EF4-FFF2-40B4-BE49-F238E27FC236}">
                <a16:creationId xmlns:a16="http://schemas.microsoft.com/office/drawing/2014/main" id="{8CDB7950-841A-41F0-A917-30AE187B47A4}"/>
              </a:ext>
            </a:extLst>
          </p:cNvPr>
          <p:cNvSpPr/>
          <p:nvPr/>
        </p:nvSpPr>
        <p:spPr>
          <a:xfrm>
            <a:off x="323528" y="2556000"/>
            <a:ext cx="792088" cy="25200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473" tIns="43742" rIns="87473" bIns="43742" anchor="ctr"/>
          <a:lstStyle/>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登録</a:t>
            </a:r>
            <a:endParaRPr lang="en-US" altLang="ja-JP" sz="1400" b="1" dirty="0">
              <a:solidFill>
                <a:schemeClr val="tx1">
                  <a:lumMod val="75000"/>
                  <a:lumOff val="25000"/>
                </a:schemeClr>
              </a:solidFill>
              <a:latin typeface="Segoe UI" panose="020B0502040204020203" pitchFamily="34" charset="0"/>
              <a:ea typeface="メイリオ" panose="020B0604030504040204" pitchFamily="50" charset="-128"/>
            </a:endParaRPr>
          </a:p>
          <a:p>
            <a:pPr algn="ctr" defTabSz="795528" eaLnBrk="1" fontAlgn="auto" hangingPunct="1">
              <a:spcBef>
                <a:spcPts val="0"/>
              </a:spcBef>
              <a:spcAft>
                <a:spcPts val="0"/>
              </a:spcAft>
              <a:defRPr/>
            </a:pPr>
            <a:r>
              <a:rPr lang="ja-JP" altLang="en-US" sz="1400" b="1" dirty="0">
                <a:solidFill>
                  <a:schemeClr val="tx1">
                    <a:lumMod val="75000"/>
                    <a:lumOff val="25000"/>
                  </a:schemeClr>
                </a:solidFill>
                <a:latin typeface="Segoe UI" panose="020B0502040204020203" pitchFamily="34" charset="0"/>
                <a:ea typeface="メイリオ" panose="020B0604030504040204" pitchFamily="50" charset="-128"/>
              </a:rPr>
              <a:t>事業者</a:t>
            </a:r>
          </a:p>
        </p:txBody>
      </p:sp>
      <p:sp>
        <p:nvSpPr>
          <p:cNvPr id="25" name="四角形: 角を丸くする 24">
            <a:extLst>
              <a:ext uri="{FF2B5EF4-FFF2-40B4-BE49-F238E27FC236}">
                <a16:creationId xmlns:a16="http://schemas.microsoft.com/office/drawing/2014/main" id="{37225E84-C3A2-480B-AE0E-EFCB03AF4569}"/>
              </a:ext>
            </a:extLst>
          </p:cNvPr>
          <p:cNvSpPr/>
          <p:nvPr/>
        </p:nvSpPr>
        <p:spPr>
          <a:xfrm>
            <a:off x="216496" y="1196752"/>
            <a:ext cx="8717580" cy="5328000"/>
          </a:xfrm>
          <a:prstGeom prst="roundRect">
            <a:avLst>
              <a:gd name="adj" fmla="val 303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15616" y="1195466"/>
            <a:ext cx="7848426" cy="13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3311" tIns="172184" rIns="68880" bIns="43742" anchor="ctr">
            <a:spAutoFit/>
          </a:bodyPr>
          <a:lstStyle/>
          <a:p>
            <a:pPr defTabSz="795528" eaLnBrk="1" fontAlgn="auto" hangingPunct="1">
              <a:defRPr/>
            </a:pPr>
            <a:r>
              <a:rPr lang="ja-JP" altLang="en-US" sz="1600" dirty="0">
                <a:solidFill>
                  <a:sysClr val="windowText" lastClr="000000"/>
                </a:solidFill>
                <a:latin typeface="Segoe UI" panose="020B0502040204020203" pitchFamily="34" charset="0"/>
                <a:ea typeface="メイリオ" panose="020B0604030504040204" pitchFamily="50" charset="-128"/>
              </a:rPr>
              <a:t>○介護福祉士</a:t>
            </a:r>
            <a:endParaRPr lang="en-US" altLang="ja-JP" sz="1600" dirty="0">
              <a:solidFill>
                <a:sysClr val="windowText" lastClr="000000"/>
              </a:solidFill>
              <a:latin typeface="Segoe UI" panose="020B0502040204020203" pitchFamily="34" charset="0"/>
              <a:ea typeface="メイリオ" panose="020B0604030504040204" pitchFamily="50" charset="-128"/>
            </a:endParaRPr>
          </a:p>
          <a:p>
            <a:pPr marL="244804" indent="-244804" defTabSz="795528" eaLnBrk="1" fontAlgn="auto" hangingPunct="1">
              <a:defRPr/>
            </a:pPr>
            <a:r>
              <a:rPr lang="ja-JP" altLang="en-US" sz="1600" dirty="0">
                <a:solidFill>
                  <a:sysClr val="windowText" lastClr="000000"/>
                </a:solidFill>
                <a:latin typeface="Segoe UI" panose="020B0502040204020203" pitchFamily="34" charset="0"/>
                <a:ea typeface="メイリオ" panose="020B0604030504040204" pitchFamily="50" charset="-128"/>
              </a:rPr>
              <a:t>　</a:t>
            </a:r>
            <a:r>
              <a:rPr lang="ja-JP" altLang="en-US" sz="1050" dirty="0">
                <a:solidFill>
                  <a:prstClr val="black"/>
                </a:solidFill>
                <a:latin typeface="Segoe UI" panose="020B0502040204020203" pitchFamily="34" charset="0"/>
                <a:ea typeface="メイリオ" panose="020B0604030504040204" pitchFamily="50" charset="-128"/>
              </a:rPr>
              <a:t>介護福祉士の養成カリキュラムの中で、医療的ケアの講義及び演習を実施し、実地研修を修了した行為を介護福祉士登録証に記載</a:t>
            </a:r>
            <a:endParaRPr lang="en-US" altLang="ja-JP" sz="1050" dirty="0">
              <a:solidFill>
                <a:prstClr val="black"/>
              </a:solidFill>
              <a:latin typeface="Segoe UI" panose="020B0502040204020203" pitchFamily="34" charset="0"/>
              <a:ea typeface="メイリオ" panose="020B0604030504040204" pitchFamily="50" charset="-128"/>
            </a:endParaRPr>
          </a:p>
          <a:p>
            <a:pPr defTabSz="795528" eaLnBrk="1" fontAlgn="auto" hangingPunct="1">
              <a:spcBef>
                <a:spcPts val="400"/>
              </a:spcBef>
              <a:defRPr/>
            </a:pPr>
            <a:r>
              <a:rPr lang="ja-JP" altLang="en-US" sz="1600" dirty="0">
                <a:solidFill>
                  <a:sysClr val="windowText" lastClr="000000"/>
                </a:solidFill>
                <a:latin typeface="Segoe UI" panose="020B0502040204020203" pitchFamily="34" charset="0"/>
                <a:ea typeface="メイリオ" panose="020B0604030504040204" pitchFamily="50" charset="-128"/>
              </a:rPr>
              <a:t>○介護福祉士以外の介護職員等</a:t>
            </a:r>
            <a:endParaRPr lang="en-US" altLang="ja-JP" sz="1600" dirty="0">
              <a:solidFill>
                <a:sysClr val="windowText" lastClr="000000"/>
              </a:solidFill>
              <a:latin typeface="Segoe UI" panose="020B0502040204020203" pitchFamily="34" charset="0"/>
              <a:ea typeface="メイリオ" panose="020B0604030504040204" pitchFamily="50" charset="-128"/>
            </a:endParaRPr>
          </a:p>
          <a:p>
            <a:pPr defTabSz="795528" eaLnBrk="1" fontAlgn="auto" hangingPunct="1">
              <a:defRPr/>
            </a:pPr>
            <a:r>
              <a:rPr lang="ja-JP" altLang="en-US" sz="1600" dirty="0">
                <a:solidFill>
                  <a:sysClr val="windowText" lastClr="000000"/>
                </a:solidFill>
                <a:latin typeface="Segoe UI" panose="020B0502040204020203" pitchFamily="34" charset="0"/>
                <a:ea typeface="メイリオ" panose="020B0604030504040204" pitchFamily="50" charset="-128"/>
              </a:rPr>
              <a:t>　</a:t>
            </a:r>
            <a:r>
              <a:rPr lang="ja-JP" altLang="en-US" sz="1050" dirty="0">
                <a:solidFill>
                  <a:sysClr val="windowText" lastClr="000000"/>
                </a:solidFill>
                <a:latin typeface="Segoe UI" panose="020B0502040204020203" pitchFamily="34" charset="0"/>
                <a:ea typeface="メイリオ" panose="020B0604030504040204" pitchFamily="50" charset="-128"/>
              </a:rPr>
              <a:t>一定の研修を修了した者を都道府県知事が認定、認定証の交付事務は</a:t>
            </a:r>
            <a:r>
              <a:rPr lang="ja-JP" altLang="en-US" sz="1050" dirty="0">
                <a:solidFill>
                  <a:prstClr val="black"/>
                </a:solidFill>
                <a:latin typeface="Segoe UI" panose="020B0502040204020203" pitchFamily="34" charset="0"/>
                <a:ea typeface="メイリオ" panose="020B0604030504040204" pitchFamily="50" charset="-128"/>
              </a:rPr>
              <a:t>都道府県が</a:t>
            </a:r>
            <a:r>
              <a:rPr lang="ja-JP" altLang="en-US" sz="1050" dirty="0">
                <a:solidFill>
                  <a:sysClr val="windowText" lastClr="000000"/>
                </a:solidFill>
                <a:latin typeface="Segoe UI" panose="020B0502040204020203" pitchFamily="34" charset="0"/>
                <a:ea typeface="メイリオ" panose="020B0604030504040204" pitchFamily="50" charset="-128"/>
              </a:rPr>
              <a:t>登録研修機関に委託可能</a:t>
            </a:r>
            <a:endParaRPr lang="en-US" altLang="ja-JP" sz="1050" dirty="0">
              <a:solidFill>
                <a:sysClr val="windowText" lastClr="000000"/>
              </a:solidFill>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73007D9-9867-4B8B-81EC-E118207C901C}"/>
              </a:ext>
            </a:extLst>
          </p:cNvPr>
          <p:cNvSpPr txBox="1"/>
          <p:nvPr/>
        </p:nvSpPr>
        <p:spPr>
          <a:xfrm>
            <a:off x="5860549" y="168895"/>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2-3.</a:t>
            </a:r>
            <a:r>
              <a:rPr kumimoji="1" lang="ja-JP" altLang="en-US" sz="1400" b="1" dirty="0">
                <a:solidFill>
                  <a:schemeClr val="bg1"/>
                </a:solidFill>
                <a:latin typeface="游ゴシック" panose="020B0400000000000000" pitchFamily="50" charset="-128"/>
                <a:ea typeface="游ゴシック" panose="020B0400000000000000" pitchFamily="50" charset="-128"/>
              </a:rPr>
              <a:t>喀痰吸引等制度の概要</a:t>
            </a:r>
          </a:p>
        </p:txBody>
      </p:sp>
      <p:sp>
        <p:nvSpPr>
          <p:cNvPr id="20" name="テキスト ボックス 19">
            <a:extLst>
              <a:ext uri="{FF2B5EF4-FFF2-40B4-BE49-F238E27FC236}">
                <a16:creationId xmlns:a16="http://schemas.microsoft.com/office/drawing/2014/main" id="{A53E066A-24A3-4B73-B622-6A4EC7FC2718}"/>
              </a:ext>
            </a:extLst>
          </p:cNvPr>
          <p:cNvSpPr txBox="1"/>
          <p:nvPr/>
        </p:nvSpPr>
        <p:spPr>
          <a:xfrm>
            <a:off x="199399" y="6552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2" name="スライド番号プレースホルダー 1">
            <a:extLst>
              <a:ext uri="{FF2B5EF4-FFF2-40B4-BE49-F238E27FC236}">
                <a16:creationId xmlns:a16="http://schemas.microsoft.com/office/drawing/2014/main" id="{632A51E4-44B1-4293-A097-7A3F5AEA4EA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56055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763713" y="3467373"/>
            <a:ext cx="4321175" cy="2155825"/>
          </a:xfrm>
          <a:prstGeom prst="roundRect">
            <a:avLst>
              <a:gd name="adj" fmla="val 7208"/>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4" name="正方形/長方形 3"/>
          <p:cNvSpPr/>
          <p:nvPr/>
        </p:nvSpPr>
        <p:spPr>
          <a:xfrm>
            <a:off x="3635375" y="2689498"/>
            <a:ext cx="2808288" cy="1044575"/>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登録事業者</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ja-JP" altLang="en-US" sz="1089" dirty="0">
              <a:solidFill>
                <a:prstClr val="black"/>
              </a:solidFill>
              <a:latin typeface="Segoe UI" panose="020B0502040204020203" pitchFamily="34" charset="0"/>
              <a:ea typeface="メイリオ" panose="020B0604030504040204" pitchFamily="50" charset="-128"/>
            </a:endParaRPr>
          </a:p>
        </p:txBody>
      </p:sp>
      <p:sp>
        <p:nvSpPr>
          <p:cNvPr id="5" name="正方形/長方形 4"/>
          <p:cNvSpPr/>
          <p:nvPr/>
        </p:nvSpPr>
        <p:spPr>
          <a:xfrm>
            <a:off x="3563938" y="4316685"/>
            <a:ext cx="2879725" cy="1111250"/>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ja-JP" altLang="en-US" sz="1089" dirty="0">
              <a:solidFill>
                <a:prstClr val="black"/>
              </a:solidFill>
              <a:latin typeface="Segoe UI" panose="020B0502040204020203" pitchFamily="34" charset="0"/>
              <a:ea typeface="メイリオ" panose="020B0604030504040204" pitchFamily="50" charset="-128"/>
            </a:endParaRPr>
          </a:p>
        </p:txBody>
      </p:sp>
      <p:sp>
        <p:nvSpPr>
          <p:cNvPr id="32" name="テキスト ボックス 31"/>
          <p:cNvSpPr txBox="1"/>
          <p:nvPr/>
        </p:nvSpPr>
        <p:spPr>
          <a:xfrm>
            <a:off x="4140200" y="4448448"/>
            <a:ext cx="2232025" cy="841375"/>
          </a:xfrm>
          <a:prstGeom prst="rect">
            <a:avLst/>
          </a:prstGeom>
          <a:noFill/>
        </p:spPr>
        <p:txBody>
          <a:bodyPr lIns="87522" tIns="43760" rIns="87522" bIns="43760">
            <a:spAutoFit/>
          </a:bodyP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○認定特定行為業務従事者</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a:t>
            </a:r>
            <a:r>
              <a:rPr lang="ja-JP" altLang="en-US" sz="816" dirty="0">
                <a:solidFill>
                  <a:prstClr val="black"/>
                </a:solidFill>
                <a:latin typeface="Segoe UI" panose="020B0502040204020203" pitchFamily="34" charset="0"/>
                <a:ea typeface="メイリオ" panose="020B0604030504040204" pitchFamily="50" charset="-128"/>
              </a:rPr>
              <a:t>（介護職員等であって、喀痰吸引等の　</a:t>
            </a:r>
            <a:endParaRPr lang="en-US" altLang="ja-JP" sz="816"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816" dirty="0">
                <a:solidFill>
                  <a:prstClr val="black"/>
                </a:solidFill>
                <a:latin typeface="Segoe UI" panose="020B0502040204020203" pitchFamily="34" charset="0"/>
                <a:ea typeface="メイリオ" panose="020B0604030504040204" pitchFamily="50" charset="-128"/>
              </a:rPr>
              <a:t>　　　業務の登録認定を受けた従事者）</a:t>
            </a:r>
            <a:endParaRPr lang="en-US" altLang="ja-JP" sz="816"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816"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○介護福祉士</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Ｈ</a:t>
            </a:r>
            <a:r>
              <a:rPr lang="en-US" altLang="ja-JP" sz="1089" dirty="0">
                <a:solidFill>
                  <a:prstClr val="black"/>
                </a:solidFill>
                <a:latin typeface="Segoe UI" panose="020B0502040204020203" pitchFamily="34" charset="0"/>
                <a:ea typeface="メイリオ" panose="020B0604030504040204" pitchFamily="50" charset="-128"/>
              </a:rPr>
              <a:t>28</a:t>
            </a:r>
            <a:r>
              <a:rPr lang="ja-JP" altLang="en-US" sz="1089" dirty="0">
                <a:solidFill>
                  <a:prstClr val="black"/>
                </a:solidFill>
                <a:latin typeface="Segoe UI" panose="020B0502040204020203" pitchFamily="34" charset="0"/>
                <a:ea typeface="メイリオ" panose="020B0604030504040204" pitchFamily="50" charset="-128"/>
              </a:rPr>
              <a:t>年度～）</a:t>
            </a:r>
          </a:p>
        </p:txBody>
      </p:sp>
      <p:sp>
        <p:nvSpPr>
          <p:cNvPr id="34" name="テキスト ボックス 33"/>
          <p:cNvSpPr txBox="1"/>
          <p:nvPr/>
        </p:nvSpPr>
        <p:spPr>
          <a:xfrm>
            <a:off x="3635375" y="3011760"/>
            <a:ext cx="2881313" cy="422275"/>
          </a:xfrm>
          <a:prstGeom prst="rect">
            <a:avLst/>
          </a:prstGeom>
          <a:noFill/>
        </p:spPr>
        <p:txBody>
          <a:bodyPr lIns="87522" tIns="43760" rIns="87522" bIns="43760">
            <a:spAutoFit/>
          </a:bodyP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○登録喀痰吸引等事業者</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Ｈ</a:t>
            </a:r>
            <a:r>
              <a:rPr lang="en-US" altLang="ja-JP" sz="1089" dirty="0">
                <a:solidFill>
                  <a:prstClr val="black"/>
                </a:solidFill>
                <a:latin typeface="Segoe UI" panose="020B0502040204020203" pitchFamily="34" charset="0"/>
                <a:ea typeface="メイリオ" panose="020B0604030504040204" pitchFamily="50" charset="-128"/>
              </a:rPr>
              <a:t>28</a:t>
            </a:r>
            <a:r>
              <a:rPr lang="ja-JP" altLang="en-US" sz="1089" dirty="0">
                <a:solidFill>
                  <a:prstClr val="black"/>
                </a:solidFill>
                <a:latin typeface="Segoe UI" panose="020B0502040204020203" pitchFamily="34" charset="0"/>
                <a:ea typeface="メイリオ" panose="020B0604030504040204" pitchFamily="50" charset="-128"/>
              </a:rPr>
              <a:t>年度～）</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○登録特定行為事業者</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Ｈ</a:t>
            </a:r>
            <a:r>
              <a:rPr lang="en-US" altLang="ja-JP" sz="1089" dirty="0">
                <a:solidFill>
                  <a:prstClr val="black"/>
                </a:solidFill>
                <a:latin typeface="Segoe UI" panose="020B0502040204020203" pitchFamily="34" charset="0"/>
                <a:ea typeface="メイリオ" panose="020B0604030504040204" pitchFamily="50" charset="-128"/>
              </a:rPr>
              <a:t>24</a:t>
            </a:r>
            <a:r>
              <a:rPr lang="ja-JP" altLang="en-US" sz="1089" dirty="0">
                <a:solidFill>
                  <a:prstClr val="black"/>
                </a:solidFill>
                <a:latin typeface="Segoe UI" panose="020B0502040204020203" pitchFamily="34" charset="0"/>
                <a:ea typeface="メイリオ" panose="020B0604030504040204" pitchFamily="50" charset="-128"/>
              </a:rPr>
              <a:t>年度～）</a:t>
            </a:r>
          </a:p>
        </p:txBody>
      </p:sp>
      <p:sp>
        <p:nvSpPr>
          <p:cNvPr id="44" name="下矢印 43"/>
          <p:cNvSpPr/>
          <p:nvPr/>
        </p:nvSpPr>
        <p:spPr>
          <a:xfrm>
            <a:off x="2411822" y="5492889"/>
            <a:ext cx="144015" cy="718492"/>
          </a:xfrm>
          <a:prstGeom prst="downArrow">
            <a:avLst/>
          </a:prstGeom>
          <a:solidFill>
            <a:schemeClr val="tx1">
              <a:lumMod val="75000"/>
              <a:lumOff val="25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grpSp>
        <p:nvGrpSpPr>
          <p:cNvPr id="83976" name="グループ化 54"/>
          <p:cNvGrpSpPr>
            <a:grpSpLocks/>
          </p:cNvGrpSpPr>
          <p:nvPr/>
        </p:nvGrpSpPr>
        <p:grpSpPr bwMode="auto">
          <a:xfrm>
            <a:off x="265113" y="1386160"/>
            <a:ext cx="3240087" cy="1192213"/>
            <a:chOff x="2699792" y="620688"/>
            <a:chExt cx="3240360" cy="1313715"/>
          </a:xfrm>
        </p:grpSpPr>
        <p:sp>
          <p:nvSpPr>
            <p:cNvPr id="2" name="正方形/長方形 1"/>
            <p:cNvSpPr/>
            <p:nvPr/>
          </p:nvSpPr>
          <p:spPr>
            <a:xfrm>
              <a:off x="2699792" y="620688"/>
              <a:ext cx="3240360" cy="1296222"/>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都道府県</a:t>
              </a:r>
              <a:endParaRPr lang="en-US" altLang="ja-JP" sz="1089" dirty="0">
                <a:solidFill>
                  <a:prstClr val="black"/>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algn="ctr" defTabSz="795528" eaLnBrk="1" hangingPunct="1">
                <a:defRPr/>
              </a:pPr>
              <a:endParaRPr lang="ja-JP" altLang="en-US" sz="1089" dirty="0">
                <a:solidFill>
                  <a:prstClr val="black"/>
                </a:solidFill>
                <a:latin typeface="Segoe UI" panose="020B0502040204020203" pitchFamily="34" charset="0"/>
                <a:ea typeface="メイリオ" panose="020B0604030504040204" pitchFamily="50" charset="-128"/>
              </a:endParaRPr>
            </a:p>
          </p:txBody>
        </p:sp>
        <p:sp>
          <p:nvSpPr>
            <p:cNvPr id="50" name="テキスト ボックス 49"/>
            <p:cNvSpPr txBox="1"/>
            <p:nvPr/>
          </p:nvSpPr>
          <p:spPr>
            <a:xfrm>
              <a:off x="2915710" y="909321"/>
              <a:ext cx="2521162" cy="1025082"/>
            </a:xfrm>
            <a:prstGeom prst="rect">
              <a:avLst/>
            </a:prstGeom>
            <a:noFill/>
          </p:spPr>
          <p:txBody>
            <a:bodyPr>
              <a:spAutoFit/>
            </a:bodyPr>
            <a:lstStyle/>
            <a:p>
              <a:pPr defTabSz="795528" eaLnBrk="1" hangingPunct="1">
                <a:defRPr/>
              </a:pPr>
              <a:r>
                <a:rPr lang="ja-JP" altLang="en-US" sz="1089" dirty="0">
                  <a:solidFill>
                    <a:srgbClr val="002060"/>
                  </a:solidFill>
                  <a:latin typeface="Segoe UI" panose="020B0502040204020203" pitchFamily="34" charset="0"/>
                  <a:ea typeface="メイリオ" panose="020B0604030504040204" pitchFamily="50" charset="-128"/>
                </a:rPr>
                <a:t>（主な業務）</a:t>
              </a:r>
              <a:endParaRPr lang="en-US" altLang="ja-JP" sz="1089" dirty="0">
                <a:solidFill>
                  <a:srgbClr val="002060"/>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srgbClr val="002060"/>
                  </a:solidFill>
                  <a:latin typeface="Segoe UI" panose="020B0502040204020203" pitchFamily="34" charset="0"/>
                  <a:ea typeface="メイリオ" panose="020B0604030504040204" pitchFamily="50" charset="-128"/>
                </a:rPr>
                <a:t>○研修機関の登録・指導監督</a:t>
              </a:r>
              <a:endParaRPr lang="en-US" altLang="ja-JP" sz="1089" dirty="0">
                <a:solidFill>
                  <a:srgbClr val="002060"/>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srgbClr val="002060"/>
                  </a:solidFill>
                  <a:latin typeface="Segoe UI" panose="020B0502040204020203" pitchFamily="34" charset="0"/>
                  <a:ea typeface="メイリオ" panose="020B0604030504040204" pitchFamily="50" charset="-128"/>
                </a:rPr>
                <a:t>○事業者の登録・指導監督</a:t>
              </a:r>
              <a:endParaRPr lang="en-US" altLang="ja-JP" sz="1089" dirty="0">
                <a:solidFill>
                  <a:srgbClr val="002060"/>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srgbClr val="002060"/>
                  </a:solidFill>
                  <a:latin typeface="Segoe UI" panose="020B0502040204020203" pitchFamily="34" charset="0"/>
                  <a:ea typeface="メイリオ" panose="020B0604030504040204" pitchFamily="50" charset="-128"/>
                </a:rPr>
                <a:t>○</a:t>
              </a:r>
              <a:r>
                <a:rPr lang="en-US" altLang="ja-JP" sz="1089" dirty="0">
                  <a:solidFill>
                    <a:srgbClr val="002060"/>
                  </a:solidFill>
                  <a:latin typeface="Segoe UI" panose="020B0502040204020203" pitchFamily="34" charset="0"/>
                  <a:ea typeface="メイリオ" panose="020B0604030504040204" pitchFamily="50" charset="-128"/>
                </a:rPr>
                <a:t>『</a:t>
              </a:r>
              <a:r>
                <a:rPr lang="ja-JP" altLang="en-US" sz="1089" dirty="0">
                  <a:solidFill>
                    <a:srgbClr val="002060"/>
                  </a:solidFill>
                  <a:latin typeface="Segoe UI" panose="020B0502040204020203" pitchFamily="34" charset="0"/>
                  <a:ea typeface="メイリオ" panose="020B0604030504040204" pitchFamily="50" charset="-128"/>
                </a:rPr>
                <a:t>認定証</a:t>
              </a:r>
              <a:r>
                <a:rPr lang="en-US" altLang="ja-JP" sz="1089" dirty="0">
                  <a:solidFill>
                    <a:srgbClr val="002060"/>
                  </a:solidFill>
                  <a:latin typeface="Segoe UI" panose="020B0502040204020203" pitchFamily="34" charset="0"/>
                  <a:ea typeface="メイリオ" panose="020B0604030504040204" pitchFamily="50" charset="-128"/>
                </a:rPr>
                <a:t>』</a:t>
              </a:r>
              <a:r>
                <a:rPr lang="ja-JP" altLang="en-US" sz="1089" dirty="0">
                  <a:solidFill>
                    <a:srgbClr val="002060"/>
                  </a:solidFill>
                  <a:latin typeface="Segoe UI" panose="020B0502040204020203" pitchFamily="34" charset="0"/>
                  <a:ea typeface="メイリオ" panose="020B0604030504040204" pitchFamily="50" charset="-128"/>
                </a:rPr>
                <a:t>の交付</a:t>
              </a:r>
              <a:endParaRPr lang="en-US" altLang="ja-JP" sz="1089" dirty="0">
                <a:solidFill>
                  <a:srgbClr val="002060"/>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srgbClr val="002060"/>
                  </a:solidFill>
                  <a:latin typeface="Segoe UI" panose="020B0502040204020203" pitchFamily="34" charset="0"/>
                  <a:ea typeface="メイリオ" panose="020B0604030504040204" pitchFamily="50" charset="-128"/>
                </a:rPr>
                <a:t>○研修の実施　等</a:t>
              </a:r>
            </a:p>
          </p:txBody>
        </p:sp>
      </p:grpSp>
      <p:sp>
        <p:nvSpPr>
          <p:cNvPr id="72" name="テキスト ボックス 71"/>
          <p:cNvSpPr txBox="1"/>
          <p:nvPr/>
        </p:nvSpPr>
        <p:spPr>
          <a:xfrm>
            <a:off x="3779838" y="3467373"/>
            <a:ext cx="1512887" cy="257175"/>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医療機関は対象外</a:t>
            </a:r>
          </a:p>
        </p:txBody>
      </p:sp>
      <p:sp>
        <p:nvSpPr>
          <p:cNvPr id="94" name="円/楕円 93"/>
          <p:cNvSpPr/>
          <p:nvPr/>
        </p:nvSpPr>
        <p:spPr>
          <a:xfrm>
            <a:off x="250825" y="3859485"/>
            <a:ext cx="3168650" cy="1503363"/>
          </a:xfrm>
          <a:prstGeom prst="ellipse">
            <a:avLst/>
          </a:prstGeom>
          <a:blipFill>
            <a:blip r:embed="rId3" cstate="print"/>
            <a:tile tx="0" ty="0" sx="100000" sy="100000" flip="none" algn="tl"/>
          </a:blipFill>
          <a:ln cmpd="dbl">
            <a:noFill/>
            <a:prstDash val="dash"/>
          </a:ln>
        </p:spPr>
        <p:style>
          <a:lnRef idx="2">
            <a:schemeClr val="accent1">
              <a:shade val="50000"/>
            </a:schemeClr>
          </a:lnRef>
          <a:fillRef idx="1">
            <a:schemeClr val="accent1"/>
          </a:fillRef>
          <a:effectRef idx="0">
            <a:schemeClr val="accent1"/>
          </a:effectRef>
          <a:fontRef idx="minor">
            <a:schemeClr val="lt1"/>
          </a:fontRef>
        </p:style>
        <p:txBody>
          <a:bodyPr lIns="87509" tIns="43760" rIns="87509" bIns="43760" anchor="ctr"/>
          <a:lstStyle/>
          <a:p>
            <a:pPr algn="ctr" defTabSz="795528" eaLnBrk="1" hangingPunct="1">
              <a:defRPr/>
            </a:pPr>
            <a:r>
              <a:rPr lang="ja-JP" altLang="en-US" sz="1089" b="1" dirty="0">
                <a:solidFill>
                  <a:srgbClr val="FF0000"/>
                </a:solidFill>
                <a:latin typeface="Segoe UI" panose="020B0502040204020203" pitchFamily="34" charset="0"/>
                <a:ea typeface="メイリオ" panose="020B0604030504040204" pitchFamily="50" charset="-128"/>
              </a:rPr>
              <a:t>連携体制</a:t>
            </a:r>
            <a:endParaRPr lang="en-US" altLang="ja-JP" sz="1089" b="1"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b="1"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a:p>
            <a:pPr algn="ctr" defTabSz="795528" eaLnBrk="1" hangingPunct="1">
              <a:defRPr/>
            </a:pPr>
            <a:endParaRPr lang="en-US" altLang="ja-JP" sz="1089" dirty="0">
              <a:solidFill>
                <a:srgbClr val="FF0000"/>
              </a:solidFill>
              <a:latin typeface="Segoe UI" panose="020B0502040204020203" pitchFamily="34" charset="0"/>
              <a:ea typeface="メイリオ" panose="020B0604030504040204" pitchFamily="50" charset="-128"/>
            </a:endParaRPr>
          </a:p>
        </p:txBody>
      </p:sp>
      <p:grpSp>
        <p:nvGrpSpPr>
          <p:cNvPr id="83979" name="グループ化 94"/>
          <p:cNvGrpSpPr>
            <a:grpSpLocks/>
          </p:cNvGrpSpPr>
          <p:nvPr/>
        </p:nvGrpSpPr>
        <p:grpSpPr bwMode="auto">
          <a:xfrm>
            <a:off x="2555875" y="3729310"/>
            <a:ext cx="720725" cy="522288"/>
            <a:chOff x="3059832" y="3212976"/>
            <a:chExt cx="648776" cy="504056"/>
          </a:xfrm>
        </p:grpSpPr>
        <p:grpSp>
          <p:nvGrpSpPr>
            <p:cNvPr id="84019" name="グループ化 24"/>
            <p:cNvGrpSpPr>
              <a:grpSpLocks/>
            </p:cNvGrpSpPr>
            <p:nvPr/>
          </p:nvGrpSpPr>
          <p:grpSpPr bwMode="auto">
            <a:xfrm>
              <a:off x="3214134" y="3429000"/>
              <a:ext cx="195451" cy="288032"/>
              <a:chOff x="3491880" y="3140968"/>
              <a:chExt cx="288032" cy="432048"/>
            </a:xfrm>
          </p:grpSpPr>
          <p:sp>
            <p:nvSpPr>
              <p:cNvPr id="98" name="二等辺三角形 97"/>
              <p:cNvSpPr/>
              <p:nvPr/>
            </p:nvSpPr>
            <p:spPr>
              <a:xfrm>
                <a:off x="3491928" y="3212209"/>
                <a:ext cx="288512" cy="360807"/>
              </a:xfrm>
              <a:prstGeom prst="triangl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99" name="円/楕円 98"/>
              <p:cNvSpPr/>
              <p:nvPr/>
            </p:nvSpPr>
            <p:spPr>
              <a:xfrm>
                <a:off x="3491928" y="3140968"/>
                <a:ext cx="288512" cy="287265"/>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dirty="0">
                  <a:solidFill>
                    <a:srgbClr val="FF0000"/>
                  </a:solidFill>
                  <a:latin typeface="Segoe UI" panose="020B0502040204020203" pitchFamily="34" charset="0"/>
                  <a:ea typeface="メイリオ" panose="020B0604030504040204" pitchFamily="50" charset="-128"/>
                </a:endParaRPr>
              </a:p>
            </p:txBody>
          </p:sp>
        </p:grpSp>
        <p:sp>
          <p:nvSpPr>
            <p:cNvPr id="97" name="テキスト ボックス 96"/>
            <p:cNvSpPr txBox="1"/>
            <p:nvPr/>
          </p:nvSpPr>
          <p:spPr>
            <a:xfrm>
              <a:off x="3059832" y="3212976"/>
              <a:ext cx="648776" cy="237473"/>
            </a:xfrm>
            <a:prstGeom prst="rect">
              <a:avLst/>
            </a:prstGeom>
            <a:noFill/>
          </p:spPr>
          <p:txBody>
            <a:bodyPr>
              <a:spAutoFit/>
            </a:bodyPr>
            <a:lstStyle/>
            <a:p>
              <a:pPr defTabSz="795528" eaLnBrk="1" hangingPunct="1">
                <a:defRPr/>
              </a:pPr>
              <a:r>
                <a:rPr lang="ja-JP" altLang="en-US" sz="998" b="1" dirty="0">
                  <a:solidFill>
                    <a:prstClr val="black"/>
                  </a:solidFill>
                  <a:latin typeface="Segoe UI" panose="020B0502040204020203" pitchFamily="34" charset="0"/>
                  <a:ea typeface="メイリオ" panose="020B0604030504040204" pitchFamily="50" charset="-128"/>
                </a:rPr>
                <a:t>看護師</a:t>
              </a:r>
            </a:p>
          </p:txBody>
        </p:sp>
      </p:grpSp>
      <p:grpSp>
        <p:nvGrpSpPr>
          <p:cNvPr id="83980" name="グループ化 99"/>
          <p:cNvGrpSpPr>
            <a:grpSpLocks/>
          </p:cNvGrpSpPr>
          <p:nvPr/>
        </p:nvGrpSpPr>
        <p:grpSpPr bwMode="auto">
          <a:xfrm>
            <a:off x="539750" y="3664223"/>
            <a:ext cx="719138" cy="587375"/>
            <a:chOff x="3131840" y="3356992"/>
            <a:chExt cx="576064" cy="504056"/>
          </a:xfrm>
        </p:grpSpPr>
        <p:grpSp>
          <p:nvGrpSpPr>
            <p:cNvPr id="84015" name="グループ化 14"/>
            <p:cNvGrpSpPr>
              <a:grpSpLocks/>
            </p:cNvGrpSpPr>
            <p:nvPr/>
          </p:nvGrpSpPr>
          <p:grpSpPr bwMode="auto">
            <a:xfrm>
              <a:off x="3275856" y="3573016"/>
              <a:ext cx="195451" cy="288032"/>
              <a:chOff x="1763688" y="3140968"/>
              <a:chExt cx="288032" cy="432048"/>
            </a:xfrm>
          </p:grpSpPr>
          <p:sp>
            <p:nvSpPr>
              <p:cNvPr id="103" name="二等辺三角形 102"/>
              <p:cNvSpPr/>
              <p:nvPr/>
            </p:nvSpPr>
            <p:spPr>
              <a:xfrm>
                <a:off x="1763221" y="3213365"/>
                <a:ext cx="288600" cy="3596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104" name="円/楕円 103"/>
              <p:cNvSpPr/>
              <p:nvPr/>
            </p:nvSpPr>
            <p:spPr>
              <a:xfrm>
                <a:off x="1763221" y="3141843"/>
                <a:ext cx="288600" cy="28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grpSp>
        <p:sp>
          <p:nvSpPr>
            <p:cNvPr id="102" name="テキスト ボックス 101"/>
            <p:cNvSpPr txBox="1"/>
            <p:nvPr/>
          </p:nvSpPr>
          <p:spPr>
            <a:xfrm>
              <a:off x="3131840" y="3356992"/>
              <a:ext cx="576064" cy="211158"/>
            </a:xfrm>
            <a:prstGeom prst="rect">
              <a:avLst/>
            </a:prstGeom>
            <a:noFill/>
          </p:spPr>
          <p:txBody>
            <a:bodyPr>
              <a:spAutoFit/>
            </a:bodyPr>
            <a:lstStyle/>
            <a:p>
              <a:pPr defTabSz="795528" eaLnBrk="1" hangingPunct="1">
                <a:defRPr/>
              </a:pPr>
              <a:r>
                <a:rPr lang="ja-JP" altLang="en-US" sz="998" b="1" dirty="0">
                  <a:solidFill>
                    <a:prstClr val="black"/>
                  </a:solidFill>
                  <a:latin typeface="Segoe UI" panose="020B0502040204020203" pitchFamily="34" charset="0"/>
                  <a:ea typeface="メイリオ" panose="020B0604030504040204" pitchFamily="50" charset="-128"/>
                </a:rPr>
                <a:t>医師</a:t>
              </a:r>
            </a:p>
          </p:txBody>
        </p:sp>
      </p:grpSp>
      <p:sp>
        <p:nvSpPr>
          <p:cNvPr id="111" name="角丸四角形吹き出し 110"/>
          <p:cNvSpPr/>
          <p:nvPr/>
        </p:nvSpPr>
        <p:spPr>
          <a:xfrm>
            <a:off x="323850" y="2879998"/>
            <a:ext cx="2232025" cy="719137"/>
          </a:xfrm>
          <a:prstGeom prst="wedgeRoundRectCallout">
            <a:avLst>
              <a:gd name="adj1" fmla="val 34905"/>
              <a:gd name="adj2" fmla="val 106308"/>
              <a:gd name="adj3" fmla="val 16667"/>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09" tIns="43760" rIns="87509" bIns="43760" anchor="ct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施設・在宅どちらにおいても医療関係者との連携の下で安全に実施される「喀痰吸引等」の提供体制を構築</a:t>
            </a:r>
          </a:p>
        </p:txBody>
      </p:sp>
      <p:grpSp>
        <p:nvGrpSpPr>
          <p:cNvPr id="83982" name="グループ化 118"/>
          <p:cNvGrpSpPr>
            <a:grpSpLocks/>
          </p:cNvGrpSpPr>
          <p:nvPr/>
        </p:nvGrpSpPr>
        <p:grpSpPr bwMode="auto">
          <a:xfrm>
            <a:off x="3563938" y="4381773"/>
            <a:ext cx="792162" cy="457200"/>
            <a:chOff x="2123728" y="4581128"/>
            <a:chExt cx="792088" cy="504056"/>
          </a:xfrm>
        </p:grpSpPr>
        <p:grpSp>
          <p:nvGrpSpPr>
            <p:cNvPr id="11" name="グループ化 107"/>
            <p:cNvGrpSpPr/>
            <p:nvPr/>
          </p:nvGrpSpPr>
          <p:grpSpPr>
            <a:xfrm>
              <a:off x="2267744" y="4797152"/>
              <a:ext cx="195451" cy="288032"/>
              <a:chOff x="1763688" y="3140968"/>
              <a:chExt cx="288032" cy="432048"/>
            </a:xfrm>
            <a:solidFill>
              <a:srgbClr val="00B050"/>
            </a:solidFill>
          </p:grpSpPr>
          <p:sp>
            <p:nvSpPr>
              <p:cNvPr id="109" name="二等辺三角形 108"/>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110" name="円/楕円 109"/>
              <p:cNvSpPr/>
              <p:nvPr/>
            </p:nvSpPr>
            <p:spPr>
              <a:xfrm>
                <a:off x="1763688" y="3140968"/>
                <a:ext cx="288032" cy="28803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grpSp>
        <p:sp>
          <p:nvSpPr>
            <p:cNvPr id="116" name="テキスト ボックス 115"/>
            <p:cNvSpPr txBox="1"/>
            <p:nvPr/>
          </p:nvSpPr>
          <p:spPr>
            <a:xfrm>
              <a:off x="2123728" y="4581128"/>
              <a:ext cx="792088" cy="271280"/>
            </a:xfrm>
            <a:prstGeom prst="rect">
              <a:avLst/>
            </a:prstGeom>
            <a:noFill/>
          </p:spPr>
          <p:txBody>
            <a:bodyPr>
              <a:spAutoFit/>
            </a:bodyPr>
            <a:lstStyle/>
            <a:p>
              <a:pPr defTabSz="795528" eaLnBrk="1" hangingPunct="1">
                <a:defRPr/>
              </a:pPr>
              <a:r>
                <a:rPr lang="ja-JP" altLang="en-US" sz="998" dirty="0">
                  <a:solidFill>
                    <a:prstClr val="black"/>
                  </a:solidFill>
                  <a:latin typeface="Segoe UI" panose="020B0502040204020203" pitchFamily="34" charset="0"/>
                  <a:ea typeface="メイリオ" panose="020B0604030504040204" pitchFamily="50" charset="-128"/>
                </a:rPr>
                <a:t>介護職員</a:t>
              </a:r>
            </a:p>
          </p:txBody>
        </p:sp>
      </p:grpSp>
      <p:sp>
        <p:nvSpPr>
          <p:cNvPr id="120" name="正方形/長方形 119"/>
          <p:cNvSpPr/>
          <p:nvPr/>
        </p:nvSpPr>
        <p:spPr>
          <a:xfrm>
            <a:off x="395288" y="4251598"/>
            <a:ext cx="2952750" cy="758825"/>
          </a:xfrm>
          <a:prstGeom prst="rect">
            <a:avLst/>
          </a:prstGeom>
        </p:spPr>
        <p:txBody>
          <a:bodyPr lIns="87522" tIns="43760" rIns="87522" bIns="43760">
            <a:spAutoFit/>
          </a:bodyP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・医師の指示</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・看護職員との連携、役割分担</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計画書</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・「報告書」作成</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・対象者本人や家族への説明と同意　等</a:t>
            </a:r>
            <a:endParaRPr lang="en-US" altLang="ja-JP" sz="1089" dirty="0">
              <a:solidFill>
                <a:prstClr val="black"/>
              </a:solidFill>
              <a:latin typeface="Segoe UI" panose="020B0502040204020203" pitchFamily="34" charset="0"/>
              <a:ea typeface="メイリオ" panose="020B0604030504040204" pitchFamily="50" charset="-128"/>
            </a:endParaRPr>
          </a:p>
        </p:txBody>
      </p:sp>
      <p:sp>
        <p:nvSpPr>
          <p:cNvPr id="56" name="正方形/長方形 55"/>
          <p:cNvSpPr/>
          <p:nvPr/>
        </p:nvSpPr>
        <p:spPr>
          <a:xfrm>
            <a:off x="6588125" y="2095773"/>
            <a:ext cx="2305050" cy="2352675"/>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登録研修機関</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ja-JP" altLang="en-US" sz="1089" dirty="0">
              <a:solidFill>
                <a:prstClr val="black"/>
              </a:solidFill>
              <a:latin typeface="Segoe UI" panose="020B0502040204020203" pitchFamily="34" charset="0"/>
              <a:ea typeface="メイリオ" panose="020B0604030504040204" pitchFamily="50" charset="-128"/>
            </a:endParaRPr>
          </a:p>
        </p:txBody>
      </p:sp>
      <p:sp>
        <p:nvSpPr>
          <p:cNvPr id="57" name="テキスト ボックス 56"/>
          <p:cNvSpPr txBox="1"/>
          <p:nvPr/>
        </p:nvSpPr>
        <p:spPr>
          <a:xfrm>
            <a:off x="6588125" y="2487885"/>
            <a:ext cx="2376488" cy="1554802"/>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喀痰吸引等研修</a:t>
            </a:r>
            <a:r>
              <a:rPr lang="en-US" altLang="ja-JP" sz="1089" dirty="0">
                <a:solidFill>
                  <a:prstClr val="black"/>
                </a:solidFill>
                <a:latin typeface="Segoe UI" panose="020B0502040204020203" pitchFamily="34" charset="0"/>
                <a:ea typeface="メイリオ" panose="020B0604030504040204" pitchFamily="50" charset="-128"/>
              </a:rPr>
              <a:t>』</a:t>
            </a: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講義＋演習＋実地研修</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３パターン</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・不特定多数</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・不特定多数</a:t>
            </a:r>
            <a:r>
              <a:rPr lang="ja-JP" altLang="en-US" sz="816" dirty="0">
                <a:solidFill>
                  <a:prstClr val="black"/>
                </a:solidFill>
                <a:latin typeface="Segoe UI" panose="020B0502040204020203" pitchFamily="34" charset="0"/>
                <a:ea typeface="メイリオ" panose="020B0604030504040204" pitchFamily="50" charset="-128"/>
              </a:rPr>
              <a:t>（注）</a:t>
            </a:r>
            <a:endParaRPr lang="en-US" altLang="ja-JP" sz="816"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・特定の者</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a:t>
            </a:r>
            <a:r>
              <a:rPr lang="ja-JP" altLang="en-US" sz="816" dirty="0">
                <a:solidFill>
                  <a:prstClr val="black"/>
                </a:solidFill>
                <a:latin typeface="Segoe UI" panose="020B0502040204020203" pitchFamily="34" charset="0"/>
                <a:ea typeface="メイリオ" panose="020B0604030504040204" pitchFamily="50" charset="-128"/>
              </a:rPr>
              <a:t>（注）各行為のいずれかの実地研修を修了。</a:t>
            </a:r>
            <a:endParaRPr lang="en-US" altLang="ja-JP" sz="816"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ja-JP" altLang="en-US" sz="816" dirty="0">
              <a:solidFill>
                <a:prstClr val="black"/>
              </a:solidFill>
              <a:latin typeface="Segoe UI" panose="020B0502040204020203" pitchFamily="34" charset="0"/>
              <a:ea typeface="メイリオ" panose="020B0604030504040204" pitchFamily="50" charset="-128"/>
            </a:endParaRPr>
          </a:p>
        </p:txBody>
      </p:sp>
      <p:sp>
        <p:nvSpPr>
          <p:cNvPr id="58" name="メモ 57"/>
          <p:cNvSpPr/>
          <p:nvPr/>
        </p:nvSpPr>
        <p:spPr>
          <a:xfrm>
            <a:off x="6804025" y="1200423"/>
            <a:ext cx="1947863" cy="765175"/>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登録基準</a:t>
            </a:r>
            <a:r>
              <a:rPr lang="en-US" altLang="ja-JP" sz="1089" dirty="0">
                <a:solidFill>
                  <a:prstClr val="black"/>
                </a:solidFill>
                <a:latin typeface="Segoe UI" panose="020B0502040204020203" pitchFamily="34" charset="0"/>
                <a:ea typeface="メイリオ" panose="020B0604030504040204" pitchFamily="50" charset="-128"/>
              </a:rPr>
              <a:t>｣</a:t>
            </a: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・適正な研修実施</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を満たしていることが条件</a:t>
            </a:r>
          </a:p>
        </p:txBody>
      </p:sp>
      <p:sp>
        <p:nvSpPr>
          <p:cNvPr id="59" name="正方形/長方形 58"/>
          <p:cNvSpPr/>
          <p:nvPr/>
        </p:nvSpPr>
        <p:spPr>
          <a:xfrm>
            <a:off x="6227763" y="5623198"/>
            <a:ext cx="2665412" cy="979487"/>
          </a:xfrm>
          <a:prstGeom prst="rect">
            <a:avLst/>
          </a:prstGeom>
          <a:solidFill>
            <a:schemeClr val="accent5">
              <a:lumMod val="20000"/>
              <a:lumOff val="80000"/>
            </a:schemeClr>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介護福祉士の養成施設</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1089" dirty="0">
              <a:solidFill>
                <a:prstClr val="black"/>
              </a:solidFill>
              <a:latin typeface="Segoe UI" panose="020B0502040204020203" pitchFamily="34" charset="0"/>
              <a:ea typeface="メイリオ" panose="020B0604030504040204" pitchFamily="50" charset="-128"/>
            </a:endParaRPr>
          </a:p>
        </p:txBody>
      </p:sp>
      <p:sp>
        <p:nvSpPr>
          <p:cNvPr id="60" name="テキスト ボックス 59"/>
          <p:cNvSpPr txBox="1"/>
          <p:nvPr/>
        </p:nvSpPr>
        <p:spPr>
          <a:xfrm>
            <a:off x="6659563" y="3991248"/>
            <a:ext cx="2305050" cy="422275"/>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登録事業者や養成施設も登録研</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修機関になりうる。</a:t>
            </a:r>
          </a:p>
        </p:txBody>
      </p:sp>
      <p:grpSp>
        <p:nvGrpSpPr>
          <p:cNvPr id="83989" name="グループ化 61"/>
          <p:cNvGrpSpPr>
            <a:grpSpLocks/>
          </p:cNvGrpSpPr>
          <p:nvPr/>
        </p:nvGrpSpPr>
        <p:grpSpPr bwMode="auto">
          <a:xfrm>
            <a:off x="2124075" y="4905648"/>
            <a:ext cx="935038" cy="522287"/>
            <a:chOff x="2123728" y="4581128"/>
            <a:chExt cx="792088" cy="504056"/>
          </a:xfrm>
        </p:grpSpPr>
        <p:grpSp>
          <p:nvGrpSpPr>
            <p:cNvPr id="13" name="グループ化 107"/>
            <p:cNvGrpSpPr/>
            <p:nvPr/>
          </p:nvGrpSpPr>
          <p:grpSpPr>
            <a:xfrm>
              <a:off x="2267744" y="4797152"/>
              <a:ext cx="195451" cy="288032"/>
              <a:chOff x="1763688" y="3140968"/>
              <a:chExt cx="288032" cy="432048"/>
            </a:xfrm>
            <a:solidFill>
              <a:srgbClr val="00B050"/>
            </a:solidFill>
          </p:grpSpPr>
          <p:sp>
            <p:nvSpPr>
              <p:cNvPr id="65" name="二等辺三角形 64"/>
              <p:cNvSpPr/>
              <p:nvPr/>
            </p:nvSpPr>
            <p:spPr>
              <a:xfrm>
                <a:off x="1763688" y="3212976"/>
                <a:ext cx="288032" cy="360040"/>
              </a:xfrm>
              <a:prstGeom prst="triangl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66" name="円/楕円 65"/>
              <p:cNvSpPr/>
              <p:nvPr/>
            </p:nvSpPr>
            <p:spPr>
              <a:xfrm>
                <a:off x="1763688" y="3140968"/>
                <a:ext cx="288032" cy="288032"/>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grpSp>
        <p:sp>
          <p:nvSpPr>
            <p:cNvPr id="64" name="テキスト ボックス 63"/>
            <p:cNvSpPr txBox="1"/>
            <p:nvPr/>
          </p:nvSpPr>
          <p:spPr>
            <a:xfrm>
              <a:off x="2123728" y="4581128"/>
              <a:ext cx="792088" cy="237473"/>
            </a:xfrm>
            <a:prstGeom prst="rect">
              <a:avLst/>
            </a:prstGeom>
            <a:noFill/>
          </p:spPr>
          <p:txBody>
            <a:bodyPr>
              <a:spAutoFit/>
            </a:bodyPr>
            <a:lstStyle/>
            <a:p>
              <a:pPr defTabSz="795528" eaLnBrk="1" hangingPunct="1">
                <a:defRPr/>
              </a:pPr>
              <a:r>
                <a:rPr lang="ja-JP" altLang="en-US" sz="998" b="1" dirty="0">
                  <a:solidFill>
                    <a:prstClr val="black"/>
                  </a:solidFill>
                  <a:latin typeface="Segoe UI" panose="020B0502040204020203" pitchFamily="34" charset="0"/>
                  <a:ea typeface="メイリオ" panose="020B0604030504040204" pitchFamily="50" charset="-128"/>
                </a:rPr>
                <a:t>介護職員</a:t>
              </a:r>
            </a:p>
          </p:txBody>
        </p:sp>
      </p:grpSp>
      <p:sp>
        <p:nvSpPr>
          <p:cNvPr id="67" name="稲妻 66"/>
          <p:cNvSpPr/>
          <p:nvPr/>
        </p:nvSpPr>
        <p:spPr>
          <a:xfrm>
            <a:off x="7380288" y="1705248"/>
            <a:ext cx="431800" cy="457200"/>
          </a:xfrm>
          <a:prstGeom prst="lightningBol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68" name="角丸四角形 67"/>
          <p:cNvSpPr/>
          <p:nvPr/>
        </p:nvSpPr>
        <p:spPr>
          <a:xfrm>
            <a:off x="1042988" y="5753373"/>
            <a:ext cx="1728787" cy="26193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r>
              <a:rPr lang="ja-JP" altLang="en-US" sz="1089" dirty="0">
                <a:solidFill>
                  <a:srgbClr val="FF0000"/>
                </a:solidFill>
                <a:latin typeface="Segoe UI" panose="020B0502040204020203" pitchFamily="34" charset="0"/>
                <a:ea typeface="メイリオ" panose="020B0604030504040204" pitchFamily="50" charset="-128"/>
              </a:rPr>
              <a:t>喀痰吸引等の提供</a:t>
            </a:r>
          </a:p>
        </p:txBody>
      </p:sp>
      <p:cxnSp>
        <p:nvCxnSpPr>
          <p:cNvPr id="70" name="図形 69"/>
          <p:cNvCxnSpPr/>
          <p:nvPr/>
        </p:nvCxnSpPr>
        <p:spPr>
          <a:xfrm flipV="1">
            <a:off x="6443663" y="4448448"/>
            <a:ext cx="1008062" cy="390525"/>
          </a:xfrm>
          <a:prstGeom prst="bentConnector3">
            <a:avLst>
              <a:gd name="adj1" fmla="val 97268"/>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74" name="図形 73"/>
          <p:cNvCxnSpPr/>
          <p:nvPr/>
        </p:nvCxnSpPr>
        <p:spPr>
          <a:xfrm>
            <a:off x="6443663" y="5035823"/>
            <a:ext cx="1441450" cy="587375"/>
          </a:xfrm>
          <a:prstGeom prst="bentConnector3">
            <a:avLst>
              <a:gd name="adj1" fmla="val 50000"/>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284663" y="3729310"/>
            <a:ext cx="0" cy="587375"/>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4211960" y="3794398"/>
            <a:ext cx="1973263" cy="339469"/>
          </a:xfrm>
          <a:prstGeom prst="rect">
            <a:avLst/>
          </a:prstGeom>
          <a:noFill/>
        </p:spPr>
        <p:txBody>
          <a:bodyPr wrap="square" lIns="87522" tIns="43760" rIns="87522" bIns="43760">
            <a:spAutoFit/>
          </a:bodyPr>
          <a:lstStyle/>
          <a:p>
            <a:pPr defTabSz="795528" eaLnBrk="1" hangingPunct="1">
              <a:defRPr/>
            </a:pPr>
            <a:r>
              <a:rPr lang="en-US" altLang="ja-JP" sz="816" dirty="0">
                <a:solidFill>
                  <a:prstClr val="black"/>
                </a:solidFill>
                <a:latin typeface="Segoe UI" panose="020B0502040204020203" pitchFamily="34" charset="0"/>
                <a:ea typeface="メイリオ" panose="020B0604030504040204" pitchFamily="50" charset="-128"/>
              </a:rPr>
              <a:t>※</a:t>
            </a:r>
            <a:r>
              <a:rPr lang="ja-JP" altLang="en-US" sz="816" dirty="0">
                <a:solidFill>
                  <a:prstClr val="black"/>
                </a:solidFill>
                <a:latin typeface="Segoe UI" panose="020B0502040204020203" pitchFamily="34" charset="0"/>
                <a:ea typeface="メイリオ" panose="020B0604030504040204" pitchFamily="50" charset="-128"/>
              </a:rPr>
              <a:t>介護福祉士が</a:t>
            </a:r>
            <a:r>
              <a:rPr lang="en-US" altLang="ja-JP" sz="816" dirty="0">
                <a:solidFill>
                  <a:prstClr val="black"/>
                </a:solidFill>
                <a:latin typeface="Segoe UI" panose="020B0502040204020203" pitchFamily="34" charset="0"/>
                <a:ea typeface="メイリオ" panose="020B0604030504040204" pitchFamily="50" charset="-128"/>
              </a:rPr>
              <a:t>｢</a:t>
            </a:r>
            <a:r>
              <a:rPr lang="ja-JP" altLang="en-US" sz="816" dirty="0">
                <a:solidFill>
                  <a:prstClr val="black"/>
                </a:solidFill>
                <a:latin typeface="Segoe UI" panose="020B0502040204020203" pitchFamily="34" charset="0"/>
                <a:ea typeface="メイリオ" panose="020B0604030504040204" pitchFamily="50" charset="-128"/>
              </a:rPr>
              <a:t>実地研修</a:t>
            </a:r>
            <a:r>
              <a:rPr lang="en-US" altLang="ja-JP" sz="816" dirty="0">
                <a:solidFill>
                  <a:prstClr val="black"/>
                </a:solidFill>
                <a:latin typeface="Segoe UI" panose="020B0502040204020203" pitchFamily="34" charset="0"/>
                <a:ea typeface="メイリオ" panose="020B0604030504040204" pitchFamily="50" charset="-128"/>
              </a:rPr>
              <a:t>｣</a:t>
            </a:r>
            <a:r>
              <a:rPr lang="ja-JP" altLang="en-US" sz="816" dirty="0" err="1">
                <a:solidFill>
                  <a:prstClr val="black"/>
                </a:solidFill>
                <a:latin typeface="Segoe UI" panose="020B0502040204020203" pitchFamily="34" charset="0"/>
                <a:ea typeface="メイリオ" panose="020B0604030504040204" pitchFamily="50" charset="-128"/>
              </a:rPr>
              <a:t>を修</a:t>
            </a:r>
            <a:r>
              <a:rPr lang="ja-JP" altLang="en-US" sz="816" dirty="0">
                <a:solidFill>
                  <a:prstClr val="black"/>
                </a:solidFill>
                <a:latin typeface="Segoe UI" panose="020B0502040204020203" pitchFamily="34" charset="0"/>
                <a:ea typeface="メイリオ" panose="020B0604030504040204" pitchFamily="50" charset="-128"/>
              </a:rPr>
              <a:t>了していない場合は</a:t>
            </a:r>
            <a:r>
              <a:rPr lang="en-US" altLang="ja-JP" sz="816" dirty="0">
                <a:solidFill>
                  <a:prstClr val="black"/>
                </a:solidFill>
                <a:latin typeface="Segoe UI" panose="020B0502040204020203" pitchFamily="34" charset="0"/>
                <a:ea typeface="メイリオ" panose="020B0604030504040204" pitchFamily="50" charset="-128"/>
              </a:rPr>
              <a:t>｢</a:t>
            </a:r>
            <a:r>
              <a:rPr lang="ja-JP" altLang="en-US" sz="816" dirty="0">
                <a:solidFill>
                  <a:prstClr val="black"/>
                </a:solidFill>
                <a:latin typeface="Segoe UI" panose="020B0502040204020203" pitchFamily="34" charset="0"/>
                <a:ea typeface="メイリオ" panose="020B0604030504040204" pitchFamily="50" charset="-128"/>
              </a:rPr>
              <a:t>実地研修</a:t>
            </a:r>
            <a:r>
              <a:rPr lang="en-US" altLang="ja-JP" sz="816" dirty="0">
                <a:solidFill>
                  <a:prstClr val="black"/>
                </a:solidFill>
                <a:latin typeface="Segoe UI" panose="020B0502040204020203" pitchFamily="34" charset="0"/>
                <a:ea typeface="メイリオ" panose="020B0604030504040204" pitchFamily="50" charset="-128"/>
              </a:rPr>
              <a:t>｣</a:t>
            </a:r>
            <a:r>
              <a:rPr lang="ja-JP" altLang="en-US" sz="816" dirty="0">
                <a:solidFill>
                  <a:prstClr val="black"/>
                </a:solidFill>
                <a:latin typeface="Segoe UI" panose="020B0502040204020203" pitchFamily="34" charset="0"/>
                <a:ea typeface="メイリオ" panose="020B0604030504040204" pitchFamily="50" charset="-128"/>
              </a:rPr>
              <a:t>を実施</a:t>
            </a:r>
          </a:p>
        </p:txBody>
      </p:sp>
      <p:sp>
        <p:nvSpPr>
          <p:cNvPr id="92" name="テキスト ボックス 91"/>
          <p:cNvSpPr txBox="1"/>
          <p:nvPr/>
        </p:nvSpPr>
        <p:spPr>
          <a:xfrm>
            <a:off x="7451725" y="4448448"/>
            <a:ext cx="1512888" cy="590550"/>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研修受講</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認定証</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交付</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→事業者に勤務</a:t>
            </a:r>
          </a:p>
        </p:txBody>
      </p:sp>
      <p:sp>
        <p:nvSpPr>
          <p:cNvPr id="121" name="テキスト ボックス 120"/>
          <p:cNvSpPr txBox="1"/>
          <p:nvPr/>
        </p:nvSpPr>
        <p:spPr>
          <a:xfrm>
            <a:off x="7164388" y="5035823"/>
            <a:ext cx="1512887" cy="590550"/>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養成課程修了</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→国家試験合格</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→事業者に勤務</a:t>
            </a:r>
          </a:p>
        </p:txBody>
      </p:sp>
      <p:sp>
        <p:nvSpPr>
          <p:cNvPr id="122" name="テキスト ボックス 121"/>
          <p:cNvSpPr txBox="1"/>
          <p:nvPr/>
        </p:nvSpPr>
        <p:spPr>
          <a:xfrm>
            <a:off x="6300788" y="5950223"/>
            <a:ext cx="2592387" cy="590550"/>
          </a:xfrm>
          <a:prstGeom prst="rect">
            <a:avLst/>
          </a:prstGeom>
          <a:noFill/>
        </p:spPr>
        <p:txBody>
          <a:bodyPr lIns="87522" tIns="43760" rIns="87522" bIns="43760">
            <a:spAutoFit/>
          </a:bodyP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医療的ケア</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（喀痰吸引等）</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講義＋演習（＋実地研修）</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を養成課程の中で実施</a:t>
            </a:r>
            <a:endParaRPr lang="en-US" altLang="ja-JP" sz="1089" dirty="0">
              <a:solidFill>
                <a:prstClr val="black"/>
              </a:solidFill>
              <a:latin typeface="Segoe UI" panose="020B0502040204020203" pitchFamily="34" charset="0"/>
              <a:ea typeface="メイリオ" panose="020B0604030504040204" pitchFamily="50" charset="-128"/>
            </a:endParaRPr>
          </a:p>
        </p:txBody>
      </p:sp>
      <p:cxnSp>
        <p:nvCxnSpPr>
          <p:cNvPr id="83" name="直線矢印コネクタ 82"/>
          <p:cNvCxnSpPr/>
          <p:nvPr/>
        </p:nvCxnSpPr>
        <p:spPr>
          <a:xfrm>
            <a:off x="2671763" y="1941785"/>
            <a:ext cx="3916362" cy="61118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2419350" y="2187848"/>
            <a:ext cx="1144588" cy="627062"/>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1974850" y="2371998"/>
            <a:ext cx="2020888" cy="187960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9" name="メモ 68"/>
          <p:cNvSpPr/>
          <p:nvPr/>
        </p:nvSpPr>
        <p:spPr>
          <a:xfrm>
            <a:off x="3811588" y="1448073"/>
            <a:ext cx="2376487" cy="1044000"/>
          </a:xfrm>
          <a:prstGeom prst="foldedCorner">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defTabSz="795528" eaLnBrk="1" hangingPunct="1">
              <a:defRPr/>
            </a:pP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登録基準</a:t>
            </a:r>
            <a:r>
              <a:rPr lang="en-US" altLang="ja-JP" sz="1089" dirty="0">
                <a:solidFill>
                  <a:prstClr val="black"/>
                </a:solidFill>
                <a:latin typeface="Segoe UI" panose="020B0502040204020203" pitchFamily="34" charset="0"/>
                <a:ea typeface="メイリオ" panose="020B0604030504040204" pitchFamily="50" charset="-128"/>
              </a:rPr>
              <a:t>｣</a:t>
            </a: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・医療関係者との連携</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・介護福祉士の</a:t>
            </a:r>
            <a:r>
              <a:rPr lang="en-US" altLang="ja-JP" sz="1089" dirty="0">
                <a:solidFill>
                  <a:prstClr val="black"/>
                </a:solidFill>
                <a:latin typeface="Segoe UI" panose="020B0502040204020203" pitchFamily="34" charset="0"/>
                <a:ea typeface="メイリオ" panose="020B0604030504040204" pitchFamily="50" charset="-128"/>
              </a:rPr>
              <a:t>｢</a:t>
            </a:r>
            <a:r>
              <a:rPr lang="ja-JP" altLang="en-US" sz="1089" dirty="0">
                <a:solidFill>
                  <a:prstClr val="black"/>
                </a:solidFill>
                <a:latin typeface="Segoe UI" panose="020B0502040204020203" pitchFamily="34" charset="0"/>
                <a:ea typeface="メイリオ" panose="020B0604030504040204" pitchFamily="50" charset="-128"/>
              </a:rPr>
              <a:t>実地研修</a:t>
            </a:r>
            <a:r>
              <a:rPr lang="en-US" altLang="ja-JP" sz="1089" dirty="0">
                <a:solidFill>
                  <a:prstClr val="black"/>
                </a:solidFill>
                <a:latin typeface="Segoe UI" panose="020B0502040204020203" pitchFamily="34" charset="0"/>
                <a:ea typeface="メイリオ" panose="020B0604030504040204" pitchFamily="50" charset="-128"/>
              </a:rPr>
              <a:t>｣</a:t>
            </a: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　・安全確保措置</a:t>
            </a:r>
            <a:endParaRPr lang="en-US" altLang="ja-JP" sz="1089"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を満たしていることが条件</a:t>
            </a:r>
          </a:p>
        </p:txBody>
      </p:sp>
      <p:sp>
        <p:nvSpPr>
          <p:cNvPr id="76" name="稲妻 75"/>
          <p:cNvSpPr/>
          <p:nvPr/>
        </p:nvSpPr>
        <p:spPr>
          <a:xfrm>
            <a:off x="5003800" y="2292623"/>
            <a:ext cx="431800" cy="457200"/>
          </a:xfrm>
          <a:prstGeom prst="lightningBol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endParaRPr lang="ja-JP" altLang="en-US" sz="998">
              <a:solidFill>
                <a:prstClr val="white"/>
              </a:solidFill>
              <a:latin typeface="Segoe UI" panose="020B0502040204020203" pitchFamily="34" charset="0"/>
              <a:ea typeface="メイリオ" panose="020B0604030504040204" pitchFamily="50" charset="-128"/>
            </a:endParaRPr>
          </a:p>
        </p:txBody>
      </p:sp>
      <p:sp>
        <p:nvSpPr>
          <p:cNvPr id="71" name="大かっこ 70"/>
          <p:cNvSpPr/>
          <p:nvPr/>
        </p:nvSpPr>
        <p:spPr>
          <a:xfrm>
            <a:off x="7164388" y="3010173"/>
            <a:ext cx="1152525" cy="49847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7522" tIns="43760" rIns="87522" bIns="43760" anchor="ctr"/>
          <a:lstStyle/>
          <a:p>
            <a:pPr algn="ctr" defTabSz="795528" eaLnBrk="1" hangingPunct="1">
              <a:defRPr/>
            </a:pPr>
            <a:endParaRPr lang="ja-JP" altLang="en-US" sz="998">
              <a:solidFill>
                <a:prstClr val="black"/>
              </a:solidFill>
              <a:latin typeface="Segoe UI" panose="020B0502040204020203" pitchFamily="34" charset="0"/>
              <a:ea typeface="メイリオ" panose="020B0604030504040204" pitchFamily="50" charset="-128"/>
            </a:endParaRPr>
          </a:p>
        </p:txBody>
      </p:sp>
      <p:pic>
        <p:nvPicPr>
          <p:cNvPr id="84005" name="Picture 6" descr="詳細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6015310"/>
            <a:ext cx="7207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正方形/長方形 76"/>
          <p:cNvSpPr/>
          <p:nvPr/>
        </p:nvSpPr>
        <p:spPr>
          <a:xfrm>
            <a:off x="1979613" y="6212160"/>
            <a:ext cx="1008062" cy="260350"/>
          </a:xfrm>
          <a:prstGeom prst="rect">
            <a:avLst/>
          </a:prstGeom>
          <a:solidFill>
            <a:srgbClr val="FFFF00"/>
          </a:solidFill>
          <a:ln w="25400">
            <a:solidFill>
              <a:schemeClr val="tx1"/>
            </a:solidFill>
          </a:ln>
          <a:effectLst>
            <a:outerShdw blurRad="50800" dist="508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22" tIns="43760" rIns="87522" bIns="43760" anchor="ctr"/>
          <a:lstStyle/>
          <a:p>
            <a:pPr algn="ctr" defTabSz="795528" eaLnBrk="1" hangingPunct="1">
              <a:defRPr/>
            </a:pPr>
            <a:r>
              <a:rPr lang="ja-JP" altLang="en-US" sz="1089" dirty="0">
                <a:solidFill>
                  <a:prstClr val="black"/>
                </a:solidFill>
                <a:latin typeface="Segoe UI" panose="020B0502040204020203" pitchFamily="34" charset="0"/>
                <a:ea typeface="メイリオ" panose="020B0604030504040204" pitchFamily="50" charset="-128"/>
              </a:rPr>
              <a:t>対象者</a:t>
            </a:r>
          </a:p>
        </p:txBody>
      </p:sp>
      <p:sp>
        <p:nvSpPr>
          <p:cNvPr id="79" name="角丸四角形吹き出し 78"/>
          <p:cNvSpPr/>
          <p:nvPr/>
        </p:nvSpPr>
        <p:spPr>
          <a:xfrm>
            <a:off x="3059113" y="5753373"/>
            <a:ext cx="3025775" cy="915987"/>
          </a:xfrm>
          <a:prstGeom prst="wedgeRoundRectCallout">
            <a:avLst>
              <a:gd name="adj1" fmla="val -63187"/>
              <a:gd name="adj2" fmla="val -32660"/>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509" tIns="43760" rIns="87509" bIns="43760" anchor="ctr"/>
          <a:lstStyle/>
          <a:p>
            <a:pPr defTabSz="795528" eaLnBrk="1" hangingPunct="1">
              <a:defRPr/>
            </a:pPr>
            <a:r>
              <a:rPr lang="ja-JP" altLang="en-US" sz="1089" b="1" dirty="0">
                <a:solidFill>
                  <a:prstClr val="black"/>
                </a:solidFill>
                <a:latin typeface="Segoe UI" panose="020B0502040204020203" pitchFamily="34" charset="0"/>
                <a:ea typeface="メイリオ" panose="020B0604030504040204" pitchFamily="50" charset="-128"/>
              </a:rPr>
              <a:t>○喀痰吸引</a:t>
            </a:r>
            <a:endParaRPr lang="en-US" altLang="ja-JP" sz="1089" b="1"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b="1" dirty="0">
                <a:solidFill>
                  <a:prstClr val="black"/>
                </a:solidFill>
                <a:latin typeface="Segoe UI" panose="020B0502040204020203" pitchFamily="34" charset="0"/>
                <a:ea typeface="メイリオ" panose="020B0604030504040204" pitchFamily="50" charset="-128"/>
              </a:rPr>
              <a:t>（口腔内、鼻腔内、気管カニューレ内部）</a:t>
            </a:r>
            <a:endParaRPr lang="en-US" altLang="ja-JP" sz="1089" b="1" dirty="0">
              <a:solidFill>
                <a:prstClr val="black"/>
              </a:solidFill>
              <a:latin typeface="Segoe UI" panose="020B0502040204020203" pitchFamily="34" charset="0"/>
              <a:ea typeface="メイリオ" panose="020B0604030504040204" pitchFamily="50" charset="-128"/>
            </a:endParaRPr>
          </a:p>
          <a:p>
            <a:pPr defTabSz="795528" eaLnBrk="1" hangingPunct="1">
              <a:defRPr/>
            </a:pPr>
            <a:endParaRPr lang="en-US" altLang="ja-JP" sz="816" b="1"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b="1" dirty="0">
                <a:solidFill>
                  <a:prstClr val="black"/>
                </a:solidFill>
                <a:latin typeface="Segoe UI" panose="020B0502040204020203" pitchFamily="34" charset="0"/>
                <a:ea typeface="メイリオ" panose="020B0604030504040204" pitchFamily="50" charset="-128"/>
              </a:rPr>
              <a:t>○経管栄養</a:t>
            </a:r>
            <a:endParaRPr lang="en-US" altLang="ja-JP" sz="1089" b="1" dirty="0">
              <a:solidFill>
                <a:prstClr val="black"/>
              </a:solidFill>
              <a:latin typeface="Segoe UI" panose="020B0502040204020203" pitchFamily="34" charset="0"/>
              <a:ea typeface="メイリオ" panose="020B0604030504040204" pitchFamily="50" charset="-128"/>
            </a:endParaRPr>
          </a:p>
          <a:p>
            <a:pPr defTabSz="795528" eaLnBrk="1" hangingPunct="1">
              <a:defRPr/>
            </a:pPr>
            <a:r>
              <a:rPr lang="ja-JP" altLang="en-US" sz="1089" b="1" dirty="0">
                <a:solidFill>
                  <a:prstClr val="black"/>
                </a:solidFill>
                <a:latin typeface="Segoe UI" panose="020B0502040204020203" pitchFamily="34" charset="0"/>
                <a:ea typeface="メイリオ" panose="020B0604030504040204" pitchFamily="50" charset="-128"/>
              </a:rPr>
              <a:t>（胃ろう、腸ろう、経鼻経管栄養）</a:t>
            </a:r>
          </a:p>
        </p:txBody>
      </p:sp>
      <p:cxnSp>
        <p:nvCxnSpPr>
          <p:cNvPr id="80" name="直線矢印コネクタ 79"/>
          <p:cNvCxnSpPr>
            <a:stCxn id="5" idx="1"/>
          </p:cNvCxnSpPr>
          <p:nvPr/>
        </p:nvCxnSpPr>
        <p:spPr>
          <a:xfrm flipH="1">
            <a:off x="2627313" y="4872310"/>
            <a:ext cx="936625" cy="358775"/>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8" name="タイトル 7">
            <a:extLst>
              <a:ext uri="{FF2B5EF4-FFF2-40B4-BE49-F238E27FC236}">
                <a16:creationId xmlns:a16="http://schemas.microsoft.com/office/drawing/2014/main" id="{879B4D3D-F43D-4623-810C-98ED7F920A71}"/>
              </a:ext>
            </a:extLst>
          </p:cNvPr>
          <p:cNvSpPr>
            <a:spLocks noGrp="1"/>
          </p:cNvSpPr>
          <p:nvPr>
            <p:ph type="title"/>
          </p:nvPr>
        </p:nvSpPr>
        <p:spPr/>
        <p:txBody>
          <a:bodyPr>
            <a:noAutofit/>
          </a:bodyPr>
          <a:lstStyle/>
          <a:p>
            <a:r>
              <a:rPr lang="ja-JP" altLang="en-US" sz="2900" dirty="0"/>
              <a:t>喀痰吸引等制度の全体像（概要）</a:t>
            </a:r>
          </a:p>
        </p:txBody>
      </p:sp>
      <p:sp>
        <p:nvSpPr>
          <p:cNvPr id="73" name="テキスト ボックス 72">
            <a:extLst>
              <a:ext uri="{FF2B5EF4-FFF2-40B4-BE49-F238E27FC236}">
                <a16:creationId xmlns:a16="http://schemas.microsoft.com/office/drawing/2014/main" id="{094A990C-5D95-4C26-B011-06BF04A467A8}"/>
              </a:ext>
            </a:extLst>
          </p:cNvPr>
          <p:cNvSpPr txBox="1"/>
          <p:nvPr/>
        </p:nvSpPr>
        <p:spPr>
          <a:xfrm>
            <a:off x="5860549" y="168895"/>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2-3.</a:t>
            </a:r>
            <a:r>
              <a:rPr kumimoji="1" lang="ja-JP" altLang="en-US" sz="1400" b="1" dirty="0">
                <a:solidFill>
                  <a:schemeClr val="bg1"/>
                </a:solidFill>
                <a:latin typeface="游ゴシック" panose="020B0400000000000000" pitchFamily="50" charset="-128"/>
                <a:ea typeface="游ゴシック" panose="020B0400000000000000" pitchFamily="50" charset="-128"/>
              </a:rPr>
              <a:t>喀痰吸引等制度の概要</a:t>
            </a:r>
          </a:p>
        </p:txBody>
      </p:sp>
      <p:sp>
        <p:nvSpPr>
          <p:cNvPr id="75" name="テキスト ボックス 74">
            <a:extLst>
              <a:ext uri="{FF2B5EF4-FFF2-40B4-BE49-F238E27FC236}">
                <a16:creationId xmlns:a16="http://schemas.microsoft.com/office/drawing/2014/main" id="{355C7F9C-183B-4705-A1E0-239E13704AD2}"/>
              </a:ext>
            </a:extLst>
          </p:cNvPr>
          <p:cNvSpPr txBox="1"/>
          <p:nvPr/>
        </p:nvSpPr>
        <p:spPr>
          <a:xfrm>
            <a:off x="199399" y="6309320"/>
            <a:ext cx="992579" cy="3693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62" name="スライド番号プレースホルダー 1">
            <a:extLst>
              <a:ext uri="{FF2B5EF4-FFF2-40B4-BE49-F238E27FC236}">
                <a16:creationId xmlns:a16="http://schemas.microsoft.com/office/drawing/2014/main" id="{F3426148-67FC-4B33-B430-E1E15E6B281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51053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タイトル 1"/>
          <p:cNvSpPr>
            <a:spLocks noGrp="1"/>
          </p:cNvSpPr>
          <p:nvPr>
            <p:ph type="title"/>
          </p:nvPr>
        </p:nvSpPr>
        <p:spPr/>
        <p:txBody>
          <a:bodyPr>
            <a:normAutofit fontScale="90000"/>
          </a:bodyPr>
          <a:lstStyle/>
          <a:p>
            <a:pPr eaLnBrk="1" hangingPunct="1"/>
            <a:r>
              <a:rPr lang="ja-JP" altLang="en-US" dirty="0"/>
              <a:t>目　次</a:t>
            </a:r>
          </a:p>
        </p:txBody>
      </p:sp>
      <p:sp>
        <p:nvSpPr>
          <p:cNvPr id="3" name="コンテンツ プレースホルダ 2"/>
          <p:cNvSpPr>
            <a:spLocks noGrp="1"/>
          </p:cNvSpPr>
          <p:nvPr>
            <p:ph idx="4294967295"/>
          </p:nvPr>
        </p:nvSpPr>
        <p:spPr>
          <a:xfrm>
            <a:off x="251520" y="1188000"/>
            <a:ext cx="8640960" cy="5647700"/>
          </a:xfrm>
        </p:spPr>
        <p:txBody>
          <a:bodyPr rtlCol="0">
            <a:spAutoFit/>
          </a:bodyPr>
          <a:lstStyle/>
          <a:p>
            <a:pPr eaLnBrk="1" fontAlgn="auto" hangingPunct="1">
              <a:spcBef>
                <a:spcPts val="0"/>
              </a:spcBef>
              <a:buFont typeface="Arial" pitchFamily="34" charset="0"/>
              <a:buNone/>
              <a:defRPr/>
            </a:pPr>
            <a:r>
              <a:rPr lang="ja-JP" altLang="en-US" sz="1800" b="1" dirty="0"/>
              <a:t>０．喀痰吸引等研修の概要</a:t>
            </a:r>
            <a:endParaRPr lang="en-US" altLang="ja-JP" sz="1800" b="1" dirty="0"/>
          </a:p>
          <a:p>
            <a:pPr>
              <a:spcBef>
                <a:spcPts val="0"/>
              </a:spcBef>
              <a:buNone/>
              <a:defRPr/>
            </a:pPr>
            <a:r>
              <a:rPr lang="ja-JP" altLang="en-US" sz="1400" dirty="0"/>
              <a:t>　　０－１　介護職員等による喀痰吸引等（特定の者対象）の研修カリキュラム概要</a:t>
            </a:r>
            <a:endParaRPr lang="ja-JP" altLang="ja-JP" sz="1400" dirty="0"/>
          </a:p>
          <a:p>
            <a:pPr marL="1433513" indent="-1433513">
              <a:spcBef>
                <a:spcPts val="0"/>
              </a:spcBef>
              <a:buNone/>
              <a:defRPr/>
            </a:pPr>
            <a:r>
              <a:rPr lang="ja-JP" altLang="en-US" sz="1400" dirty="0"/>
              <a:t>　　０－２　</a:t>
            </a:r>
            <a:r>
              <a:rPr lang="en-US" altLang="ja-JP" sz="1400" dirty="0"/>
              <a:t>【</a:t>
            </a:r>
            <a:r>
              <a:rPr lang="ja-JP" altLang="en-US" sz="1400" dirty="0"/>
              <a:t>特定の者</a:t>
            </a:r>
            <a:r>
              <a:rPr lang="en-US" altLang="ja-JP" sz="1400" dirty="0"/>
              <a:t>】</a:t>
            </a:r>
            <a:r>
              <a:rPr lang="ja-JP" altLang="en-US" sz="1400" dirty="0"/>
              <a:t>基本研修カリキュラム</a:t>
            </a:r>
            <a:endParaRPr lang="en-US" altLang="ja-JP" sz="1400" dirty="0"/>
          </a:p>
          <a:p>
            <a:pPr marL="1433513" indent="-1433513">
              <a:spcBef>
                <a:spcPts val="0"/>
              </a:spcBef>
              <a:buNone/>
              <a:defRPr/>
            </a:pPr>
            <a:r>
              <a:rPr lang="ja-JP" altLang="en-US" sz="1400" dirty="0"/>
              <a:t>　　０－３　</a:t>
            </a:r>
            <a:r>
              <a:rPr lang="en-US" altLang="ja-JP" sz="1400" dirty="0"/>
              <a:t>【</a:t>
            </a:r>
            <a:r>
              <a:rPr lang="ja-JP" altLang="en-US" sz="1400" dirty="0"/>
              <a:t>特定の者</a:t>
            </a:r>
            <a:r>
              <a:rPr lang="en-US" altLang="ja-JP" sz="1400" dirty="0"/>
              <a:t>】</a:t>
            </a:r>
            <a:r>
              <a:rPr lang="ja-JP" altLang="en-US" sz="1400" dirty="0"/>
              <a:t>実地研修</a:t>
            </a:r>
            <a:r>
              <a:rPr lang="ja-JP" altLang="ja-JP" sz="1400" dirty="0"/>
              <a:t> </a:t>
            </a:r>
            <a:endParaRPr lang="en-US" altLang="ja-JP" sz="1400" dirty="0"/>
          </a:p>
          <a:p>
            <a:pPr>
              <a:spcBef>
                <a:spcPts val="100"/>
              </a:spcBef>
              <a:buNone/>
              <a:defRPr/>
            </a:pPr>
            <a:r>
              <a:rPr lang="ja-JP" altLang="en-US" sz="1800" b="1" dirty="0"/>
              <a:t>１．</a:t>
            </a:r>
            <a:r>
              <a:rPr lang="ja-JP" altLang="ja-JP" sz="1800" b="1" dirty="0"/>
              <a:t>障害</a:t>
            </a:r>
            <a:r>
              <a:rPr lang="ja-JP" altLang="en-US" sz="1800" b="1" dirty="0"/>
              <a:t>保健福祉制度の概要</a:t>
            </a:r>
            <a:endParaRPr lang="ja-JP" altLang="ja-JP" sz="1800" b="1" dirty="0"/>
          </a:p>
          <a:p>
            <a:pPr eaLnBrk="1" fontAlgn="auto" hangingPunct="1">
              <a:spcBef>
                <a:spcPts val="0"/>
              </a:spcBef>
              <a:buFont typeface="Arial" pitchFamily="34" charset="0"/>
              <a:buNone/>
              <a:defRPr/>
            </a:pPr>
            <a:r>
              <a:rPr lang="ja-JP" altLang="en-US" sz="1400" dirty="0"/>
              <a:t>　　１－１　</a:t>
            </a:r>
            <a:r>
              <a:rPr lang="ja-JP" altLang="ja-JP" sz="1400" dirty="0"/>
              <a:t>障害</a:t>
            </a:r>
            <a:r>
              <a:rPr lang="ja-JP" altLang="en-US" sz="1400" dirty="0"/>
              <a:t>保健福祉施策の歴史</a:t>
            </a:r>
            <a:r>
              <a:rPr lang="ja-JP" altLang="ja-JP" sz="1400" dirty="0"/>
              <a:t> </a:t>
            </a:r>
          </a:p>
          <a:p>
            <a:pPr marL="1433513" indent="-1433513" eaLnBrk="1" fontAlgn="auto" hangingPunct="1">
              <a:spcBef>
                <a:spcPts val="0"/>
              </a:spcBef>
              <a:buFont typeface="Arial" pitchFamily="34" charset="0"/>
              <a:buNone/>
              <a:defRPr/>
            </a:pPr>
            <a:r>
              <a:rPr lang="ja-JP" altLang="en-US" sz="1400" dirty="0"/>
              <a:t>　　１－２　障害者総合支援法</a:t>
            </a:r>
            <a:endParaRPr lang="en-US" altLang="ja-JP" sz="1400" dirty="0"/>
          </a:p>
          <a:p>
            <a:pPr marL="1433513" indent="-1433513" eaLnBrk="1" fontAlgn="auto" hangingPunct="1">
              <a:spcBef>
                <a:spcPts val="0"/>
              </a:spcBef>
              <a:buFont typeface="Arial" pitchFamily="34" charset="0"/>
              <a:buNone/>
              <a:defRPr/>
            </a:pPr>
            <a:r>
              <a:rPr lang="ja-JP" altLang="en-US" sz="1400" dirty="0"/>
              <a:t>　　１－３　障害者の権利に関する条約</a:t>
            </a:r>
            <a:endParaRPr lang="en-US" altLang="ja-JP" sz="1400" dirty="0"/>
          </a:p>
          <a:p>
            <a:pPr marL="1433513" indent="-1433513" eaLnBrk="1" fontAlgn="auto" hangingPunct="1">
              <a:spcBef>
                <a:spcPts val="0"/>
              </a:spcBef>
              <a:buFont typeface="Arial" pitchFamily="34" charset="0"/>
              <a:buNone/>
              <a:defRPr/>
            </a:pPr>
            <a:r>
              <a:rPr lang="ja-JP" altLang="en-US" sz="1400" dirty="0"/>
              <a:t>　　１－４　障害児・者を支える制度</a:t>
            </a:r>
            <a:r>
              <a:rPr lang="ja-JP" altLang="ja-JP" sz="1400" dirty="0"/>
              <a:t> </a:t>
            </a:r>
            <a:endParaRPr lang="en-US" altLang="ja-JP" sz="1400" dirty="0"/>
          </a:p>
          <a:p>
            <a:pPr>
              <a:spcBef>
                <a:spcPts val="100"/>
              </a:spcBef>
              <a:buNone/>
              <a:defRPr/>
            </a:pPr>
            <a:r>
              <a:rPr lang="ja-JP" altLang="en-US" sz="1800" b="1" dirty="0"/>
              <a:t>２．喀痰吸引等制度の成り立ち</a:t>
            </a:r>
            <a:endParaRPr lang="ja-JP" altLang="ja-JP" sz="1800" b="1" dirty="0"/>
          </a:p>
          <a:p>
            <a:pPr eaLnBrk="1" fontAlgn="auto" hangingPunct="1">
              <a:spcBef>
                <a:spcPts val="0"/>
              </a:spcBef>
              <a:buFont typeface="Arial" pitchFamily="34" charset="0"/>
              <a:buNone/>
              <a:defRPr/>
            </a:pPr>
            <a:r>
              <a:rPr lang="ja-JP" altLang="en-US" sz="1400" dirty="0"/>
              <a:t>　　２－１　実質的違法性阻却</a:t>
            </a:r>
            <a:r>
              <a:rPr lang="ja-JP" altLang="ja-JP" sz="1400" dirty="0"/>
              <a:t> </a:t>
            </a:r>
          </a:p>
          <a:p>
            <a:pPr eaLnBrk="1" fontAlgn="auto" hangingPunct="1">
              <a:spcBef>
                <a:spcPts val="0"/>
              </a:spcBef>
              <a:buFont typeface="Arial" pitchFamily="34" charset="0"/>
              <a:buNone/>
              <a:defRPr/>
            </a:pPr>
            <a:r>
              <a:rPr lang="ja-JP" altLang="en-US" sz="1400" dirty="0"/>
              <a:t>　　２－２　介護職員等によるたんの吸引等の実施のための制度の在り方に関する検討会</a:t>
            </a:r>
            <a:endParaRPr lang="en-US" altLang="ja-JP" sz="1400" dirty="0"/>
          </a:p>
          <a:p>
            <a:pPr eaLnBrk="1" fontAlgn="auto" hangingPunct="1">
              <a:spcBef>
                <a:spcPts val="0"/>
              </a:spcBef>
              <a:buFont typeface="Arial" pitchFamily="34" charset="0"/>
              <a:buNone/>
              <a:defRPr/>
            </a:pPr>
            <a:r>
              <a:rPr lang="ja-JP" altLang="en-US" sz="1400" dirty="0"/>
              <a:t>　　２－３　喀痰吸引等制度の概要</a:t>
            </a:r>
            <a:endParaRPr lang="en-US" altLang="ja-JP" sz="1400" dirty="0"/>
          </a:p>
          <a:p>
            <a:pPr eaLnBrk="1" fontAlgn="auto" hangingPunct="1">
              <a:spcBef>
                <a:spcPts val="0"/>
              </a:spcBef>
              <a:buFont typeface="Arial" pitchFamily="34" charset="0"/>
              <a:buNone/>
              <a:defRPr/>
            </a:pPr>
            <a:r>
              <a:rPr lang="ja-JP" altLang="en-US" sz="1400" dirty="0"/>
              <a:t>　　２－４　特定の者を対象とした喀痰吸引等の基本的な考え</a:t>
            </a:r>
            <a:endParaRPr lang="en-US" altLang="ja-JP" sz="1400" dirty="0"/>
          </a:p>
          <a:p>
            <a:pPr>
              <a:spcBef>
                <a:spcPts val="100"/>
              </a:spcBef>
              <a:buNone/>
              <a:defRPr/>
            </a:pPr>
            <a:r>
              <a:rPr lang="ja-JP" altLang="en-US" sz="1800" b="1" dirty="0"/>
              <a:t>３．</a:t>
            </a:r>
            <a:r>
              <a:rPr lang="ja-JP" altLang="ja-JP" sz="1800" b="1" dirty="0"/>
              <a:t>重度障害児・</a:t>
            </a:r>
            <a:r>
              <a:rPr lang="ja-JP" altLang="en-US" sz="1800" b="1" dirty="0"/>
              <a:t>者についての理解</a:t>
            </a:r>
            <a:endParaRPr lang="ja-JP" altLang="ja-JP" sz="1800" b="1" dirty="0"/>
          </a:p>
          <a:p>
            <a:pPr eaLnBrk="1" fontAlgn="auto" hangingPunct="1">
              <a:spcBef>
                <a:spcPts val="0"/>
              </a:spcBef>
              <a:buFont typeface="Arial" pitchFamily="34" charset="0"/>
              <a:buNone/>
              <a:defRPr/>
            </a:pPr>
            <a:r>
              <a:rPr lang="ja-JP" altLang="en-US" sz="1400" dirty="0"/>
              <a:t>　　３－１　</a:t>
            </a:r>
            <a:r>
              <a:rPr lang="ja-JP" altLang="ja-JP" sz="1400" dirty="0"/>
              <a:t>障害・疾病についての理解</a:t>
            </a:r>
          </a:p>
          <a:p>
            <a:pPr>
              <a:spcBef>
                <a:spcPts val="0"/>
              </a:spcBef>
              <a:buNone/>
              <a:defRPr/>
            </a:pPr>
            <a:r>
              <a:rPr lang="ja-JP" altLang="en-US" sz="1400" dirty="0"/>
              <a:t>　　３－２　障害の概念（</a:t>
            </a:r>
            <a:r>
              <a:rPr lang="en-US" altLang="ja-JP" sz="1400" dirty="0"/>
              <a:t>ICF</a:t>
            </a:r>
            <a:r>
              <a:rPr lang="ja-JP" altLang="en-US" sz="1400" dirty="0"/>
              <a:t>）</a:t>
            </a:r>
            <a:endParaRPr lang="ja-JP" altLang="ja-JP" sz="1400" dirty="0"/>
          </a:p>
          <a:p>
            <a:pPr eaLnBrk="1" fontAlgn="auto" hangingPunct="1">
              <a:spcBef>
                <a:spcPts val="0"/>
              </a:spcBef>
              <a:buFont typeface="Arial" pitchFamily="34" charset="0"/>
              <a:buNone/>
              <a:defRPr/>
            </a:pPr>
            <a:r>
              <a:rPr lang="ja-JP" altLang="en-US" sz="1400" dirty="0"/>
              <a:t>　　３－３　心理</a:t>
            </a:r>
            <a:r>
              <a:rPr lang="ja-JP" altLang="ja-JP" sz="1400" dirty="0"/>
              <a:t>についての理解</a:t>
            </a:r>
          </a:p>
          <a:p>
            <a:pPr marL="1433513" indent="-1433513" eaLnBrk="1" fontAlgn="auto" hangingPunct="1">
              <a:spcBef>
                <a:spcPts val="0"/>
              </a:spcBef>
              <a:buFont typeface="Arial" pitchFamily="34" charset="0"/>
              <a:buNone/>
              <a:defRPr/>
            </a:pPr>
            <a:r>
              <a:rPr lang="ja-JP" altLang="en-US" sz="1400" dirty="0"/>
              <a:t>　　３－４　</a:t>
            </a:r>
            <a:r>
              <a:rPr lang="ja-JP" altLang="ja-JP" sz="1400" dirty="0"/>
              <a:t>福祉業務従事者としての職業倫理</a:t>
            </a:r>
            <a:r>
              <a:rPr lang="ja-JP" altLang="en-US" sz="1400" dirty="0"/>
              <a:t>と</a:t>
            </a:r>
            <a:r>
              <a:rPr lang="ja-JP" altLang="ja-JP" sz="1400" dirty="0"/>
              <a:t>利用者の人権</a:t>
            </a:r>
            <a:endParaRPr lang="en-US" altLang="ja-JP" sz="1400" dirty="0"/>
          </a:p>
          <a:p>
            <a:pPr>
              <a:spcBef>
                <a:spcPts val="100"/>
              </a:spcBef>
              <a:buNone/>
              <a:defRPr/>
            </a:pPr>
            <a:r>
              <a:rPr lang="ja-JP" altLang="en-US" sz="1800" b="1" dirty="0"/>
              <a:t>４．喀痰吸引等制度の運用</a:t>
            </a:r>
            <a:endParaRPr lang="ja-JP" altLang="ja-JP" sz="1800" b="1" dirty="0"/>
          </a:p>
          <a:p>
            <a:pPr>
              <a:spcBef>
                <a:spcPts val="0"/>
              </a:spcBef>
              <a:buNone/>
              <a:defRPr/>
            </a:pPr>
            <a:r>
              <a:rPr lang="ja-JP" altLang="en-US" sz="1400" dirty="0"/>
              <a:t>　　４－１　喀痰吸引等の業務ができるまで</a:t>
            </a:r>
            <a:endParaRPr lang="ja-JP" altLang="ja-JP" sz="1400" dirty="0"/>
          </a:p>
          <a:p>
            <a:pPr>
              <a:spcBef>
                <a:spcPts val="0"/>
              </a:spcBef>
              <a:buNone/>
              <a:defRPr/>
            </a:pPr>
            <a:r>
              <a:rPr lang="ja-JP" altLang="en-US" sz="1400" dirty="0"/>
              <a:t>　　４－２　喀痰吸引等の実施に必要な事業者の体制づくり</a:t>
            </a:r>
            <a:endParaRPr lang="ja-JP" altLang="ja-JP" sz="1400" dirty="0"/>
          </a:p>
          <a:p>
            <a:pPr>
              <a:spcBef>
                <a:spcPts val="0"/>
              </a:spcBef>
              <a:buNone/>
              <a:defRPr/>
            </a:pPr>
            <a:r>
              <a:rPr lang="ja-JP" altLang="en-US" sz="1400" dirty="0"/>
              <a:t>　　４－３　喀痰吸引等の提供の具体的なイメージ</a:t>
            </a:r>
            <a:endParaRPr lang="ja-JP" altLang="ja-JP" sz="1400" dirty="0"/>
          </a:p>
          <a:p>
            <a:pPr marL="1433513" indent="-1433513">
              <a:spcBef>
                <a:spcPts val="0"/>
              </a:spcBef>
              <a:buNone/>
              <a:defRPr/>
            </a:pPr>
            <a:r>
              <a:rPr lang="ja-JP" altLang="en-US" sz="1400" dirty="0"/>
              <a:t>　　４－４　多職種連携の実際</a:t>
            </a:r>
            <a:endParaRPr lang="ja-JP" altLang="ja-JP" sz="1400" dirty="0"/>
          </a:p>
        </p:txBody>
      </p:sp>
      <p:sp>
        <p:nvSpPr>
          <p:cNvPr id="2" name="テキスト ボックス 1">
            <a:extLst>
              <a:ext uri="{FF2B5EF4-FFF2-40B4-BE49-F238E27FC236}">
                <a16:creationId xmlns:a16="http://schemas.microsoft.com/office/drawing/2014/main" id="{12E6C6AD-C8C5-46B7-9D36-6FE29ABDC7A7}"/>
              </a:ext>
            </a:extLst>
          </p:cNvPr>
          <p:cNvSpPr txBox="1"/>
          <p:nvPr/>
        </p:nvSpPr>
        <p:spPr>
          <a:xfrm>
            <a:off x="6513021" y="168895"/>
            <a:ext cx="723275" cy="307777"/>
          </a:xfrm>
          <a:prstGeom prst="rect">
            <a:avLst/>
          </a:prstGeom>
          <a:noFill/>
        </p:spPr>
        <p:txBody>
          <a:bodyPr wrap="none" rtlCol="0">
            <a:spAutoFit/>
          </a:bodyPr>
          <a:lstStyle/>
          <a:p>
            <a:r>
              <a:rPr kumimoji="1" lang="ja-JP" altLang="en-US" sz="1400" b="1" dirty="0">
                <a:solidFill>
                  <a:schemeClr val="bg1"/>
                </a:solidFill>
                <a:latin typeface="游ゴシック" panose="020B0400000000000000" pitchFamily="50" charset="-128"/>
                <a:ea typeface="游ゴシック" panose="020B0400000000000000" pitchFamily="50" charset="-128"/>
              </a:rPr>
              <a:t>目　次</a:t>
            </a:r>
          </a:p>
        </p:txBody>
      </p:sp>
    </p:spTree>
    <p:extLst>
      <p:ext uri="{BB962C8B-B14F-4D97-AF65-F5344CB8AC3E}">
        <p14:creationId xmlns:p14="http://schemas.microsoft.com/office/powerpoint/2010/main" val="3525201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5B90847-D0B0-4623-BDB0-FCDF17C51E7F}"/>
              </a:ext>
            </a:extLst>
          </p:cNvPr>
          <p:cNvSpPr>
            <a:spLocks noGrp="1"/>
          </p:cNvSpPr>
          <p:nvPr>
            <p:ph type="title"/>
          </p:nvPr>
        </p:nvSpPr>
        <p:spPr>
          <a:xfrm>
            <a:off x="251520" y="576000"/>
            <a:ext cx="9106694" cy="530688"/>
          </a:xfrm>
        </p:spPr>
        <p:txBody>
          <a:bodyPr>
            <a:normAutofit fontScale="90000"/>
          </a:bodyPr>
          <a:lstStyle/>
          <a:p>
            <a:r>
              <a:rPr lang="ja-JP" altLang="en-US" spc="-150" dirty="0"/>
              <a:t>特定の者を対象とした喀痰吸引等の基本的な考え</a:t>
            </a:r>
          </a:p>
        </p:txBody>
      </p:sp>
      <p:sp>
        <p:nvSpPr>
          <p:cNvPr id="8" name="テキスト ボックス 7">
            <a:extLst>
              <a:ext uri="{FF2B5EF4-FFF2-40B4-BE49-F238E27FC236}">
                <a16:creationId xmlns:a16="http://schemas.microsoft.com/office/drawing/2014/main" id="{D5B28523-F250-4D49-8ACF-8DBAC1AFE6A4}"/>
              </a:ext>
            </a:extLst>
          </p:cNvPr>
          <p:cNvSpPr txBox="1"/>
          <p:nvPr/>
        </p:nvSpPr>
        <p:spPr>
          <a:xfrm>
            <a:off x="303582" y="2106722"/>
            <a:ext cx="4032448" cy="1754326"/>
          </a:xfrm>
          <a:prstGeom prst="rect">
            <a:avLst/>
          </a:prstGeom>
          <a:noFill/>
        </p:spPr>
        <p:txBody>
          <a:bodyPr wrap="square" rtlCol="0">
            <a:spAutoFit/>
          </a:bodyPr>
          <a:lstStyle/>
          <a:p>
            <a:r>
              <a:rPr lang="ja-JP" altLang="en-US" dirty="0">
                <a:latin typeface="Segoe UI" panose="020B0502040204020203" pitchFamily="34" charset="0"/>
                <a:ea typeface="メイリオ" panose="020B0604030504040204" pitchFamily="50" charset="-128"/>
              </a:rPr>
              <a:t>ヘルパーが喀痰吸引等を行うことで在宅生活の可能性が高まり、学校で喀痰吸引等が行われることで、教育機会の確保・充実につながり、重度の障害があっても地域で生活できる社会づくりにつながる。</a:t>
            </a:r>
            <a:endParaRPr kumimoji="1" lang="ja-JP" altLang="en-US" dirty="0">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B733AF1-E019-4932-85B3-B527B32CBF40}"/>
              </a:ext>
            </a:extLst>
          </p:cNvPr>
          <p:cNvSpPr txBox="1"/>
          <p:nvPr/>
        </p:nvSpPr>
        <p:spPr>
          <a:xfrm>
            <a:off x="4716016" y="2106016"/>
            <a:ext cx="4032448" cy="1754326"/>
          </a:xfrm>
          <a:prstGeom prst="rect">
            <a:avLst/>
          </a:prstGeom>
          <a:noFill/>
        </p:spPr>
        <p:txBody>
          <a:bodyPr wrap="square" rtlCol="0">
            <a:spAutoFit/>
          </a:bodyPr>
          <a:lstStyle/>
          <a:p>
            <a:r>
              <a:rPr lang="ja-JP" altLang="en-US" dirty="0">
                <a:latin typeface="Segoe UI" panose="020B0502040204020203" pitchFamily="34" charset="0"/>
                <a:ea typeface="メイリオ" panose="020B0604030504040204" pitchFamily="50" charset="-128"/>
              </a:rPr>
              <a:t>介護職員等は喀痰吸引等を、本人の「生活や教育の場を支える」ために行う。したがって、手順通りに手技を行うとともに、</a:t>
            </a:r>
            <a:r>
              <a:rPr kumimoji="1" lang="ja-JP" altLang="en-US" dirty="0">
                <a:latin typeface="Segoe UI" panose="020B0502040204020203" pitchFamily="34" charset="0"/>
                <a:ea typeface="メイリオ" panose="020B0604030504040204" pitchFamily="50" charset="-128"/>
              </a:rPr>
              <a:t>対象者になるべく負担をかけないよう、喀痰吸引等を行う技術の修得が重要。</a:t>
            </a:r>
          </a:p>
        </p:txBody>
      </p:sp>
      <p:sp>
        <p:nvSpPr>
          <p:cNvPr id="11" name="テキスト ボックス 10">
            <a:extLst>
              <a:ext uri="{FF2B5EF4-FFF2-40B4-BE49-F238E27FC236}">
                <a16:creationId xmlns:a16="http://schemas.microsoft.com/office/drawing/2014/main" id="{135EC295-039C-4275-915C-77E9F31C450D}"/>
              </a:ext>
            </a:extLst>
          </p:cNvPr>
          <p:cNvSpPr txBox="1"/>
          <p:nvPr/>
        </p:nvSpPr>
        <p:spPr>
          <a:xfrm>
            <a:off x="303582" y="4843026"/>
            <a:ext cx="4032448" cy="1754326"/>
          </a:xfrm>
          <a:prstGeom prst="rect">
            <a:avLst/>
          </a:prstGeom>
          <a:noFill/>
        </p:spPr>
        <p:txBody>
          <a:bodyPr wrap="square" rtlCol="0">
            <a:spAutoFit/>
          </a:bodyPr>
          <a:lstStyle/>
          <a:p>
            <a:r>
              <a:rPr lang="ja-JP" altLang="en-US" dirty="0">
                <a:latin typeface="Segoe UI" panose="020B0502040204020203" pitchFamily="34" charset="0"/>
                <a:ea typeface="メイリオ" panose="020B0604030504040204" pitchFamily="50" charset="-128"/>
              </a:rPr>
              <a:t>喀痰吸引等制度前は、本人、介護職員等の「個人」単位の合意のもとに実施してきたが、法制化されたことで、「事業者」単位の合意へ移行。これにより、組織としての決定や取組が必要となった。</a:t>
            </a:r>
            <a:endParaRPr kumimoji="1" lang="ja-JP" altLang="en-US" dirty="0">
              <a:latin typeface="Segoe UI" panose="020B0502040204020203"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E9F161B-C7E4-4F59-8531-2543DE412A52}"/>
              </a:ext>
            </a:extLst>
          </p:cNvPr>
          <p:cNvSpPr txBox="1"/>
          <p:nvPr/>
        </p:nvSpPr>
        <p:spPr>
          <a:xfrm>
            <a:off x="4716016" y="4843026"/>
            <a:ext cx="4032448" cy="1754326"/>
          </a:xfrm>
          <a:prstGeom prst="rect">
            <a:avLst/>
          </a:prstGeom>
          <a:noFill/>
        </p:spPr>
        <p:txBody>
          <a:bodyPr wrap="square" rtlCol="0">
            <a:spAutoFit/>
          </a:bodyPr>
          <a:lstStyle/>
          <a:p>
            <a:r>
              <a:rPr lang="ja-JP" altLang="en-US" dirty="0">
                <a:latin typeface="Segoe UI" panose="020B0502040204020203" pitchFamily="34" charset="0"/>
                <a:ea typeface="メイリオ" panose="020B0604030504040204" pitchFamily="50" charset="-128"/>
              </a:rPr>
              <a:t>喀痰吸引は必要時に行う医療的ケアであり、手技のあり方や想定されるリスク、その対応方法も個別性が高い。そのため、第３号では</a:t>
            </a:r>
            <a:r>
              <a:rPr lang="en-US" altLang="ja-JP" dirty="0">
                <a:latin typeface="Segoe UI" panose="020B0502040204020203" pitchFamily="34" charset="0"/>
                <a:ea typeface="メイリオ" panose="020B0604030504040204" pitchFamily="50" charset="-128"/>
              </a:rPr>
              <a:t>OJT</a:t>
            </a:r>
            <a:r>
              <a:rPr lang="ja-JP" altLang="en-US" dirty="0">
                <a:latin typeface="Segoe UI" panose="020B0502040204020203" pitchFamily="34" charset="0"/>
                <a:ea typeface="メイリオ" panose="020B0604030504040204" pitchFamily="50" charset="-128"/>
              </a:rPr>
              <a:t>が基本であり、実地研修や業務の中での医療職との連携が重要。</a:t>
            </a:r>
            <a:endParaRPr kumimoji="1" lang="ja-JP" altLang="en-US" dirty="0">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CFCAB38-FD77-4E8A-9198-8974A080E3CE}"/>
              </a:ext>
            </a:extLst>
          </p:cNvPr>
          <p:cNvSpPr txBox="1"/>
          <p:nvPr/>
        </p:nvSpPr>
        <p:spPr>
          <a:xfrm>
            <a:off x="303582" y="1209551"/>
            <a:ext cx="4032448" cy="8512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2200" b="1" dirty="0">
                <a:latin typeface="Segoe UI" panose="020B0502040204020203" pitchFamily="34" charset="0"/>
                <a:ea typeface="メイリオ" panose="020B0604030504040204" pitchFamily="50" charset="-128"/>
              </a:rPr>
              <a:t>「どこで誰と生活するか」の選択の機会確保に資する</a:t>
            </a:r>
            <a:endParaRPr kumimoji="1" lang="ja-JP" altLang="en-US" sz="2200" b="1" dirty="0">
              <a:latin typeface="Segoe UI" panose="020B0502040204020203"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958C9566-261B-4A20-9E11-251F860F0C20}"/>
              </a:ext>
            </a:extLst>
          </p:cNvPr>
          <p:cNvSpPr txBox="1"/>
          <p:nvPr/>
        </p:nvSpPr>
        <p:spPr>
          <a:xfrm>
            <a:off x="4716016" y="1209551"/>
            <a:ext cx="4032448" cy="8512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2200" b="1" dirty="0">
                <a:latin typeface="Segoe UI" panose="020B0502040204020203" pitchFamily="34" charset="0"/>
                <a:ea typeface="メイリオ" panose="020B0604030504040204" pitchFamily="50" charset="-128"/>
              </a:rPr>
              <a:t>喀痰吸引等は、「暮らしの場で行われる医療的ケア」</a:t>
            </a:r>
            <a:endParaRPr kumimoji="1" lang="ja-JP" altLang="en-US" sz="2200" b="1" dirty="0">
              <a:latin typeface="Segoe UI" panose="020B0502040204020203"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7BB82B3-695B-4729-8E2C-B065C32E06B1}"/>
              </a:ext>
            </a:extLst>
          </p:cNvPr>
          <p:cNvSpPr txBox="1"/>
          <p:nvPr/>
        </p:nvSpPr>
        <p:spPr>
          <a:xfrm>
            <a:off x="4716016" y="3945855"/>
            <a:ext cx="4032448" cy="8512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2200" b="1" dirty="0">
                <a:latin typeface="Segoe UI" panose="020B0502040204020203" pitchFamily="34" charset="0"/>
                <a:ea typeface="メイリオ" panose="020B0604030504040204" pitchFamily="50" charset="-128"/>
              </a:rPr>
              <a:t>第３号研修は、</a:t>
            </a:r>
            <a:endParaRPr lang="en-US" altLang="ja-JP" sz="2200" b="1" dirty="0">
              <a:latin typeface="Segoe UI" panose="020B0502040204020203" pitchFamily="34" charset="0"/>
              <a:ea typeface="メイリオ" panose="020B0604030504040204" pitchFamily="50" charset="-128"/>
            </a:endParaRPr>
          </a:p>
          <a:p>
            <a:pPr algn="ctr"/>
            <a:r>
              <a:rPr lang="ja-JP" altLang="en-US" sz="2200" b="1" dirty="0">
                <a:latin typeface="Segoe UI" panose="020B0502040204020203" pitchFamily="34" charset="0"/>
                <a:ea typeface="メイリオ" panose="020B0604030504040204" pitchFamily="50" charset="-128"/>
              </a:rPr>
              <a:t>対象者の「個別性重視」</a:t>
            </a:r>
            <a:endParaRPr kumimoji="1" lang="ja-JP" altLang="en-US" sz="2200" b="1" dirty="0">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3C317D9-D3BC-4E83-9D8D-2702EF758A8F}"/>
              </a:ext>
            </a:extLst>
          </p:cNvPr>
          <p:cNvSpPr txBox="1"/>
          <p:nvPr/>
        </p:nvSpPr>
        <p:spPr>
          <a:xfrm>
            <a:off x="303582" y="3945855"/>
            <a:ext cx="4032448" cy="8512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2200" b="1" dirty="0">
                <a:latin typeface="Segoe UI" panose="020B0502040204020203" pitchFamily="34" charset="0"/>
                <a:ea typeface="メイリオ" panose="020B0604030504040204" pitchFamily="50" charset="-128"/>
              </a:rPr>
              <a:t>「個人」単位の合意ではなく、「事業者」単位の合意</a:t>
            </a:r>
            <a:endParaRPr kumimoji="1" lang="ja-JP" altLang="en-US" sz="2200" b="1" dirty="0">
              <a:latin typeface="Segoe UI" panose="020B0502040204020203"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AC02E46F-8070-4996-901E-5B2C372F2740}"/>
              </a:ext>
            </a:extLst>
          </p:cNvPr>
          <p:cNvSpPr txBox="1"/>
          <p:nvPr/>
        </p:nvSpPr>
        <p:spPr>
          <a:xfrm>
            <a:off x="4644008" y="198000"/>
            <a:ext cx="4466287"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2-4.</a:t>
            </a:r>
            <a:r>
              <a:rPr kumimoji="1" lang="ja-JP" altLang="en-US" sz="1400" b="1" dirty="0">
                <a:solidFill>
                  <a:schemeClr val="bg1"/>
                </a:solidFill>
                <a:latin typeface="游ゴシック" panose="020B0400000000000000" pitchFamily="50" charset="-128"/>
                <a:ea typeface="游ゴシック" panose="020B0400000000000000" pitchFamily="50" charset="-128"/>
              </a:rPr>
              <a:t>特定の者を対象とした喀痰吸引等の基本的な考え</a:t>
            </a:r>
          </a:p>
        </p:txBody>
      </p:sp>
      <p:sp>
        <p:nvSpPr>
          <p:cNvPr id="16" name="スライド番号プレースホルダー 1">
            <a:extLst>
              <a:ext uri="{FF2B5EF4-FFF2-40B4-BE49-F238E27FC236}">
                <a16:creationId xmlns:a16="http://schemas.microsoft.com/office/drawing/2014/main" id="{AF7FF920-B9D4-42F3-A0CD-7C51C49DF76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5082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0825" y="1170000"/>
            <a:ext cx="3384550" cy="324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ja-JP" altLang="en-US" b="1" dirty="0">
                <a:solidFill>
                  <a:prstClr val="black"/>
                </a:solidFill>
                <a:latin typeface="Segoe UI" panose="020B0502040204020203" pitchFamily="34" charset="0"/>
                <a:ea typeface="メイリオ" panose="020B0604030504040204" pitchFamily="50" charset="-128"/>
              </a:rPr>
              <a:t>「不特定多数の者対象」の場合</a:t>
            </a:r>
            <a:endParaRPr lang="ja-JP" altLang="en-US" dirty="0">
              <a:solidFill>
                <a:prstClr val="black"/>
              </a:solidFill>
              <a:latin typeface="Segoe UI" panose="020B0502040204020203" pitchFamily="34" charset="0"/>
              <a:ea typeface="メイリオ" panose="020B0604030504040204" pitchFamily="50" charset="-128"/>
            </a:endParaRPr>
          </a:p>
        </p:txBody>
      </p:sp>
      <p:sp>
        <p:nvSpPr>
          <p:cNvPr id="4" name="正方形/長方形 3"/>
          <p:cNvSpPr/>
          <p:nvPr/>
        </p:nvSpPr>
        <p:spPr>
          <a:xfrm>
            <a:off x="250825" y="3888000"/>
            <a:ext cx="3313113" cy="324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eaLnBrk="1" fontAlgn="auto" hangingPunct="1">
              <a:spcBef>
                <a:spcPts val="0"/>
              </a:spcBef>
              <a:spcAft>
                <a:spcPts val="0"/>
              </a:spcAft>
              <a:defRPr/>
            </a:pPr>
            <a:r>
              <a:rPr lang="ja-JP" altLang="en-US" b="1" dirty="0">
                <a:solidFill>
                  <a:prstClr val="black"/>
                </a:solidFill>
                <a:latin typeface="Segoe UI" panose="020B0502040204020203" pitchFamily="34" charset="0"/>
                <a:ea typeface="メイリオ" panose="020B0604030504040204" pitchFamily="50" charset="-128"/>
              </a:rPr>
              <a:t>「特定の者対象」の場合</a:t>
            </a:r>
            <a:endParaRPr lang="ja-JP" altLang="en-US" dirty="0">
              <a:solidFill>
                <a:prstClr val="black"/>
              </a:solidFill>
              <a:latin typeface="Segoe UI" panose="020B0502040204020203" pitchFamily="34" charset="0"/>
              <a:ea typeface="メイリオ" panose="020B0604030504040204" pitchFamily="50" charset="-128"/>
            </a:endParaRPr>
          </a:p>
        </p:txBody>
      </p:sp>
      <p:sp>
        <p:nvSpPr>
          <p:cNvPr id="88069" name="テキスト ボックス 4"/>
          <p:cNvSpPr txBox="1">
            <a:spLocks noChangeArrowheads="1"/>
          </p:cNvSpPr>
          <p:nvPr/>
        </p:nvSpPr>
        <p:spPr bwMode="auto">
          <a:xfrm>
            <a:off x="539750" y="1548000"/>
            <a:ext cx="3384550" cy="2089150"/>
          </a:xfrm>
          <a:prstGeom prst="rect">
            <a:avLst/>
          </a:prstGeom>
          <a:solidFill>
            <a:srgbClr val="FFFF00">
              <a:alpha val="47842"/>
            </a:srgbClr>
          </a:solidFill>
          <a:ln w="9525">
            <a:solidFill>
              <a:schemeClr val="tx1"/>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800" b="1">
              <a:solidFill>
                <a:srgbClr val="000000"/>
              </a:solidFill>
              <a:latin typeface="+mn-ea"/>
              <a:ea typeface="+mn-ea"/>
            </a:endParaRPr>
          </a:p>
          <a:p>
            <a:pPr algn="ctr" eaLnBrk="1" hangingPunct="1">
              <a:spcBef>
                <a:spcPct val="0"/>
              </a:spcBef>
              <a:buFontTx/>
              <a:buNone/>
            </a:pPr>
            <a:r>
              <a:rPr lang="ja-JP" altLang="en-US" sz="1800" b="1">
                <a:solidFill>
                  <a:srgbClr val="000000"/>
                </a:solidFill>
                <a:latin typeface="+mn-ea"/>
                <a:ea typeface="+mn-ea"/>
              </a:rPr>
              <a:t>基本研修</a:t>
            </a:r>
            <a:endParaRPr lang="en-US" altLang="ja-JP" sz="1800" b="1">
              <a:solidFill>
                <a:srgbClr val="000000"/>
              </a:solidFill>
              <a:latin typeface="+mn-ea"/>
              <a:ea typeface="+mn-ea"/>
            </a:endParaRPr>
          </a:p>
          <a:p>
            <a:pPr algn="ctr" eaLnBrk="1" hangingPunct="1">
              <a:spcBef>
                <a:spcPct val="0"/>
              </a:spcBef>
              <a:buFontTx/>
              <a:buNone/>
            </a:pPr>
            <a:r>
              <a:rPr lang="ja-JP" altLang="en-US" sz="1800">
                <a:solidFill>
                  <a:srgbClr val="000000"/>
                </a:solidFill>
                <a:latin typeface="+mn-ea"/>
                <a:ea typeface="+mn-ea"/>
              </a:rPr>
              <a:t>（講義</a:t>
            </a:r>
            <a:r>
              <a:rPr lang="en-US" altLang="ja-JP" sz="1800">
                <a:solidFill>
                  <a:srgbClr val="000000"/>
                </a:solidFill>
                <a:latin typeface="+mn-ea"/>
                <a:ea typeface="+mn-ea"/>
              </a:rPr>
              <a:t>50</a:t>
            </a:r>
            <a:r>
              <a:rPr lang="ja-JP" altLang="en-US" sz="1800">
                <a:solidFill>
                  <a:srgbClr val="000000"/>
                </a:solidFill>
                <a:latin typeface="+mn-ea"/>
                <a:ea typeface="+mn-ea"/>
              </a:rPr>
              <a:t>時間</a:t>
            </a:r>
            <a:endParaRPr lang="en-US" altLang="ja-JP" sz="1800">
              <a:solidFill>
                <a:srgbClr val="000000"/>
              </a:solidFill>
              <a:latin typeface="+mn-ea"/>
              <a:ea typeface="+mn-ea"/>
            </a:endParaRPr>
          </a:p>
          <a:p>
            <a:pPr algn="ctr" eaLnBrk="1" hangingPunct="1">
              <a:spcBef>
                <a:spcPct val="0"/>
              </a:spcBef>
              <a:buFontTx/>
              <a:buNone/>
            </a:pPr>
            <a:r>
              <a:rPr lang="ja-JP" altLang="en-US" sz="1800">
                <a:solidFill>
                  <a:srgbClr val="000000"/>
                </a:solidFill>
                <a:latin typeface="+mn-ea"/>
                <a:ea typeface="+mn-ea"/>
              </a:rPr>
              <a:t>＋演習各</a:t>
            </a:r>
            <a:r>
              <a:rPr lang="en-US" altLang="ja-JP" sz="1800">
                <a:solidFill>
                  <a:srgbClr val="000000"/>
                </a:solidFill>
                <a:latin typeface="+mn-ea"/>
                <a:ea typeface="+mn-ea"/>
              </a:rPr>
              <a:t>5</a:t>
            </a:r>
            <a:r>
              <a:rPr lang="ja-JP" altLang="en-US" sz="1800">
                <a:solidFill>
                  <a:srgbClr val="000000"/>
                </a:solidFill>
                <a:latin typeface="+mn-ea"/>
                <a:ea typeface="+mn-ea"/>
              </a:rPr>
              <a:t>回以上）</a:t>
            </a:r>
          </a:p>
        </p:txBody>
      </p:sp>
      <p:sp>
        <p:nvSpPr>
          <p:cNvPr id="88070" name="テキスト ボックス 5"/>
          <p:cNvSpPr txBox="1">
            <a:spLocks noChangeArrowheads="1"/>
          </p:cNvSpPr>
          <p:nvPr/>
        </p:nvSpPr>
        <p:spPr bwMode="auto">
          <a:xfrm>
            <a:off x="4427538" y="1548000"/>
            <a:ext cx="1439862" cy="2052000"/>
          </a:xfrm>
          <a:prstGeom prst="rect">
            <a:avLst/>
          </a:prstGeom>
          <a:solidFill>
            <a:srgbClr val="00B0F0">
              <a:alpha val="45882"/>
            </a:srgbClr>
          </a:solidFill>
          <a:ln w="9525">
            <a:solidFill>
              <a:schemeClr val="tx1"/>
            </a:solidFill>
            <a:miter lim="800000"/>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800">
              <a:solidFill>
                <a:srgbClr val="000000"/>
              </a:solidFill>
              <a:latin typeface="+mn-ea"/>
              <a:ea typeface="+mn-ea"/>
            </a:endParaRPr>
          </a:p>
        </p:txBody>
      </p:sp>
      <p:cxnSp>
        <p:nvCxnSpPr>
          <p:cNvPr id="9" name="直線矢印コネクタ 8"/>
          <p:cNvCxnSpPr/>
          <p:nvPr/>
        </p:nvCxnSpPr>
        <p:spPr>
          <a:xfrm flipV="1">
            <a:off x="6011863" y="2060848"/>
            <a:ext cx="720725" cy="215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011863" y="2636912"/>
            <a:ext cx="72072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011863" y="2996952"/>
            <a:ext cx="647700" cy="215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761162" y="1506942"/>
            <a:ext cx="1512887" cy="719138"/>
          </a:xfrm>
          <a:prstGeom prst="ellipse">
            <a:avLst/>
          </a:prstGeom>
          <a:solidFill>
            <a:schemeClr val="accent6">
              <a:alpha val="47000"/>
            </a:schemeClr>
          </a:solidFill>
          <a:ln>
            <a:solidFill>
              <a:schemeClr val="tx1"/>
            </a:solidFill>
          </a:ln>
        </p:spPr>
        <p:txBody>
          <a:bodyPr anchor="ctr"/>
          <a:lstStyle/>
          <a:p>
            <a:pPr algn="ctr" eaLnBrk="1" fontAlgn="auto" hangingPunct="1">
              <a:spcBef>
                <a:spcPts val="0"/>
              </a:spcBef>
              <a:spcAft>
                <a:spcPts val="0"/>
              </a:spcAft>
              <a:defRPr/>
            </a:pPr>
            <a:r>
              <a:rPr lang="ja-JP" altLang="en-US" sz="1400" dirty="0">
                <a:solidFill>
                  <a:prstClr val="black"/>
                </a:solidFill>
                <a:latin typeface="+mn-ea"/>
              </a:rPr>
              <a:t>適切な</a:t>
            </a:r>
            <a:endParaRPr lang="en-US" altLang="ja-JP" sz="1400" dirty="0">
              <a:solidFill>
                <a:prstClr val="black"/>
              </a:solidFill>
              <a:latin typeface="+mn-ea"/>
            </a:endParaRPr>
          </a:p>
          <a:p>
            <a:pPr algn="ctr" eaLnBrk="1" fontAlgn="auto" hangingPunct="1">
              <a:spcBef>
                <a:spcPts val="0"/>
              </a:spcBef>
              <a:spcAft>
                <a:spcPts val="0"/>
              </a:spcAft>
              <a:defRPr/>
            </a:pPr>
            <a:r>
              <a:rPr lang="ja-JP" altLang="en-US" sz="1400" dirty="0">
                <a:solidFill>
                  <a:prstClr val="black"/>
                </a:solidFill>
                <a:latin typeface="+mn-ea"/>
              </a:rPr>
              <a:t>たん吸引等実施</a:t>
            </a:r>
          </a:p>
        </p:txBody>
      </p:sp>
      <p:sp>
        <p:nvSpPr>
          <p:cNvPr id="88075" name="テキスト ボックス 21"/>
          <p:cNvSpPr txBox="1">
            <a:spLocks noChangeArrowheads="1"/>
          </p:cNvSpPr>
          <p:nvPr/>
        </p:nvSpPr>
        <p:spPr bwMode="auto">
          <a:xfrm>
            <a:off x="3635375" y="1134000"/>
            <a:ext cx="5257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90000"/>
              </a:lnSpc>
              <a:spcBef>
                <a:spcPct val="0"/>
              </a:spcBef>
              <a:buFontTx/>
              <a:buNone/>
            </a:pPr>
            <a:r>
              <a:rPr lang="en-US" altLang="ja-JP" sz="1300" dirty="0">
                <a:solidFill>
                  <a:srgbClr val="000000"/>
                </a:solidFill>
                <a:latin typeface="+mn-ea"/>
                <a:ea typeface="+mn-ea"/>
              </a:rPr>
              <a:t>※</a:t>
            </a:r>
            <a:r>
              <a:rPr lang="ja-JP" altLang="en-US" sz="1300" dirty="0">
                <a:solidFill>
                  <a:srgbClr val="000000"/>
                </a:solidFill>
                <a:latin typeface="+mn-ea"/>
                <a:ea typeface="+mn-ea"/>
              </a:rPr>
              <a:t>基本研修を手厚くしており、一般的な知識技術の習得がなされているため、研修終了後から、不特定多数の者にたん吸引等の実施が可能。</a:t>
            </a:r>
          </a:p>
        </p:txBody>
      </p:sp>
      <p:sp>
        <p:nvSpPr>
          <p:cNvPr id="88076" name="テキスト ボックス 22"/>
          <p:cNvSpPr txBox="1">
            <a:spLocks noChangeArrowheads="1"/>
          </p:cNvSpPr>
          <p:nvPr/>
        </p:nvSpPr>
        <p:spPr bwMode="auto">
          <a:xfrm>
            <a:off x="611188" y="4745939"/>
            <a:ext cx="1728787" cy="1728000"/>
          </a:xfrm>
          <a:prstGeom prst="rect">
            <a:avLst/>
          </a:prstGeom>
          <a:solidFill>
            <a:srgbClr val="FFFF00">
              <a:alpha val="47842"/>
            </a:srgbClr>
          </a:solidFill>
          <a:ln w="9525">
            <a:solidFill>
              <a:schemeClr val="tx1"/>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en-US" altLang="ja-JP" sz="1800" b="1" dirty="0">
              <a:solidFill>
                <a:srgbClr val="000000"/>
              </a:solidFill>
              <a:latin typeface="+mn-ea"/>
              <a:ea typeface="+mn-ea"/>
            </a:endParaRPr>
          </a:p>
          <a:p>
            <a:pPr algn="ctr" eaLnBrk="1" hangingPunct="1">
              <a:spcBef>
                <a:spcPct val="0"/>
              </a:spcBef>
              <a:buFontTx/>
              <a:buNone/>
            </a:pPr>
            <a:r>
              <a:rPr lang="ja-JP" altLang="en-US" sz="1800" b="1" dirty="0">
                <a:solidFill>
                  <a:srgbClr val="000000"/>
                </a:solidFill>
                <a:latin typeface="+mn-ea"/>
                <a:ea typeface="+mn-ea"/>
              </a:rPr>
              <a:t>基本研修</a:t>
            </a:r>
            <a:endParaRPr lang="en-US" altLang="ja-JP" sz="1800" b="1" dirty="0">
              <a:solidFill>
                <a:srgbClr val="000000"/>
              </a:solidFill>
              <a:latin typeface="+mn-ea"/>
              <a:ea typeface="+mn-ea"/>
            </a:endParaRPr>
          </a:p>
          <a:p>
            <a:pPr algn="ctr" eaLnBrk="1" hangingPunct="1">
              <a:spcBef>
                <a:spcPct val="0"/>
              </a:spcBef>
              <a:buFontTx/>
              <a:buNone/>
            </a:pPr>
            <a:r>
              <a:rPr lang="ja-JP" altLang="en-US" sz="1200" dirty="0">
                <a:solidFill>
                  <a:srgbClr val="000000"/>
                </a:solidFill>
                <a:latin typeface="+mn-ea"/>
                <a:ea typeface="+mn-ea"/>
              </a:rPr>
              <a:t>（講義＋演習９時間</a:t>
            </a:r>
            <a:endParaRPr lang="en-US" altLang="ja-JP" sz="1200" dirty="0">
              <a:solidFill>
                <a:srgbClr val="000000"/>
              </a:solidFill>
              <a:latin typeface="+mn-ea"/>
              <a:ea typeface="+mn-ea"/>
            </a:endParaRPr>
          </a:p>
          <a:p>
            <a:pPr algn="ctr" eaLnBrk="1" hangingPunct="1">
              <a:spcBef>
                <a:spcPct val="0"/>
              </a:spcBef>
              <a:buFontTx/>
              <a:buNone/>
            </a:pPr>
            <a:r>
              <a:rPr lang="ja-JP" altLang="en-US" sz="1200" dirty="0">
                <a:solidFill>
                  <a:srgbClr val="000000"/>
                </a:solidFill>
                <a:latin typeface="+mn-ea"/>
                <a:ea typeface="+mn-ea"/>
              </a:rPr>
              <a:t>＋現場演習）</a:t>
            </a:r>
            <a:endParaRPr lang="en-US" altLang="ja-JP" sz="1200" dirty="0">
              <a:solidFill>
                <a:srgbClr val="000000"/>
              </a:solidFill>
              <a:latin typeface="+mn-ea"/>
              <a:ea typeface="+mn-ea"/>
            </a:endParaRPr>
          </a:p>
          <a:p>
            <a:pPr algn="ctr" eaLnBrk="1" hangingPunct="1">
              <a:spcBef>
                <a:spcPct val="0"/>
              </a:spcBef>
              <a:buFontTx/>
              <a:buNone/>
            </a:pPr>
            <a:endParaRPr lang="en-US" altLang="ja-JP" sz="1400" dirty="0">
              <a:solidFill>
                <a:srgbClr val="000000"/>
              </a:solidFill>
              <a:latin typeface="+mn-ea"/>
              <a:ea typeface="+mn-ea"/>
            </a:endParaRPr>
          </a:p>
          <a:p>
            <a:pPr algn="ctr" eaLnBrk="1" hangingPunct="1">
              <a:spcBef>
                <a:spcPct val="0"/>
              </a:spcBef>
              <a:buFontTx/>
              <a:buNone/>
            </a:pPr>
            <a:endParaRPr lang="ja-JP" altLang="en-US" sz="1400" dirty="0">
              <a:solidFill>
                <a:srgbClr val="000000"/>
              </a:solidFill>
              <a:latin typeface="+mn-ea"/>
              <a:ea typeface="+mn-ea"/>
            </a:endParaRPr>
          </a:p>
        </p:txBody>
      </p:sp>
      <p:sp>
        <p:nvSpPr>
          <p:cNvPr id="25" name="テキスト ボックス 24"/>
          <p:cNvSpPr txBox="1"/>
          <p:nvPr/>
        </p:nvSpPr>
        <p:spPr>
          <a:xfrm>
            <a:off x="2843213" y="4500000"/>
            <a:ext cx="3168650" cy="2214000"/>
          </a:xfrm>
          <a:prstGeom prst="rect">
            <a:avLst/>
          </a:prstGeom>
          <a:solidFill>
            <a:srgbClr val="00B0F0">
              <a:alpha val="46000"/>
            </a:srgbClr>
          </a:solidFill>
          <a:ln>
            <a:solidFill>
              <a:schemeClr val="tx1"/>
            </a:solidFill>
          </a:ln>
        </p:spPr>
        <p:txBody>
          <a:bodyPr anchor="ctr"/>
          <a:lstStyle/>
          <a:p>
            <a:pPr algn="ctr" eaLnBrk="1" fontAlgn="auto" hangingPunct="1">
              <a:spcBef>
                <a:spcPts val="0"/>
              </a:spcBef>
              <a:spcAft>
                <a:spcPts val="0"/>
              </a:spcAft>
              <a:defRPr/>
            </a:pPr>
            <a:endParaRPr lang="en-US" altLang="ja-JP" dirty="0">
              <a:solidFill>
                <a:prstClr val="black"/>
              </a:solidFill>
              <a:latin typeface="+mn-ea"/>
            </a:endParaRPr>
          </a:p>
          <a:p>
            <a:pPr algn="ctr" eaLnBrk="1" fontAlgn="auto" hangingPunct="1">
              <a:spcBef>
                <a:spcPts val="0"/>
              </a:spcBef>
              <a:spcAft>
                <a:spcPts val="0"/>
              </a:spcAft>
              <a:defRPr/>
            </a:pPr>
            <a:endParaRPr lang="en-US" altLang="ja-JP" sz="1400" dirty="0">
              <a:solidFill>
                <a:prstClr val="black"/>
              </a:solidFill>
              <a:latin typeface="+mn-ea"/>
            </a:endParaRPr>
          </a:p>
          <a:p>
            <a:pPr marL="177800" indent="-177800" eaLnBrk="1" fontAlgn="auto" hangingPunct="1">
              <a:spcBef>
                <a:spcPts val="0"/>
              </a:spcBef>
              <a:spcAft>
                <a:spcPts val="0"/>
              </a:spcAft>
              <a:defRPr/>
            </a:pPr>
            <a:endParaRPr lang="ja-JP" altLang="en-US" dirty="0">
              <a:solidFill>
                <a:prstClr val="black"/>
              </a:solidFill>
              <a:latin typeface="+mn-ea"/>
            </a:endParaRPr>
          </a:p>
        </p:txBody>
      </p:sp>
      <p:cxnSp>
        <p:nvCxnSpPr>
          <p:cNvPr id="26" name="直線矢印コネクタ 25"/>
          <p:cNvCxnSpPr/>
          <p:nvPr/>
        </p:nvCxnSpPr>
        <p:spPr>
          <a:xfrm>
            <a:off x="6084888" y="5445224"/>
            <a:ext cx="57467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079" name="テキスト ボックス 27"/>
          <p:cNvSpPr txBox="1">
            <a:spLocks noChangeArrowheads="1"/>
          </p:cNvSpPr>
          <p:nvPr/>
        </p:nvSpPr>
        <p:spPr bwMode="auto">
          <a:xfrm>
            <a:off x="3563938" y="3888000"/>
            <a:ext cx="5473518"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72000" anchor="ct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300" dirty="0">
                <a:solidFill>
                  <a:srgbClr val="000000"/>
                </a:solidFill>
                <a:latin typeface="+mn-ea"/>
                <a:ea typeface="+mn-ea"/>
              </a:rPr>
              <a:t>※</a:t>
            </a:r>
            <a:r>
              <a:rPr lang="ja-JP" altLang="en-US" sz="1300" dirty="0">
                <a:solidFill>
                  <a:srgbClr val="000000"/>
                </a:solidFill>
                <a:latin typeface="+mn-ea"/>
                <a:ea typeface="+mn-ea"/>
              </a:rPr>
              <a:t>基本研修では基礎的なレベルの知識、手順等を中心に学習し、実地研修の中で特定の者に応じた知識・技術を体得。当該特定の者のみに対するたん吸引等を実施。</a:t>
            </a:r>
          </a:p>
        </p:txBody>
      </p:sp>
      <p:sp>
        <p:nvSpPr>
          <p:cNvPr id="88080" name="テキスト ボックス 29"/>
          <p:cNvSpPr txBox="1">
            <a:spLocks noChangeArrowheads="1"/>
          </p:cNvSpPr>
          <p:nvPr/>
        </p:nvSpPr>
        <p:spPr bwMode="auto">
          <a:xfrm>
            <a:off x="8358807" y="4725144"/>
            <a:ext cx="461665"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a:solidFill>
                  <a:srgbClr val="000000"/>
                </a:solidFill>
                <a:latin typeface="+mn-ea"/>
                <a:ea typeface="+mn-ea"/>
              </a:rPr>
              <a:t>特定の者のみ</a:t>
            </a:r>
          </a:p>
        </p:txBody>
      </p:sp>
      <p:sp>
        <p:nvSpPr>
          <p:cNvPr id="88081" name="テキスト ボックス 30"/>
          <p:cNvSpPr txBox="1">
            <a:spLocks noChangeArrowheads="1"/>
          </p:cNvSpPr>
          <p:nvPr/>
        </p:nvSpPr>
        <p:spPr bwMode="auto">
          <a:xfrm>
            <a:off x="8358807" y="1628800"/>
            <a:ext cx="461665"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dirty="0">
                <a:solidFill>
                  <a:srgbClr val="000000"/>
                </a:solidFill>
                <a:latin typeface="+mn-ea"/>
                <a:ea typeface="+mn-ea"/>
              </a:rPr>
              <a:t>不特定多数の者</a:t>
            </a:r>
          </a:p>
        </p:txBody>
      </p:sp>
      <p:sp>
        <p:nvSpPr>
          <p:cNvPr id="37" name="正方形/長方形 36"/>
          <p:cNvSpPr/>
          <p:nvPr/>
        </p:nvSpPr>
        <p:spPr>
          <a:xfrm>
            <a:off x="4572000" y="1773709"/>
            <a:ext cx="1223963" cy="2159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dirty="0">
                <a:solidFill>
                  <a:prstClr val="black"/>
                </a:solidFill>
                <a:latin typeface="+mn-ea"/>
              </a:rPr>
              <a:t>看護師</a:t>
            </a:r>
          </a:p>
        </p:txBody>
      </p:sp>
      <p:sp>
        <p:nvSpPr>
          <p:cNvPr id="38" name="下矢印 37"/>
          <p:cNvSpPr/>
          <p:nvPr/>
        </p:nvSpPr>
        <p:spPr>
          <a:xfrm>
            <a:off x="4427538" y="1989609"/>
            <a:ext cx="1439862" cy="21590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dirty="0">
                <a:solidFill>
                  <a:prstClr val="black"/>
                </a:solidFill>
                <a:latin typeface="+mn-ea"/>
              </a:rPr>
              <a:t>評価指導</a:t>
            </a:r>
          </a:p>
        </p:txBody>
      </p:sp>
      <p:sp>
        <p:nvSpPr>
          <p:cNvPr id="39" name="正方形/長方形 38"/>
          <p:cNvSpPr/>
          <p:nvPr/>
        </p:nvSpPr>
        <p:spPr>
          <a:xfrm>
            <a:off x="4572000" y="2205509"/>
            <a:ext cx="1223963" cy="2159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dirty="0">
                <a:solidFill>
                  <a:prstClr val="black"/>
                </a:solidFill>
                <a:latin typeface="+mn-ea"/>
              </a:rPr>
              <a:t>介護職等</a:t>
            </a:r>
          </a:p>
        </p:txBody>
      </p:sp>
      <p:sp>
        <p:nvSpPr>
          <p:cNvPr id="88089" name="テキスト ボックス 39"/>
          <p:cNvSpPr txBox="1">
            <a:spLocks noChangeArrowheads="1"/>
          </p:cNvSpPr>
          <p:nvPr/>
        </p:nvSpPr>
        <p:spPr bwMode="auto">
          <a:xfrm>
            <a:off x="4500563" y="2421409"/>
            <a:ext cx="136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a:solidFill>
                  <a:srgbClr val="000000"/>
                </a:solidFill>
                <a:latin typeface="+mn-ea"/>
                <a:ea typeface="+mn-ea"/>
              </a:rPr>
              <a:t>不特定を対象</a:t>
            </a:r>
          </a:p>
        </p:txBody>
      </p:sp>
      <p:sp>
        <p:nvSpPr>
          <p:cNvPr id="88090" name="テキスト ボックス 40"/>
          <p:cNvSpPr txBox="1">
            <a:spLocks noChangeArrowheads="1"/>
          </p:cNvSpPr>
          <p:nvPr/>
        </p:nvSpPr>
        <p:spPr bwMode="auto">
          <a:xfrm>
            <a:off x="4427538" y="1484784"/>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dirty="0">
                <a:solidFill>
                  <a:srgbClr val="000000"/>
                </a:solidFill>
                <a:latin typeface="+mn-ea"/>
                <a:ea typeface="+mn-ea"/>
              </a:rPr>
              <a:t>実地研修</a:t>
            </a:r>
          </a:p>
        </p:txBody>
      </p:sp>
      <p:sp>
        <p:nvSpPr>
          <p:cNvPr id="88091" name="テキスト ボックス 41"/>
          <p:cNvSpPr txBox="1">
            <a:spLocks noChangeArrowheads="1"/>
          </p:cNvSpPr>
          <p:nvPr/>
        </p:nvSpPr>
        <p:spPr bwMode="auto">
          <a:xfrm>
            <a:off x="611188" y="3254453"/>
            <a:ext cx="316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400" dirty="0">
                <a:solidFill>
                  <a:srgbClr val="000000"/>
                </a:solidFill>
                <a:latin typeface="+mn-ea"/>
                <a:ea typeface="+mn-ea"/>
              </a:rPr>
              <a:t>※</a:t>
            </a:r>
            <a:r>
              <a:rPr lang="ja-JP" altLang="en-US" sz="1400" dirty="0">
                <a:solidFill>
                  <a:srgbClr val="000000"/>
                </a:solidFill>
                <a:latin typeface="+mn-ea"/>
                <a:ea typeface="+mn-ea"/>
              </a:rPr>
              <a:t>　一定の水準までの技術等を習得</a:t>
            </a:r>
          </a:p>
        </p:txBody>
      </p:sp>
      <p:sp>
        <p:nvSpPr>
          <p:cNvPr id="88092" name="正方形/長方形 43"/>
          <p:cNvSpPr>
            <a:spLocks noChangeArrowheads="1"/>
          </p:cNvSpPr>
          <p:nvPr/>
        </p:nvSpPr>
        <p:spPr bwMode="auto">
          <a:xfrm>
            <a:off x="611188" y="5876975"/>
            <a:ext cx="172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a:solidFill>
                  <a:srgbClr val="000000"/>
                </a:solidFill>
                <a:latin typeface="+mn-ea"/>
                <a:ea typeface="+mn-ea"/>
              </a:rPr>
              <a:t>※</a:t>
            </a:r>
            <a:r>
              <a:rPr lang="ja-JP" altLang="en-US" sz="1200" dirty="0">
                <a:solidFill>
                  <a:srgbClr val="000000"/>
                </a:solidFill>
                <a:latin typeface="+mn-ea"/>
                <a:ea typeface="+mn-ea"/>
              </a:rPr>
              <a:t>　基礎的なレベルの知識、手順等を習得</a:t>
            </a:r>
          </a:p>
        </p:txBody>
      </p:sp>
      <p:sp>
        <p:nvSpPr>
          <p:cNvPr id="88093" name="正方形/長方形 45"/>
          <p:cNvSpPr>
            <a:spLocks noChangeArrowheads="1"/>
          </p:cNvSpPr>
          <p:nvPr/>
        </p:nvSpPr>
        <p:spPr bwMode="auto">
          <a:xfrm>
            <a:off x="2843213" y="6165304"/>
            <a:ext cx="3168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200"/>
              </a:lnSpc>
              <a:spcBef>
                <a:spcPct val="0"/>
              </a:spcBef>
              <a:buFontTx/>
              <a:buNone/>
            </a:pPr>
            <a:r>
              <a:rPr lang="en-US" altLang="ja-JP" sz="1400" b="1" u="sng" dirty="0">
                <a:solidFill>
                  <a:srgbClr val="FF0000"/>
                </a:solidFill>
                <a:latin typeface="+mn-ea"/>
                <a:ea typeface="+mn-ea"/>
              </a:rPr>
              <a:t>※</a:t>
            </a:r>
            <a:r>
              <a:rPr lang="ja-JP" altLang="en-US" sz="1400" b="1" u="sng" dirty="0">
                <a:solidFill>
                  <a:srgbClr val="FF0000"/>
                </a:solidFill>
                <a:latin typeface="+mn-ea"/>
                <a:ea typeface="+mn-ea"/>
              </a:rPr>
              <a:t>実地研修を重視</a:t>
            </a:r>
            <a:endParaRPr lang="en-US" altLang="ja-JP" sz="1400" b="1" u="sng" dirty="0">
              <a:solidFill>
                <a:srgbClr val="FF0000"/>
              </a:solidFill>
              <a:latin typeface="+mn-ea"/>
              <a:ea typeface="+mn-ea"/>
            </a:endParaRPr>
          </a:p>
          <a:p>
            <a:pPr eaLnBrk="1" hangingPunct="1">
              <a:lnSpc>
                <a:spcPts val="1200"/>
              </a:lnSpc>
              <a:spcBef>
                <a:spcPct val="0"/>
              </a:spcBef>
              <a:buFontTx/>
              <a:buNone/>
            </a:pPr>
            <a:r>
              <a:rPr lang="en-US" altLang="ja-JP" sz="1200" dirty="0">
                <a:solidFill>
                  <a:srgbClr val="000000"/>
                </a:solidFill>
                <a:latin typeface="+mn-ea"/>
                <a:ea typeface="+mn-ea"/>
              </a:rPr>
              <a:t>※</a:t>
            </a:r>
            <a:r>
              <a:rPr lang="ja-JP" altLang="en-US" sz="1200" spc="-150" dirty="0">
                <a:solidFill>
                  <a:srgbClr val="000000"/>
                </a:solidFill>
                <a:latin typeface="+mn-ea"/>
                <a:ea typeface="+mn-ea"/>
              </a:rPr>
              <a:t>本人に</a:t>
            </a:r>
            <a:r>
              <a:rPr lang="ja-JP" altLang="en-US" sz="1200" spc="-150" dirty="0" err="1">
                <a:solidFill>
                  <a:srgbClr val="000000"/>
                </a:solidFill>
                <a:latin typeface="+mn-ea"/>
                <a:ea typeface="+mn-ea"/>
              </a:rPr>
              <a:t>応じたたんの</a:t>
            </a:r>
            <a:r>
              <a:rPr lang="ja-JP" altLang="en-US" sz="1200" spc="-150" dirty="0">
                <a:solidFill>
                  <a:srgbClr val="000000"/>
                </a:solidFill>
                <a:latin typeface="+mn-ea"/>
                <a:ea typeface="+mn-ea"/>
              </a:rPr>
              <a:t>吸引等や介護、コミュニケーション方法なので実地でしか習得できない。</a:t>
            </a:r>
          </a:p>
        </p:txBody>
      </p:sp>
      <p:sp>
        <p:nvSpPr>
          <p:cNvPr id="88094" name="テキスト ボックス 46"/>
          <p:cNvSpPr txBox="1">
            <a:spLocks noChangeArrowheads="1"/>
          </p:cNvSpPr>
          <p:nvPr/>
        </p:nvSpPr>
        <p:spPr bwMode="auto">
          <a:xfrm>
            <a:off x="2987675" y="4437112"/>
            <a:ext cx="287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b="1">
                <a:solidFill>
                  <a:srgbClr val="000000"/>
                </a:solidFill>
                <a:latin typeface="+mn-ea"/>
                <a:ea typeface="+mn-ea"/>
              </a:rPr>
              <a:t>実地研修</a:t>
            </a:r>
            <a:endParaRPr lang="ja-JP" altLang="en-US" sz="1400">
              <a:solidFill>
                <a:srgbClr val="000000"/>
              </a:solidFill>
              <a:latin typeface="+mn-ea"/>
              <a:ea typeface="+mn-ea"/>
            </a:endParaRPr>
          </a:p>
        </p:txBody>
      </p:sp>
      <p:sp>
        <p:nvSpPr>
          <p:cNvPr id="48" name="正方形/長方形 47"/>
          <p:cNvSpPr/>
          <p:nvPr/>
        </p:nvSpPr>
        <p:spPr>
          <a:xfrm>
            <a:off x="2987675" y="4716000"/>
            <a:ext cx="2879725"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black"/>
                </a:solidFill>
                <a:latin typeface="+mn-ea"/>
              </a:rPr>
              <a:t>医師・看護師</a:t>
            </a:r>
          </a:p>
        </p:txBody>
      </p:sp>
      <p:sp>
        <p:nvSpPr>
          <p:cNvPr id="50" name="下矢印 49"/>
          <p:cNvSpPr/>
          <p:nvPr/>
        </p:nvSpPr>
        <p:spPr>
          <a:xfrm>
            <a:off x="3203575" y="4968000"/>
            <a:ext cx="2376488" cy="32400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dirty="0">
                <a:solidFill>
                  <a:prstClr val="black"/>
                </a:solidFill>
                <a:latin typeface="+mn-ea"/>
              </a:rPr>
              <a:t>評価・指導</a:t>
            </a:r>
          </a:p>
        </p:txBody>
      </p:sp>
      <p:sp>
        <p:nvSpPr>
          <p:cNvPr id="51" name="正方形/長方形 50"/>
          <p:cNvSpPr/>
          <p:nvPr/>
        </p:nvSpPr>
        <p:spPr>
          <a:xfrm>
            <a:off x="3840163" y="5292000"/>
            <a:ext cx="1236662" cy="2635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black"/>
                </a:solidFill>
                <a:latin typeface="+mn-ea"/>
              </a:rPr>
              <a:t>介護職員等</a:t>
            </a:r>
          </a:p>
        </p:txBody>
      </p:sp>
      <p:sp>
        <p:nvSpPr>
          <p:cNvPr id="88098" name="テキスト ボックス 51"/>
          <p:cNvSpPr>
            <a:spLocks noChangeArrowheads="1"/>
          </p:cNvSpPr>
          <p:nvPr/>
        </p:nvSpPr>
        <p:spPr bwMode="auto">
          <a:xfrm>
            <a:off x="3708400" y="5877272"/>
            <a:ext cx="1511300" cy="252412"/>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mn-ea"/>
                <a:ea typeface="+mn-ea"/>
              </a:rPr>
              <a:t>本人（家族）</a:t>
            </a:r>
          </a:p>
        </p:txBody>
      </p:sp>
      <p:sp>
        <p:nvSpPr>
          <p:cNvPr id="88099" name="正方形/長方形 53"/>
          <p:cNvSpPr>
            <a:spLocks noChangeArrowheads="1"/>
          </p:cNvSpPr>
          <p:nvPr/>
        </p:nvSpPr>
        <p:spPr bwMode="auto">
          <a:xfrm>
            <a:off x="5076825" y="5157192"/>
            <a:ext cx="1079500"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200"/>
              </a:lnSpc>
              <a:spcBef>
                <a:spcPct val="0"/>
              </a:spcBef>
              <a:buFontTx/>
              <a:buNone/>
            </a:pPr>
            <a:r>
              <a:rPr lang="ja-JP" altLang="en-US" sz="1200" dirty="0">
                <a:solidFill>
                  <a:srgbClr val="000000"/>
                </a:solidFill>
                <a:latin typeface="+mn-ea"/>
                <a:ea typeface="+mn-ea"/>
              </a:rPr>
              <a:t>適切にできるまで繰り返し実施</a:t>
            </a:r>
          </a:p>
        </p:txBody>
      </p:sp>
      <p:cxnSp>
        <p:nvCxnSpPr>
          <p:cNvPr id="53" name="直線コネクタ 52"/>
          <p:cNvCxnSpPr/>
          <p:nvPr/>
        </p:nvCxnSpPr>
        <p:spPr>
          <a:xfrm>
            <a:off x="0" y="3816000"/>
            <a:ext cx="91440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8101" name="テキスト ボックス 54"/>
          <p:cNvSpPr txBox="1">
            <a:spLocks noChangeArrowheads="1"/>
          </p:cNvSpPr>
          <p:nvPr/>
        </p:nvSpPr>
        <p:spPr bwMode="auto">
          <a:xfrm>
            <a:off x="3851275" y="2319416"/>
            <a:ext cx="576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b="1">
                <a:solidFill>
                  <a:srgbClr val="000000"/>
                </a:solidFill>
                <a:latin typeface="+mn-ea"/>
                <a:ea typeface="+mn-ea"/>
              </a:rPr>
              <a:t>＋</a:t>
            </a:r>
          </a:p>
        </p:txBody>
      </p:sp>
      <p:sp>
        <p:nvSpPr>
          <p:cNvPr id="88102" name="テキスト ボックス 55"/>
          <p:cNvSpPr txBox="1">
            <a:spLocks noChangeArrowheads="1"/>
          </p:cNvSpPr>
          <p:nvPr/>
        </p:nvSpPr>
        <p:spPr bwMode="auto">
          <a:xfrm>
            <a:off x="2268538" y="5301208"/>
            <a:ext cx="57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b="1" dirty="0">
                <a:solidFill>
                  <a:srgbClr val="000000"/>
                </a:solidFill>
                <a:latin typeface="+mn-ea"/>
                <a:ea typeface="+mn-ea"/>
              </a:rPr>
              <a:t>＋</a:t>
            </a:r>
          </a:p>
        </p:txBody>
      </p:sp>
      <p:sp>
        <p:nvSpPr>
          <p:cNvPr id="49" name="テキスト ボックス 48"/>
          <p:cNvSpPr txBox="1"/>
          <p:nvPr/>
        </p:nvSpPr>
        <p:spPr>
          <a:xfrm>
            <a:off x="6760369" y="2251625"/>
            <a:ext cx="1514556" cy="720725"/>
          </a:xfrm>
          <a:prstGeom prst="ellipse">
            <a:avLst/>
          </a:prstGeom>
          <a:solidFill>
            <a:schemeClr val="accent6">
              <a:alpha val="47000"/>
            </a:schemeClr>
          </a:solidFill>
          <a:ln>
            <a:solidFill>
              <a:schemeClr val="tx1"/>
            </a:solidFill>
          </a:ln>
        </p:spPr>
        <p:txBody>
          <a:bodyPr anchor="ctr"/>
          <a:lstStyle/>
          <a:p>
            <a:pPr algn="ctr" eaLnBrk="1" fontAlgn="auto" hangingPunct="1">
              <a:spcBef>
                <a:spcPts val="0"/>
              </a:spcBef>
              <a:spcAft>
                <a:spcPts val="0"/>
              </a:spcAft>
              <a:defRPr/>
            </a:pPr>
            <a:r>
              <a:rPr lang="ja-JP" altLang="en-US" sz="1400" dirty="0">
                <a:solidFill>
                  <a:prstClr val="black"/>
                </a:solidFill>
                <a:latin typeface="+mn-ea"/>
              </a:rPr>
              <a:t>適切な</a:t>
            </a:r>
            <a:endParaRPr lang="en-US" altLang="ja-JP" sz="1400" dirty="0">
              <a:solidFill>
                <a:prstClr val="black"/>
              </a:solidFill>
              <a:latin typeface="+mn-ea"/>
            </a:endParaRPr>
          </a:p>
          <a:p>
            <a:pPr algn="ctr" eaLnBrk="1" fontAlgn="auto" hangingPunct="1">
              <a:spcBef>
                <a:spcPts val="0"/>
              </a:spcBef>
              <a:spcAft>
                <a:spcPts val="0"/>
              </a:spcAft>
              <a:defRPr/>
            </a:pPr>
            <a:r>
              <a:rPr lang="ja-JP" altLang="en-US" sz="1400" dirty="0">
                <a:solidFill>
                  <a:prstClr val="black"/>
                </a:solidFill>
                <a:latin typeface="+mn-ea"/>
              </a:rPr>
              <a:t>たん吸引等実施</a:t>
            </a:r>
          </a:p>
        </p:txBody>
      </p:sp>
      <p:sp>
        <p:nvSpPr>
          <p:cNvPr id="59" name="テキスト ボックス 58"/>
          <p:cNvSpPr txBox="1"/>
          <p:nvPr/>
        </p:nvSpPr>
        <p:spPr>
          <a:xfrm>
            <a:off x="6761162" y="2997894"/>
            <a:ext cx="1512887" cy="719138"/>
          </a:xfrm>
          <a:prstGeom prst="ellipse">
            <a:avLst/>
          </a:prstGeom>
          <a:solidFill>
            <a:schemeClr val="accent6">
              <a:alpha val="47000"/>
            </a:schemeClr>
          </a:solidFill>
          <a:ln>
            <a:solidFill>
              <a:schemeClr val="tx1"/>
            </a:solidFill>
          </a:ln>
        </p:spPr>
        <p:txBody>
          <a:bodyPr anchor="ctr"/>
          <a:lstStyle/>
          <a:p>
            <a:pPr algn="ctr" eaLnBrk="1" fontAlgn="auto" hangingPunct="1">
              <a:spcBef>
                <a:spcPts val="0"/>
              </a:spcBef>
              <a:spcAft>
                <a:spcPts val="0"/>
              </a:spcAft>
              <a:defRPr/>
            </a:pPr>
            <a:r>
              <a:rPr lang="ja-JP" altLang="en-US" sz="1400" dirty="0">
                <a:solidFill>
                  <a:prstClr val="black"/>
                </a:solidFill>
                <a:latin typeface="+mn-ea"/>
              </a:rPr>
              <a:t>適切な</a:t>
            </a:r>
            <a:endParaRPr lang="en-US" altLang="ja-JP" sz="1400" dirty="0">
              <a:solidFill>
                <a:prstClr val="black"/>
              </a:solidFill>
              <a:latin typeface="+mn-ea"/>
            </a:endParaRPr>
          </a:p>
          <a:p>
            <a:pPr algn="ctr" eaLnBrk="1" fontAlgn="auto" hangingPunct="1">
              <a:spcBef>
                <a:spcPts val="0"/>
              </a:spcBef>
              <a:spcAft>
                <a:spcPts val="0"/>
              </a:spcAft>
              <a:defRPr/>
            </a:pPr>
            <a:r>
              <a:rPr lang="ja-JP" altLang="en-US" sz="1400" dirty="0">
                <a:solidFill>
                  <a:prstClr val="black"/>
                </a:solidFill>
                <a:latin typeface="+mn-ea"/>
              </a:rPr>
              <a:t>たん吸引等実施</a:t>
            </a:r>
          </a:p>
        </p:txBody>
      </p:sp>
      <p:sp>
        <p:nvSpPr>
          <p:cNvPr id="60" name="テキスト ボックス 59"/>
          <p:cNvSpPr txBox="1"/>
          <p:nvPr/>
        </p:nvSpPr>
        <p:spPr>
          <a:xfrm>
            <a:off x="6732587" y="5085184"/>
            <a:ext cx="1512887" cy="719138"/>
          </a:xfrm>
          <a:prstGeom prst="ellipse">
            <a:avLst/>
          </a:prstGeom>
          <a:solidFill>
            <a:schemeClr val="accent6">
              <a:alpha val="47000"/>
            </a:schemeClr>
          </a:solidFill>
          <a:ln>
            <a:solidFill>
              <a:schemeClr val="tx1"/>
            </a:solidFill>
          </a:ln>
        </p:spPr>
        <p:txBody>
          <a:bodyPr anchor="ctr"/>
          <a:lstStyle/>
          <a:p>
            <a:pPr algn="ctr" eaLnBrk="1" fontAlgn="auto" hangingPunct="1">
              <a:spcBef>
                <a:spcPts val="0"/>
              </a:spcBef>
              <a:spcAft>
                <a:spcPts val="0"/>
              </a:spcAft>
              <a:defRPr/>
            </a:pPr>
            <a:r>
              <a:rPr lang="ja-JP" altLang="en-US" sz="1400" dirty="0">
                <a:solidFill>
                  <a:prstClr val="black"/>
                </a:solidFill>
                <a:latin typeface="+mn-ea"/>
              </a:rPr>
              <a:t>適切な</a:t>
            </a:r>
            <a:endParaRPr lang="en-US" altLang="ja-JP" sz="1400" dirty="0">
              <a:solidFill>
                <a:prstClr val="black"/>
              </a:solidFill>
              <a:latin typeface="+mn-ea"/>
            </a:endParaRPr>
          </a:p>
          <a:p>
            <a:pPr algn="ctr" eaLnBrk="1" fontAlgn="auto" hangingPunct="1">
              <a:spcBef>
                <a:spcPts val="0"/>
              </a:spcBef>
              <a:spcAft>
                <a:spcPts val="0"/>
              </a:spcAft>
              <a:defRPr/>
            </a:pPr>
            <a:r>
              <a:rPr lang="ja-JP" altLang="en-US" sz="1400" dirty="0">
                <a:solidFill>
                  <a:prstClr val="black"/>
                </a:solidFill>
                <a:latin typeface="+mn-ea"/>
              </a:rPr>
              <a:t>たん吸引等実施</a:t>
            </a:r>
          </a:p>
        </p:txBody>
      </p:sp>
      <p:sp>
        <p:nvSpPr>
          <p:cNvPr id="88110" name="正方形/長方形 56"/>
          <p:cNvSpPr>
            <a:spLocks noChangeArrowheads="1"/>
          </p:cNvSpPr>
          <p:nvPr/>
        </p:nvSpPr>
        <p:spPr bwMode="auto">
          <a:xfrm>
            <a:off x="1547813" y="2751216"/>
            <a:ext cx="2303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a:solidFill>
                  <a:srgbClr val="000000"/>
                </a:solidFill>
                <a:latin typeface="+mn-ea"/>
                <a:ea typeface="+mn-ea"/>
              </a:rPr>
              <a:t>※</a:t>
            </a:r>
            <a:r>
              <a:rPr lang="ja-JP" altLang="en-US" sz="1200">
                <a:solidFill>
                  <a:srgbClr val="000000"/>
                </a:solidFill>
                <a:latin typeface="+mn-ea"/>
                <a:ea typeface="+mn-ea"/>
              </a:rPr>
              <a:t>適切にできるまで繰り返し実施</a:t>
            </a:r>
          </a:p>
        </p:txBody>
      </p:sp>
      <p:sp>
        <p:nvSpPr>
          <p:cNvPr id="58" name="正方形/長方形 57"/>
          <p:cNvSpPr/>
          <p:nvPr/>
        </p:nvSpPr>
        <p:spPr>
          <a:xfrm>
            <a:off x="4427538" y="3564000"/>
            <a:ext cx="2305050" cy="254000"/>
          </a:xfrm>
          <a:prstGeom prst="rect">
            <a:avLst/>
          </a:prstGeom>
        </p:spPr>
        <p:txBody>
          <a:bodyPr>
            <a:spAutoFit/>
          </a:bodyPr>
          <a:lstStyle/>
          <a:p>
            <a:pPr eaLnBrk="1" fontAlgn="auto" hangingPunct="1">
              <a:spcBef>
                <a:spcPts val="0"/>
              </a:spcBef>
              <a:spcAft>
                <a:spcPts val="0"/>
              </a:spcAft>
              <a:defRPr/>
            </a:pPr>
            <a:r>
              <a:rPr lang="en-US" altLang="ja-JP" sz="1050" dirty="0">
                <a:solidFill>
                  <a:prstClr val="black"/>
                </a:solidFill>
                <a:latin typeface="+mn-ea"/>
              </a:rPr>
              <a:t>※</a:t>
            </a:r>
            <a:r>
              <a:rPr lang="ja-JP" altLang="en-US" sz="1050" dirty="0">
                <a:solidFill>
                  <a:prstClr val="black"/>
                </a:solidFill>
                <a:latin typeface="+mn-ea"/>
              </a:rPr>
              <a:t>適切にできるまで繰り返し実施</a:t>
            </a:r>
          </a:p>
        </p:txBody>
      </p:sp>
      <p:sp>
        <p:nvSpPr>
          <p:cNvPr id="67" name="上矢印 66"/>
          <p:cNvSpPr/>
          <p:nvPr/>
        </p:nvSpPr>
        <p:spPr>
          <a:xfrm>
            <a:off x="3203575" y="5544000"/>
            <a:ext cx="2447925" cy="327025"/>
          </a:xfrm>
          <a:prstGeom prst="upArrow">
            <a:avLst>
              <a:gd name="adj1" fmla="val 54243"/>
              <a:gd name="adj2"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100" b="1" dirty="0">
              <a:solidFill>
                <a:srgbClr val="FF0000"/>
              </a:solidFill>
              <a:latin typeface="+mn-ea"/>
            </a:endParaRPr>
          </a:p>
        </p:txBody>
      </p:sp>
      <p:sp>
        <p:nvSpPr>
          <p:cNvPr id="88113" name="正方形/長方形 67"/>
          <p:cNvSpPr>
            <a:spLocks noChangeArrowheads="1"/>
          </p:cNvSpPr>
          <p:nvPr/>
        </p:nvSpPr>
        <p:spPr bwMode="auto">
          <a:xfrm>
            <a:off x="3690828" y="5631051"/>
            <a:ext cx="1467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dirty="0">
                <a:solidFill>
                  <a:srgbClr val="000000"/>
                </a:solidFill>
                <a:latin typeface="+mn-ea"/>
                <a:ea typeface="+mn-ea"/>
              </a:rPr>
              <a:t>本人からの評価を勘案</a:t>
            </a:r>
          </a:p>
        </p:txBody>
      </p:sp>
      <p:sp>
        <p:nvSpPr>
          <p:cNvPr id="5" name="タイトル 4"/>
          <p:cNvSpPr>
            <a:spLocks noGrp="1"/>
          </p:cNvSpPr>
          <p:nvPr>
            <p:ph type="title"/>
          </p:nvPr>
        </p:nvSpPr>
        <p:spPr/>
        <p:txBody>
          <a:bodyPr>
            <a:noAutofit/>
          </a:bodyPr>
          <a:lstStyle/>
          <a:p>
            <a:r>
              <a:rPr lang="ja-JP" altLang="en-US" sz="2200" spc="-150" dirty="0"/>
              <a:t>「不特定多数の者対象」と「特定の者対象」における研修プロセスの違い</a:t>
            </a:r>
          </a:p>
        </p:txBody>
      </p:sp>
      <p:sp>
        <p:nvSpPr>
          <p:cNvPr id="56" name="テキスト ボックス 55">
            <a:extLst>
              <a:ext uri="{FF2B5EF4-FFF2-40B4-BE49-F238E27FC236}">
                <a16:creationId xmlns:a16="http://schemas.microsoft.com/office/drawing/2014/main" id="{197A2509-F9F5-484E-880F-4ADCB4EDF942}"/>
              </a:ext>
            </a:extLst>
          </p:cNvPr>
          <p:cNvSpPr txBox="1"/>
          <p:nvPr/>
        </p:nvSpPr>
        <p:spPr>
          <a:xfrm>
            <a:off x="4644008" y="198000"/>
            <a:ext cx="4466287"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2-4.</a:t>
            </a:r>
            <a:r>
              <a:rPr kumimoji="1" lang="ja-JP" altLang="en-US" sz="1400" b="1" dirty="0">
                <a:solidFill>
                  <a:schemeClr val="bg1"/>
                </a:solidFill>
                <a:latin typeface="游ゴシック" panose="020B0400000000000000" pitchFamily="50" charset="-128"/>
                <a:ea typeface="游ゴシック" panose="020B0400000000000000" pitchFamily="50" charset="-128"/>
              </a:rPr>
              <a:t>特定の者を対象とした喀痰吸引等の基本的な考え</a:t>
            </a:r>
          </a:p>
        </p:txBody>
      </p:sp>
      <p:sp>
        <p:nvSpPr>
          <p:cNvPr id="55" name="テキスト ボックス 54">
            <a:extLst>
              <a:ext uri="{FF2B5EF4-FFF2-40B4-BE49-F238E27FC236}">
                <a16:creationId xmlns:a16="http://schemas.microsoft.com/office/drawing/2014/main" id="{AAC835BD-92F4-4398-B645-E847E1573E48}"/>
              </a:ext>
            </a:extLst>
          </p:cNvPr>
          <p:cNvSpPr txBox="1"/>
          <p:nvPr/>
        </p:nvSpPr>
        <p:spPr>
          <a:xfrm>
            <a:off x="199399" y="6525344"/>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54" name="テキスト ボックス 32">
            <a:extLst>
              <a:ext uri="{FF2B5EF4-FFF2-40B4-BE49-F238E27FC236}">
                <a16:creationId xmlns:a16="http://schemas.microsoft.com/office/drawing/2014/main" id="{F42555B4-3AD2-4391-8B87-E11D696D2723}"/>
              </a:ext>
            </a:extLst>
          </p:cNvPr>
          <p:cNvSpPr>
            <a:spLocks noChangeArrowheads="1"/>
          </p:cNvSpPr>
          <p:nvPr/>
        </p:nvSpPr>
        <p:spPr bwMode="auto">
          <a:xfrm>
            <a:off x="4427538" y="2646000"/>
            <a:ext cx="1439862" cy="215900"/>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mn-ea"/>
              <a:ea typeface="+mn-ea"/>
            </a:endParaRPr>
          </a:p>
        </p:txBody>
      </p:sp>
      <p:sp>
        <p:nvSpPr>
          <p:cNvPr id="57" name="正方形/長方形 33">
            <a:extLst>
              <a:ext uri="{FF2B5EF4-FFF2-40B4-BE49-F238E27FC236}">
                <a16:creationId xmlns:a16="http://schemas.microsoft.com/office/drawing/2014/main" id="{DADA8243-493B-447E-A353-228E5283D8B3}"/>
              </a:ext>
            </a:extLst>
          </p:cNvPr>
          <p:cNvSpPr>
            <a:spLocks noChangeArrowheads="1"/>
          </p:cNvSpPr>
          <p:nvPr/>
        </p:nvSpPr>
        <p:spPr bwMode="auto">
          <a:xfrm>
            <a:off x="4500563" y="2657905"/>
            <a:ext cx="1330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dirty="0">
                <a:solidFill>
                  <a:srgbClr val="000000"/>
                </a:solidFill>
                <a:latin typeface="+mn-ea"/>
                <a:ea typeface="+mn-ea"/>
                <a:cs typeface="Times New Roman" pitchFamily="18" charset="0"/>
              </a:rPr>
              <a:t>口腔内吸引</a:t>
            </a:r>
            <a:r>
              <a:rPr lang="en-US" altLang="ja-JP" sz="900" dirty="0">
                <a:solidFill>
                  <a:srgbClr val="000000"/>
                </a:solidFill>
                <a:latin typeface="+mn-ea"/>
                <a:ea typeface="+mn-ea"/>
                <a:cs typeface="Times New Roman" pitchFamily="18" charset="0"/>
              </a:rPr>
              <a:t>10</a:t>
            </a:r>
            <a:r>
              <a:rPr lang="ja-JP" altLang="en-US" sz="900" dirty="0">
                <a:solidFill>
                  <a:srgbClr val="000000"/>
                </a:solidFill>
                <a:latin typeface="+mn-ea"/>
                <a:ea typeface="+mn-ea"/>
                <a:cs typeface="Times New Roman" pitchFamily="18" charset="0"/>
              </a:rPr>
              <a:t>回以上</a:t>
            </a:r>
          </a:p>
        </p:txBody>
      </p:sp>
      <p:sp>
        <p:nvSpPr>
          <p:cNvPr id="61" name="テキスト ボックス 34">
            <a:extLst>
              <a:ext uri="{FF2B5EF4-FFF2-40B4-BE49-F238E27FC236}">
                <a16:creationId xmlns:a16="http://schemas.microsoft.com/office/drawing/2014/main" id="{536B5455-76A1-44A4-80D3-99FD02F0E604}"/>
              </a:ext>
            </a:extLst>
          </p:cNvPr>
          <p:cNvSpPr>
            <a:spLocks noChangeArrowheads="1"/>
          </p:cNvSpPr>
          <p:nvPr/>
        </p:nvSpPr>
        <p:spPr bwMode="auto">
          <a:xfrm>
            <a:off x="4427538" y="2852936"/>
            <a:ext cx="1439862" cy="215900"/>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mn-ea"/>
              <a:ea typeface="+mn-ea"/>
            </a:endParaRPr>
          </a:p>
        </p:txBody>
      </p:sp>
      <p:sp>
        <p:nvSpPr>
          <p:cNvPr id="62" name="テキスト ボックス 35">
            <a:extLst>
              <a:ext uri="{FF2B5EF4-FFF2-40B4-BE49-F238E27FC236}">
                <a16:creationId xmlns:a16="http://schemas.microsoft.com/office/drawing/2014/main" id="{A2E5DA25-9ED8-4579-A584-36E2E6CD9F3C}"/>
              </a:ext>
            </a:extLst>
          </p:cNvPr>
          <p:cNvSpPr>
            <a:spLocks noChangeArrowheads="1"/>
          </p:cNvSpPr>
          <p:nvPr/>
        </p:nvSpPr>
        <p:spPr bwMode="auto">
          <a:xfrm>
            <a:off x="4427538" y="3068960"/>
            <a:ext cx="1439862" cy="215900"/>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mn-ea"/>
              <a:ea typeface="+mn-ea"/>
            </a:endParaRPr>
          </a:p>
        </p:txBody>
      </p:sp>
      <p:sp>
        <p:nvSpPr>
          <p:cNvPr id="63" name="正方形/長方形 60">
            <a:extLst>
              <a:ext uri="{FF2B5EF4-FFF2-40B4-BE49-F238E27FC236}">
                <a16:creationId xmlns:a16="http://schemas.microsoft.com/office/drawing/2014/main" id="{6486C793-03EA-4E98-A150-DEBB9CD92FA1}"/>
              </a:ext>
            </a:extLst>
          </p:cNvPr>
          <p:cNvSpPr>
            <a:spLocks noChangeArrowheads="1"/>
          </p:cNvSpPr>
          <p:nvPr/>
        </p:nvSpPr>
        <p:spPr bwMode="auto">
          <a:xfrm>
            <a:off x="4500563" y="2873805"/>
            <a:ext cx="1330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a:solidFill>
                  <a:srgbClr val="000000"/>
                </a:solidFill>
                <a:latin typeface="+mn-ea"/>
                <a:ea typeface="+mn-ea"/>
                <a:cs typeface="Times New Roman" pitchFamily="18" charset="0"/>
              </a:rPr>
              <a:t>鼻腔内吸引</a:t>
            </a:r>
            <a:r>
              <a:rPr lang="en-US" altLang="ja-JP" sz="900">
                <a:solidFill>
                  <a:srgbClr val="000000"/>
                </a:solidFill>
                <a:latin typeface="+mn-ea"/>
                <a:ea typeface="+mn-ea"/>
                <a:cs typeface="Times New Roman" pitchFamily="18" charset="0"/>
              </a:rPr>
              <a:t>20</a:t>
            </a:r>
            <a:r>
              <a:rPr lang="ja-JP" altLang="en-US" sz="900">
                <a:solidFill>
                  <a:srgbClr val="000000"/>
                </a:solidFill>
                <a:latin typeface="+mn-ea"/>
                <a:ea typeface="+mn-ea"/>
                <a:cs typeface="Times New Roman" pitchFamily="18" charset="0"/>
              </a:rPr>
              <a:t>回以上</a:t>
            </a:r>
          </a:p>
        </p:txBody>
      </p:sp>
      <p:sp>
        <p:nvSpPr>
          <p:cNvPr id="64" name="正方形/長方形 61">
            <a:extLst>
              <a:ext uri="{FF2B5EF4-FFF2-40B4-BE49-F238E27FC236}">
                <a16:creationId xmlns:a16="http://schemas.microsoft.com/office/drawing/2014/main" id="{7120519B-523C-4B40-8F36-9FAB89107B1C}"/>
              </a:ext>
            </a:extLst>
          </p:cNvPr>
          <p:cNvSpPr>
            <a:spLocks noChangeArrowheads="1"/>
          </p:cNvSpPr>
          <p:nvPr/>
        </p:nvSpPr>
        <p:spPr bwMode="auto">
          <a:xfrm>
            <a:off x="4427538" y="3089705"/>
            <a:ext cx="1657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900">
                <a:solidFill>
                  <a:srgbClr val="000000"/>
                </a:solidFill>
                <a:latin typeface="+mn-ea"/>
                <a:ea typeface="+mn-ea"/>
                <a:cs typeface="Times New Roman" pitchFamily="18" charset="0"/>
              </a:rPr>
              <a:t>気管ｶﾆｭｰﾚ内吸引</a:t>
            </a:r>
            <a:r>
              <a:rPr lang="en-US" altLang="ja-JP" sz="900">
                <a:solidFill>
                  <a:srgbClr val="000000"/>
                </a:solidFill>
                <a:latin typeface="+mn-ea"/>
                <a:ea typeface="+mn-ea"/>
                <a:cs typeface="Times New Roman" pitchFamily="18" charset="0"/>
              </a:rPr>
              <a:t>20</a:t>
            </a:r>
            <a:r>
              <a:rPr lang="ja-JP" altLang="en-US" sz="900">
                <a:solidFill>
                  <a:srgbClr val="000000"/>
                </a:solidFill>
                <a:latin typeface="+mn-ea"/>
                <a:ea typeface="+mn-ea"/>
                <a:cs typeface="Times New Roman" pitchFamily="18" charset="0"/>
              </a:rPr>
              <a:t>回以上</a:t>
            </a:r>
          </a:p>
        </p:txBody>
      </p:sp>
      <p:sp>
        <p:nvSpPr>
          <p:cNvPr id="65" name="テキスト ボックス 63">
            <a:extLst>
              <a:ext uri="{FF2B5EF4-FFF2-40B4-BE49-F238E27FC236}">
                <a16:creationId xmlns:a16="http://schemas.microsoft.com/office/drawing/2014/main" id="{3EC3561A-78B1-4B76-8A64-CC66F01AD998}"/>
              </a:ext>
            </a:extLst>
          </p:cNvPr>
          <p:cNvSpPr>
            <a:spLocks noChangeArrowheads="1"/>
          </p:cNvSpPr>
          <p:nvPr/>
        </p:nvSpPr>
        <p:spPr bwMode="auto">
          <a:xfrm>
            <a:off x="4427538" y="3284984"/>
            <a:ext cx="1439862" cy="288925"/>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400">
              <a:solidFill>
                <a:srgbClr val="A6A6A6"/>
              </a:solidFill>
              <a:latin typeface="+mn-ea"/>
              <a:ea typeface="+mn-ea"/>
            </a:endParaRPr>
          </a:p>
        </p:txBody>
      </p:sp>
      <p:sp>
        <p:nvSpPr>
          <p:cNvPr id="66" name="Rectangle 1">
            <a:extLst>
              <a:ext uri="{FF2B5EF4-FFF2-40B4-BE49-F238E27FC236}">
                <a16:creationId xmlns:a16="http://schemas.microsoft.com/office/drawing/2014/main" id="{1C1AA221-CF1F-4538-B78C-A54876278957}"/>
              </a:ext>
            </a:extLst>
          </p:cNvPr>
          <p:cNvSpPr>
            <a:spLocks noChangeArrowheads="1"/>
          </p:cNvSpPr>
          <p:nvPr/>
        </p:nvSpPr>
        <p:spPr bwMode="auto">
          <a:xfrm>
            <a:off x="4397375" y="3263814"/>
            <a:ext cx="158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900">
                <a:solidFill>
                  <a:srgbClr val="000000"/>
                </a:solidFill>
                <a:latin typeface="+mn-ea"/>
                <a:ea typeface="+mn-ea"/>
                <a:cs typeface="Times New Roman" pitchFamily="18" charset="0"/>
              </a:rPr>
              <a:t>経管栄養（胃ろう・腸ろう）</a:t>
            </a:r>
            <a:endParaRPr lang="en-US" altLang="ja-JP" sz="900">
              <a:solidFill>
                <a:srgbClr val="000000"/>
              </a:solidFill>
              <a:latin typeface="+mn-ea"/>
              <a:ea typeface="+mn-ea"/>
              <a:cs typeface="Times New Roman" pitchFamily="18" charset="0"/>
            </a:endParaRPr>
          </a:p>
          <a:p>
            <a:pPr>
              <a:spcBef>
                <a:spcPct val="0"/>
              </a:spcBef>
              <a:buFontTx/>
              <a:buNone/>
            </a:pPr>
            <a:r>
              <a:rPr lang="en-US" altLang="ja-JP" sz="900">
                <a:solidFill>
                  <a:srgbClr val="000000"/>
                </a:solidFill>
                <a:latin typeface="+mn-ea"/>
                <a:ea typeface="+mn-ea"/>
                <a:cs typeface="Arial Unicode MS" pitchFamily="50" charset="-128"/>
              </a:rPr>
              <a:t>20</a:t>
            </a:r>
            <a:r>
              <a:rPr lang="ja-JP" altLang="en-US" sz="900">
                <a:solidFill>
                  <a:srgbClr val="000000"/>
                </a:solidFill>
                <a:latin typeface="+mn-ea"/>
                <a:ea typeface="+mn-ea"/>
                <a:cs typeface="Times New Roman" pitchFamily="18" charset="0"/>
              </a:rPr>
              <a:t>回以上　（経鼻）</a:t>
            </a:r>
            <a:r>
              <a:rPr lang="en-US" altLang="ja-JP" sz="900">
                <a:solidFill>
                  <a:srgbClr val="000000"/>
                </a:solidFill>
                <a:latin typeface="+mn-ea"/>
                <a:ea typeface="+mn-ea"/>
                <a:cs typeface="Times New Roman" pitchFamily="18" charset="0"/>
              </a:rPr>
              <a:t>20</a:t>
            </a:r>
            <a:r>
              <a:rPr lang="ja-JP" altLang="en-US" sz="900">
                <a:solidFill>
                  <a:srgbClr val="000000"/>
                </a:solidFill>
                <a:latin typeface="+mn-ea"/>
                <a:ea typeface="+mn-ea"/>
                <a:cs typeface="Times New Roman" pitchFamily="18" charset="0"/>
              </a:rPr>
              <a:t>回以上</a:t>
            </a:r>
            <a:endParaRPr lang="ja-JP" altLang="en-US" sz="900">
              <a:solidFill>
                <a:srgbClr val="000000"/>
              </a:solidFill>
              <a:latin typeface="+mn-ea"/>
              <a:ea typeface="+mn-ea"/>
            </a:endParaRPr>
          </a:p>
        </p:txBody>
      </p:sp>
      <p:sp>
        <p:nvSpPr>
          <p:cNvPr id="52" name="スライド番号プレースホルダー 1">
            <a:extLst>
              <a:ext uri="{FF2B5EF4-FFF2-40B4-BE49-F238E27FC236}">
                <a16:creationId xmlns:a16="http://schemas.microsoft.com/office/drawing/2014/main" id="{7AFC8566-D014-4E22-9E67-12B3564D38C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537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628800"/>
            <a:ext cx="8064896" cy="1584176"/>
          </a:xfrm>
        </p:spPr>
        <p:txBody>
          <a:bodyPr>
            <a:normAutofit/>
          </a:bodyPr>
          <a:lstStyle/>
          <a:p>
            <a:r>
              <a:rPr kumimoji="1" lang="ja-JP" altLang="en-US" spc="-150" dirty="0"/>
              <a:t>３．重度障害児・者についての理解</a:t>
            </a:r>
          </a:p>
        </p:txBody>
      </p:sp>
      <p:sp>
        <p:nvSpPr>
          <p:cNvPr id="5" name="サブタイトル 4"/>
          <p:cNvSpPr>
            <a:spLocks noGrp="1"/>
          </p:cNvSpPr>
          <p:nvPr>
            <p:ph type="subTitle" idx="1"/>
          </p:nvPr>
        </p:nvSpPr>
        <p:spPr/>
        <p:txBody>
          <a:bodyPr/>
          <a:lstStyle/>
          <a:p>
            <a:r>
              <a:rPr kumimoji="1" lang="en-US" altLang="ja-JP" dirty="0"/>
              <a:t>3-1. </a:t>
            </a:r>
            <a:r>
              <a:rPr kumimoji="1" lang="ja-JP" altLang="en-US" dirty="0"/>
              <a:t>障害・疾病についての理解</a:t>
            </a:r>
            <a:endParaRPr kumimoji="1" lang="en-US" altLang="ja-JP" dirty="0"/>
          </a:p>
          <a:p>
            <a:r>
              <a:rPr lang="en-US" altLang="ja-JP" dirty="0"/>
              <a:t>3-2. </a:t>
            </a:r>
            <a:r>
              <a:rPr lang="ja-JP" altLang="en-US" dirty="0"/>
              <a:t>障害の概念（</a:t>
            </a:r>
            <a:r>
              <a:rPr lang="en-US" altLang="ja-JP" dirty="0"/>
              <a:t>ICF</a:t>
            </a:r>
            <a:r>
              <a:rPr lang="ja-JP" altLang="en-US" dirty="0"/>
              <a:t>）</a:t>
            </a:r>
            <a:endParaRPr lang="en-US" altLang="ja-JP" dirty="0"/>
          </a:p>
          <a:p>
            <a:r>
              <a:rPr kumimoji="1" lang="en-US" altLang="ja-JP" dirty="0"/>
              <a:t>3-3. </a:t>
            </a:r>
            <a:r>
              <a:rPr kumimoji="1" lang="ja-JP" altLang="en-US" dirty="0"/>
              <a:t>心理についての理解</a:t>
            </a:r>
            <a:endParaRPr kumimoji="1" lang="en-US" altLang="ja-JP" dirty="0"/>
          </a:p>
          <a:p>
            <a:r>
              <a:rPr lang="en-US" altLang="ja-JP" dirty="0"/>
              <a:t>3-4. </a:t>
            </a:r>
            <a:r>
              <a:rPr lang="ja-JP" altLang="en-US" dirty="0"/>
              <a:t>福祉業務従事者としての職業倫理と利用</a:t>
            </a:r>
            <a:endParaRPr lang="en-US" altLang="ja-JP" dirty="0"/>
          </a:p>
          <a:p>
            <a:r>
              <a:rPr lang="en-US" altLang="ja-JP" dirty="0"/>
              <a:t>       </a:t>
            </a:r>
            <a:r>
              <a:rPr lang="ja-JP" altLang="en-US" dirty="0"/>
              <a:t>者の人権</a:t>
            </a:r>
            <a:endParaRPr kumimoji="1" lang="ja-JP" altLang="en-US" dirty="0"/>
          </a:p>
        </p:txBody>
      </p:sp>
    </p:spTree>
    <p:extLst>
      <p:ext uri="{BB962C8B-B14F-4D97-AF65-F5344CB8AC3E}">
        <p14:creationId xmlns:p14="http://schemas.microsoft.com/office/powerpoint/2010/main" val="336993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障害・疾病についての理解</a:t>
            </a:r>
            <a:endParaRPr kumimoji="1" lang="ja-JP" altLang="en-US" dirty="0"/>
          </a:p>
        </p:txBody>
      </p:sp>
      <p:sp>
        <p:nvSpPr>
          <p:cNvPr id="3" name="テキスト ボックス 2">
            <a:extLst>
              <a:ext uri="{FF2B5EF4-FFF2-40B4-BE49-F238E27FC236}">
                <a16:creationId xmlns:a16="http://schemas.microsoft.com/office/drawing/2014/main" id="{F5FA2A31-3D9C-4F58-B2A7-A8367FB8CABB}"/>
              </a:ext>
            </a:extLst>
          </p:cNvPr>
          <p:cNvSpPr txBox="1"/>
          <p:nvPr/>
        </p:nvSpPr>
        <p:spPr>
          <a:xfrm>
            <a:off x="267771" y="1268760"/>
            <a:ext cx="6750566" cy="584775"/>
          </a:xfrm>
          <a:prstGeom prst="rect">
            <a:avLst/>
          </a:prstGeom>
          <a:noFill/>
        </p:spPr>
        <p:txBody>
          <a:bodyPr wrap="none" rtlCol="0">
            <a:spAutoFit/>
          </a:bodyPr>
          <a:lstStyle/>
          <a:p>
            <a:r>
              <a:rPr kumimoji="1" lang="ja-JP" altLang="en-US" sz="3200" b="1" dirty="0">
                <a:solidFill>
                  <a:schemeClr val="accent5">
                    <a:lumMod val="50000"/>
                  </a:schemeClr>
                </a:solidFill>
                <a:latin typeface="Segoe UI" panose="020B0502040204020203" pitchFamily="34" charset="0"/>
                <a:ea typeface="メイリオ" panose="020B0604030504040204" pitchFamily="50" charset="-128"/>
              </a:rPr>
              <a:t>喀痰吸引等を必要とする主な対象者</a:t>
            </a:r>
          </a:p>
        </p:txBody>
      </p:sp>
      <p:sp>
        <p:nvSpPr>
          <p:cNvPr id="8" name="テキスト ボックス 7">
            <a:extLst>
              <a:ext uri="{FF2B5EF4-FFF2-40B4-BE49-F238E27FC236}">
                <a16:creationId xmlns:a16="http://schemas.microsoft.com/office/drawing/2014/main" id="{2AA9B291-7D9F-41AC-8EBD-8E425099C7BC}"/>
              </a:ext>
            </a:extLst>
          </p:cNvPr>
          <p:cNvSpPr txBox="1"/>
          <p:nvPr/>
        </p:nvSpPr>
        <p:spPr>
          <a:xfrm>
            <a:off x="267771" y="3950143"/>
            <a:ext cx="7981672" cy="584775"/>
          </a:xfrm>
          <a:prstGeom prst="rect">
            <a:avLst/>
          </a:prstGeom>
          <a:noFill/>
        </p:spPr>
        <p:txBody>
          <a:bodyPr wrap="none" rtlCol="0">
            <a:spAutoFit/>
          </a:bodyPr>
          <a:lstStyle/>
          <a:p>
            <a:r>
              <a:rPr kumimoji="1" lang="ja-JP" altLang="en-US" sz="3200" b="1" dirty="0">
                <a:solidFill>
                  <a:schemeClr val="accent5">
                    <a:lumMod val="50000"/>
                  </a:schemeClr>
                </a:solidFill>
                <a:latin typeface="Segoe UI" panose="020B0502040204020203" pitchFamily="34" charset="0"/>
                <a:ea typeface="メイリオ" panose="020B0604030504040204" pitchFamily="50" charset="-128"/>
              </a:rPr>
              <a:t>喀痰吸引等を必要とする障害・疾病（例）</a:t>
            </a:r>
          </a:p>
        </p:txBody>
      </p:sp>
      <p:sp>
        <p:nvSpPr>
          <p:cNvPr id="4" name="テキスト ボックス 3">
            <a:extLst>
              <a:ext uri="{FF2B5EF4-FFF2-40B4-BE49-F238E27FC236}">
                <a16:creationId xmlns:a16="http://schemas.microsoft.com/office/drawing/2014/main" id="{B148D1E5-9103-440A-AD6F-B31B34676974}"/>
              </a:ext>
            </a:extLst>
          </p:cNvPr>
          <p:cNvSpPr txBox="1"/>
          <p:nvPr/>
        </p:nvSpPr>
        <p:spPr>
          <a:xfrm>
            <a:off x="539552" y="4429235"/>
            <a:ext cx="4801314" cy="1938992"/>
          </a:xfrm>
          <a:prstGeom prst="rect">
            <a:avLst/>
          </a:prstGeom>
          <a:noFill/>
        </p:spPr>
        <p:txBody>
          <a:bodyPr wrap="none" rtlCol="0">
            <a:spAutoFit/>
          </a:bodyPr>
          <a:lstStyle/>
          <a:p>
            <a:r>
              <a:rPr lang="ja-JP" altLang="en-US" sz="2400" dirty="0">
                <a:latin typeface="Segoe UI" panose="020B0502040204020203" pitchFamily="34" charset="0"/>
                <a:ea typeface="メイリオ" panose="020B0604030504040204" pitchFamily="50" charset="-128"/>
              </a:rPr>
              <a:t>・筋萎縮性側索硬化症</a:t>
            </a:r>
          </a:p>
          <a:p>
            <a:r>
              <a:rPr lang="ja-JP" altLang="en-US" sz="2400" dirty="0">
                <a:latin typeface="Segoe UI" panose="020B0502040204020203" pitchFamily="34" charset="0"/>
                <a:ea typeface="メイリオ" panose="020B0604030504040204" pitchFamily="50" charset="-128"/>
              </a:rPr>
              <a:t>・重症心身障害</a:t>
            </a:r>
          </a:p>
          <a:p>
            <a:r>
              <a:rPr lang="ja-JP" altLang="en-US" sz="2400" dirty="0">
                <a:latin typeface="Segoe UI" panose="020B0502040204020203" pitchFamily="34" charset="0"/>
                <a:ea typeface="メイリオ" panose="020B0604030504040204" pitchFamily="50" charset="-128"/>
              </a:rPr>
              <a:t>・筋ジストロフィー</a:t>
            </a:r>
          </a:p>
          <a:p>
            <a:r>
              <a:rPr lang="ja-JP" altLang="en-US" sz="2400" dirty="0">
                <a:latin typeface="Segoe UI" panose="020B0502040204020203" pitchFamily="34" charset="0"/>
                <a:ea typeface="メイリオ" panose="020B0604030504040204" pitchFamily="50" charset="-128"/>
              </a:rPr>
              <a:t>・遷延性意識障害</a:t>
            </a:r>
          </a:p>
          <a:p>
            <a:r>
              <a:rPr lang="ja-JP" altLang="en-US" sz="2400" dirty="0">
                <a:latin typeface="Segoe UI" panose="020B0502040204020203" pitchFamily="34" charset="0"/>
                <a:ea typeface="メイリオ" panose="020B0604030504040204" pitchFamily="50" charset="-128"/>
              </a:rPr>
              <a:t>・脊髄損傷（高位頸髄損傷）など</a:t>
            </a:r>
            <a:endParaRPr kumimoji="1" lang="ja-JP" altLang="en-US" sz="2400" dirty="0">
              <a:latin typeface="Segoe UI" panose="020B0502040204020203"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1BE3054-2BCF-43F6-9B0A-4331A47188F8}"/>
              </a:ext>
            </a:extLst>
          </p:cNvPr>
          <p:cNvSpPr txBox="1"/>
          <p:nvPr/>
        </p:nvSpPr>
        <p:spPr>
          <a:xfrm>
            <a:off x="539552" y="1778040"/>
            <a:ext cx="7704856" cy="1938992"/>
          </a:xfrm>
          <a:prstGeom prst="rect">
            <a:avLst/>
          </a:prstGeom>
          <a:noFill/>
        </p:spPr>
        <p:txBody>
          <a:bodyPr wrap="square" rtlCol="0">
            <a:spAutoFit/>
          </a:bodyPr>
          <a:lstStyle/>
          <a:p>
            <a:pPr marL="360000" indent="-360000"/>
            <a:r>
              <a:rPr lang="ja-JP" altLang="en-US" sz="2400" dirty="0">
                <a:latin typeface="Segoe UI" panose="020B0502040204020203" pitchFamily="34" charset="0"/>
                <a:ea typeface="メイリオ" panose="020B0604030504040204" pitchFamily="50" charset="-128"/>
              </a:rPr>
              <a:t>①先天性障害者で、元々、喀痰吸引等が必要な人</a:t>
            </a:r>
          </a:p>
          <a:p>
            <a:pPr marL="360000" indent="-360000"/>
            <a:r>
              <a:rPr lang="ja-JP" altLang="en-US" sz="2400" dirty="0">
                <a:latin typeface="Segoe UI" panose="020B0502040204020203" pitchFamily="34" charset="0"/>
                <a:ea typeface="メイリオ" panose="020B0604030504040204" pitchFamily="50" charset="-128"/>
              </a:rPr>
              <a:t>②先天性障害者で、障害が悪化したり疾患が進行して喀痰吸引等が必要になった人</a:t>
            </a:r>
            <a:endParaRPr lang="en-US" altLang="ja-JP" sz="2400" dirty="0">
              <a:latin typeface="Segoe UI" panose="020B0502040204020203" pitchFamily="34" charset="0"/>
              <a:ea typeface="メイリオ" panose="020B0604030504040204" pitchFamily="50" charset="-128"/>
            </a:endParaRPr>
          </a:p>
          <a:p>
            <a:pPr marL="360000" indent="-360000"/>
            <a:r>
              <a:rPr lang="ja-JP" altLang="en-US" sz="2400" dirty="0">
                <a:latin typeface="Segoe UI" panose="020B0502040204020203" pitchFamily="34" charset="0"/>
                <a:ea typeface="メイリオ" panose="020B0604030504040204" pitchFamily="50" charset="-128"/>
              </a:rPr>
              <a:t>③中途障害者</a:t>
            </a:r>
            <a:endParaRPr lang="en-US" altLang="ja-JP" sz="2400" dirty="0">
              <a:latin typeface="Segoe UI" panose="020B0502040204020203" pitchFamily="34" charset="0"/>
              <a:ea typeface="メイリオ" panose="020B0604030504040204" pitchFamily="50" charset="-128"/>
            </a:endParaRPr>
          </a:p>
          <a:p>
            <a:pPr marL="360000" indent="-360000"/>
            <a:r>
              <a:rPr lang="ja-JP" altLang="en-US" sz="2400" dirty="0">
                <a:latin typeface="Segoe UI" panose="020B0502040204020203" pitchFamily="34" charset="0"/>
                <a:ea typeface="メイリオ" panose="020B0604030504040204" pitchFamily="50" charset="-128"/>
              </a:rPr>
              <a:t>④高齢者</a:t>
            </a:r>
            <a:endParaRPr kumimoji="1" lang="ja-JP" altLang="en-US" sz="2400" dirty="0">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E4B265E-3734-4B2D-A280-1414C0EC0C22}"/>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9" name="スライド番号プレースホルダー 1">
            <a:extLst>
              <a:ext uri="{FF2B5EF4-FFF2-40B4-BE49-F238E27FC236}">
                <a16:creationId xmlns:a16="http://schemas.microsoft.com/office/drawing/2014/main" id="{75894991-449F-4371-80F8-E278EB65B5D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16647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vert="horz" lIns="91440" tIns="45720" rIns="91440" bIns="45720" rtlCol="0" anchor="ctr">
            <a:noAutofit/>
          </a:bodyPr>
          <a:lstStyle/>
          <a:p>
            <a:r>
              <a:rPr lang="ja-JP" altLang="en-US" sz="2900" dirty="0"/>
              <a:t>筋萎縮性側索硬化症（</a:t>
            </a:r>
            <a:r>
              <a:rPr lang="en-US" altLang="ja-JP" sz="2900" dirty="0"/>
              <a:t>ALS</a:t>
            </a:r>
            <a:r>
              <a:rPr lang="ja-JP" altLang="en-US" sz="2900" dirty="0"/>
              <a:t>）</a:t>
            </a:r>
          </a:p>
        </p:txBody>
      </p:sp>
      <p:sp>
        <p:nvSpPr>
          <p:cNvPr id="27651" name="コンテンツ プレースホルダ 2"/>
          <p:cNvSpPr>
            <a:spLocks noGrp="1"/>
          </p:cNvSpPr>
          <p:nvPr>
            <p:ph idx="4294967295"/>
          </p:nvPr>
        </p:nvSpPr>
        <p:spPr>
          <a:xfrm>
            <a:off x="251520" y="1197124"/>
            <a:ext cx="8640960" cy="5256212"/>
          </a:xfrm>
        </p:spPr>
        <p:txBody>
          <a:bodyPr>
            <a:noAutofit/>
          </a:bodyPr>
          <a:lstStyle/>
          <a:p>
            <a:pPr marL="324000" indent="-324000">
              <a:spcBef>
                <a:spcPts val="1200"/>
              </a:spcBef>
              <a:buFont typeface="Arial" charset="0"/>
              <a:buNone/>
              <a:defRPr/>
            </a:pPr>
            <a:r>
              <a:rPr lang="ja-JP" altLang="en-US" sz="2400" b="1" dirty="0">
                <a:solidFill>
                  <a:schemeClr val="accent5">
                    <a:lumMod val="50000"/>
                  </a:schemeClr>
                </a:solidFill>
              </a:rPr>
              <a:t>概念：　</a:t>
            </a:r>
            <a:endParaRPr lang="en-US" altLang="ja-JP" sz="2400" b="1" dirty="0">
              <a:solidFill>
                <a:schemeClr val="accent5">
                  <a:lumMod val="50000"/>
                </a:schemeClr>
              </a:solidFill>
            </a:endParaRPr>
          </a:p>
          <a:p>
            <a:pPr marL="324000" indent="-324000" algn="just" eaLnBrk="1" hangingPunct="1">
              <a:spcBef>
                <a:spcPts val="1200"/>
              </a:spcBef>
              <a:buFont typeface="Arial" charset="0"/>
              <a:buNone/>
              <a:defRPr/>
            </a:pPr>
            <a:r>
              <a:rPr lang="ja-JP" altLang="en-US" sz="2400" dirty="0"/>
              <a:t>○主に中年以降に発症し、随意運動（自分の意志によって行う各種の運動）をつかさどる一次と二次（あるいは上位と下位とも呼ぶ）運動ニューロン</a:t>
            </a:r>
            <a:r>
              <a:rPr lang="en-US" altLang="ja-JP" sz="2400" dirty="0"/>
              <a:t> (</a:t>
            </a:r>
            <a:r>
              <a:rPr lang="ja-JP" altLang="en-US" sz="2400" dirty="0"/>
              <a:t>運動神経細胞のこと</a:t>
            </a:r>
            <a:r>
              <a:rPr lang="en-US" altLang="ja-JP" sz="2400" dirty="0"/>
              <a:t>)</a:t>
            </a:r>
            <a:r>
              <a:rPr lang="ja-JP" altLang="en-US" sz="2400" dirty="0"/>
              <a:t>が選択的、かつ進行性に変性・消失していく原因不明の神経難病。約</a:t>
            </a:r>
            <a:r>
              <a:rPr lang="en-US" altLang="ja-JP" sz="2400" dirty="0"/>
              <a:t>10</a:t>
            </a:r>
            <a:r>
              <a:rPr lang="ja-JP" altLang="en-US" sz="2400" dirty="0"/>
              <a:t>％は遺伝性。</a:t>
            </a:r>
            <a:endParaRPr lang="en-US" altLang="ja-JP" sz="2400" dirty="0"/>
          </a:p>
          <a:p>
            <a:pPr marL="324000" indent="-324000" algn="just" eaLnBrk="1">
              <a:spcBef>
                <a:spcPts val="1200"/>
              </a:spcBef>
              <a:buFont typeface="Arial" charset="0"/>
              <a:buNone/>
              <a:defRPr/>
            </a:pPr>
            <a:r>
              <a:rPr lang="ja-JP" altLang="en-US" sz="2400" dirty="0"/>
              <a:t>○症状は、筋萎縮と筋力低下が主体で、進行すると手の動作障害、歩行障害、ことばの障害、食事等の飲み込み障害、呼吸障害、コミュニケーション障害などが生ずる。</a:t>
            </a:r>
            <a:endParaRPr lang="en-US" altLang="ja-JP" sz="2400" dirty="0"/>
          </a:p>
          <a:p>
            <a:pPr marL="324000" indent="-324000" algn="just" eaLnBrk="1">
              <a:spcBef>
                <a:spcPts val="1200"/>
              </a:spcBef>
              <a:buFont typeface="Arial" charset="0"/>
              <a:buNone/>
              <a:defRPr/>
            </a:pPr>
            <a:r>
              <a:rPr lang="ja-JP" altLang="en-US" sz="2400" dirty="0"/>
              <a:t>○一般に感覚障害や排尿障害、眼球運動障害はみられないが、人工呼吸器による長期生存例などでは、認められることもある。病勢の進展は比較的速く、人工呼吸器を用いなければ通常は</a:t>
            </a:r>
            <a:r>
              <a:rPr lang="en-US" altLang="ja-JP" sz="2400" dirty="0"/>
              <a:t>2</a:t>
            </a:r>
            <a:r>
              <a:rPr lang="ja-JP" altLang="en-US" sz="2400" dirty="0"/>
              <a:t>～</a:t>
            </a:r>
            <a:r>
              <a:rPr lang="en-US" altLang="ja-JP" sz="2400" dirty="0"/>
              <a:t>4</a:t>
            </a:r>
            <a:r>
              <a:rPr lang="ja-JP" altLang="en-US" sz="2400" dirty="0"/>
              <a:t>年で死亡することが多い。</a:t>
            </a:r>
            <a:endParaRPr lang="en-US" altLang="ja-JP" sz="2400" dirty="0"/>
          </a:p>
        </p:txBody>
      </p:sp>
      <p:sp>
        <p:nvSpPr>
          <p:cNvPr id="5" name="テキスト ボックス 4">
            <a:extLst>
              <a:ext uri="{FF2B5EF4-FFF2-40B4-BE49-F238E27FC236}">
                <a16:creationId xmlns:a16="http://schemas.microsoft.com/office/drawing/2014/main" id="{AB4B0896-A40C-453B-9B57-618D02541240}"/>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6" name="スライド番号プレースホルダー 1">
            <a:extLst>
              <a:ext uri="{FF2B5EF4-FFF2-40B4-BE49-F238E27FC236}">
                <a16:creationId xmlns:a16="http://schemas.microsoft.com/office/drawing/2014/main" id="{7CBFFA44-0F40-40A7-81D1-6684773BD3A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1572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タイトル 1"/>
          <p:cNvSpPr>
            <a:spLocks noGrp="1"/>
          </p:cNvSpPr>
          <p:nvPr>
            <p:ph type="title"/>
          </p:nvPr>
        </p:nvSpPr>
        <p:spPr/>
        <p:txBody>
          <a:bodyPr vert="horz" lIns="91440" tIns="45720" rIns="91440" bIns="45720" rtlCol="0" anchor="ctr">
            <a:noAutofit/>
          </a:bodyPr>
          <a:lstStyle/>
          <a:p>
            <a:r>
              <a:rPr lang="ja-JP" altLang="en-US" sz="2900" dirty="0"/>
              <a:t>筋萎縮性側索硬化症（</a:t>
            </a:r>
            <a:r>
              <a:rPr lang="en-US" altLang="ja-JP" sz="2900" dirty="0"/>
              <a:t>ALS</a:t>
            </a:r>
            <a:r>
              <a:rPr lang="ja-JP" altLang="en-US" sz="2900" dirty="0"/>
              <a:t>）</a:t>
            </a:r>
          </a:p>
        </p:txBody>
      </p:sp>
      <p:sp>
        <p:nvSpPr>
          <p:cNvPr id="28675" name="コンテンツ プレースホルダ 2"/>
          <p:cNvSpPr>
            <a:spLocks noGrp="1"/>
          </p:cNvSpPr>
          <p:nvPr>
            <p:ph idx="4294967295"/>
          </p:nvPr>
        </p:nvSpPr>
        <p:spPr>
          <a:xfrm>
            <a:off x="251520" y="1700808"/>
            <a:ext cx="8640960" cy="3724096"/>
          </a:xfrm>
        </p:spPr>
        <p:txBody>
          <a:bodyPr wrap="square">
            <a:spAutoFit/>
          </a:bodyPr>
          <a:lstStyle/>
          <a:p>
            <a:pPr marL="324000" indent="-324000">
              <a:spcBef>
                <a:spcPts val="1200"/>
              </a:spcBef>
              <a:buFont typeface="Arial" charset="0"/>
              <a:buNone/>
              <a:defRPr/>
            </a:pPr>
            <a:r>
              <a:rPr lang="ja-JP" altLang="en-US" sz="2400" b="1" dirty="0">
                <a:solidFill>
                  <a:schemeClr val="accent5">
                    <a:lumMod val="50000"/>
                  </a:schemeClr>
                </a:solidFill>
              </a:rPr>
              <a:t>栄養管理や人工呼吸療法の発達による長期生存例の増加：</a:t>
            </a:r>
            <a:r>
              <a:rPr lang="ja-JP" altLang="en-US" sz="2400" dirty="0"/>
              <a:t>　</a:t>
            </a:r>
            <a:endParaRPr lang="en-US" altLang="ja-JP" sz="2400" dirty="0"/>
          </a:p>
          <a:p>
            <a:pPr marL="324000" indent="-324000" algn="just">
              <a:spcBef>
                <a:spcPts val="1200"/>
              </a:spcBef>
              <a:buFont typeface="Arial" charset="0"/>
              <a:buNone/>
              <a:defRPr/>
            </a:pPr>
            <a:r>
              <a:rPr lang="ja-JP" altLang="en-US" sz="2400" dirty="0">
                <a:latin typeface="+mn-ea"/>
              </a:rPr>
              <a:t>○近年、胃ろうからの経管栄養による</a:t>
            </a:r>
            <a:r>
              <a:rPr lang="ja-JP" altLang="en-US" sz="2400" dirty="0">
                <a:solidFill>
                  <a:srgbClr val="C00000"/>
                </a:solidFill>
                <a:latin typeface="+mn-ea"/>
              </a:rPr>
              <a:t>栄養管理の発達</a:t>
            </a:r>
            <a:r>
              <a:rPr lang="ja-JP" altLang="en-US" sz="2400" dirty="0">
                <a:latin typeface="+mn-ea"/>
              </a:rPr>
              <a:t>や、鼻マスクによる非侵襲的陽圧呼吸（</a:t>
            </a:r>
            <a:r>
              <a:rPr lang="en-US" altLang="ja-JP" sz="2400" dirty="0">
                <a:latin typeface="+mn-ea"/>
              </a:rPr>
              <a:t>NPPV</a:t>
            </a:r>
            <a:r>
              <a:rPr lang="ja-JP" altLang="en-US" sz="2400" dirty="0">
                <a:latin typeface="+mn-ea"/>
              </a:rPr>
              <a:t>）や気管切開による陽圧人工呼吸（</a:t>
            </a:r>
            <a:r>
              <a:rPr lang="en-US" altLang="ja-JP" sz="2400" dirty="0">
                <a:latin typeface="+mn-ea"/>
              </a:rPr>
              <a:t>TPPV</a:t>
            </a:r>
            <a:r>
              <a:rPr lang="ja-JP" altLang="en-US" sz="2400" dirty="0">
                <a:latin typeface="+mn-ea"/>
              </a:rPr>
              <a:t>）等の</a:t>
            </a:r>
            <a:r>
              <a:rPr lang="ja-JP" altLang="en-US" sz="2400" dirty="0">
                <a:solidFill>
                  <a:srgbClr val="C00000"/>
                </a:solidFill>
                <a:latin typeface="+mn-ea"/>
              </a:rPr>
              <a:t>人工呼吸療法の発達</a:t>
            </a:r>
            <a:r>
              <a:rPr lang="ja-JP" altLang="en-US" sz="2400" dirty="0">
                <a:latin typeface="+mn-ea"/>
              </a:rPr>
              <a:t>により、施設のみでなく在宅でも、</a:t>
            </a:r>
            <a:r>
              <a:rPr lang="en-US" altLang="ja-JP" sz="2400" dirty="0">
                <a:latin typeface="+mn-ea"/>
              </a:rPr>
              <a:t>10</a:t>
            </a:r>
            <a:r>
              <a:rPr lang="ja-JP" altLang="en-US" sz="2400" dirty="0">
                <a:latin typeface="+mn-ea"/>
              </a:rPr>
              <a:t>年以上、中には</a:t>
            </a:r>
            <a:r>
              <a:rPr lang="en-US" altLang="ja-JP" sz="2400" dirty="0">
                <a:latin typeface="+mn-ea"/>
              </a:rPr>
              <a:t>20</a:t>
            </a:r>
            <a:r>
              <a:rPr lang="ja-JP" altLang="en-US" sz="2400" dirty="0">
                <a:latin typeface="+mn-ea"/>
              </a:rPr>
              <a:t>年以上の長期にわたって療養を行っている患者さんが、増加している。</a:t>
            </a:r>
            <a:endParaRPr lang="en-US" altLang="ja-JP" sz="2400" dirty="0">
              <a:latin typeface="+mn-ea"/>
            </a:endParaRPr>
          </a:p>
          <a:p>
            <a:pPr marL="324000" indent="-324000" algn="just">
              <a:spcBef>
                <a:spcPts val="1200"/>
              </a:spcBef>
              <a:buFont typeface="Arial" charset="0"/>
              <a:buNone/>
              <a:defRPr/>
            </a:pPr>
            <a:r>
              <a:rPr lang="ja-JP" altLang="en-US" sz="2400" dirty="0">
                <a:latin typeface="+mn-ea"/>
              </a:rPr>
              <a:t>○したがって、食事の飲み込み障害や呼吸筋の麻痺で喀痰の排出障害が出現した時期に、経管栄養や喀痰吸引等の処置が日常的に必要となる。</a:t>
            </a:r>
            <a:endParaRPr lang="en-US" altLang="ja-JP" sz="2400" dirty="0">
              <a:latin typeface="+mn-ea"/>
            </a:endParaRPr>
          </a:p>
        </p:txBody>
      </p:sp>
      <p:sp>
        <p:nvSpPr>
          <p:cNvPr id="5" name="テキスト ボックス 4">
            <a:extLst>
              <a:ext uri="{FF2B5EF4-FFF2-40B4-BE49-F238E27FC236}">
                <a16:creationId xmlns:a16="http://schemas.microsoft.com/office/drawing/2014/main" id="{4863BE68-4D0A-450C-9A45-18C936C4FFF0}"/>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6" name="スライド番号プレースホルダー 1">
            <a:extLst>
              <a:ext uri="{FF2B5EF4-FFF2-40B4-BE49-F238E27FC236}">
                <a16:creationId xmlns:a16="http://schemas.microsoft.com/office/drawing/2014/main" id="{EDAE79D0-5CDC-4D8A-8E49-1C269033AF7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1825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タイトル 1"/>
          <p:cNvSpPr>
            <a:spLocks noGrp="1"/>
          </p:cNvSpPr>
          <p:nvPr>
            <p:ph type="title"/>
          </p:nvPr>
        </p:nvSpPr>
        <p:spPr/>
        <p:txBody>
          <a:bodyPr vert="horz" lIns="91440" tIns="45720" rIns="91440" bIns="45720" rtlCol="0" anchor="ctr">
            <a:noAutofit/>
          </a:bodyPr>
          <a:lstStyle/>
          <a:p>
            <a:r>
              <a:rPr lang="ja-JP" altLang="en-US" sz="2900" dirty="0">
                <a:latin typeface="+mj-ea"/>
              </a:rPr>
              <a:t>重症心身障害</a:t>
            </a:r>
          </a:p>
        </p:txBody>
      </p:sp>
      <p:sp>
        <p:nvSpPr>
          <p:cNvPr id="29699" name="コンテンツ プレースホルダ 2"/>
          <p:cNvSpPr>
            <a:spLocks noGrp="1"/>
          </p:cNvSpPr>
          <p:nvPr>
            <p:ph idx="4294967295"/>
          </p:nvPr>
        </p:nvSpPr>
        <p:spPr>
          <a:xfrm>
            <a:off x="251520" y="1221134"/>
            <a:ext cx="8640960" cy="5232202"/>
          </a:xfrm>
        </p:spPr>
        <p:txBody>
          <a:bodyPr wrap="square">
            <a:spAutoFit/>
          </a:bodyPr>
          <a:lstStyle/>
          <a:p>
            <a:pPr marL="288000" indent="-288000">
              <a:spcBef>
                <a:spcPts val="1200"/>
              </a:spcBef>
              <a:buFont typeface="Arial" charset="0"/>
              <a:buNone/>
              <a:defRPr/>
            </a:pPr>
            <a:r>
              <a:rPr lang="ja-JP" altLang="en-US" sz="2100" b="1" dirty="0">
                <a:solidFill>
                  <a:schemeClr val="accent5">
                    <a:lumMod val="50000"/>
                  </a:schemeClr>
                </a:solidFill>
              </a:rPr>
              <a:t>概念：</a:t>
            </a:r>
            <a:endParaRPr lang="en-US" altLang="ja-JP" sz="2100" b="1" dirty="0">
              <a:solidFill>
                <a:schemeClr val="accent5">
                  <a:lumMod val="50000"/>
                </a:schemeClr>
              </a:solidFill>
            </a:endParaRPr>
          </a:p>
          <a:p>
            <a:pPr marL="288000" indent="-288000" algn="just">
              <a:spcBef>
                <a:spcPts val="1200"/>
              </a:spcBef>
              <a:buFont typeface="Arial" charset="0"/>
              <a:buNone/>
              <a:defRPr/>
            </a:pPr>
            <a:r>
              <a:rPr lang="ja-JP" altLang="en-US" sz="2100" dirty="0">
                <a:latin typeface="+mn-ea"/>
              </a:rPr>
              <a:t>○</a:t>
            </a:r>
            <a:r>
              <a:rPr lang="ja-JP" altLang="en-US" sz="2100" dirty="0">
                <a:solidFill>
                  <a:srgbClr val="C00000"/>
                </a:solidFill>
                <a:latin typeface="+mn-ea"/>
              </a:rPr>
              <a:t>重度の肢体不自由と重度の知的障害とが重複した状態を重症心身障害といい</a:t>
            </a:r>
            <a:r>
              <a:rPr lang="ja-JP" altLang="en-US" sz="2100" dirty="0">
                <a:latin typeface="+mn-ea"/>
              </a:rPr>
              <a:t>、その状態の子どもを重症心身障害児という。さらに成人した重症心身障害児を含めて</a:t>
            </a:r>
            <a:r>
              <a:rPr lang="ja-JP" altLang="en-US" sz="2100" dirty="0">
                <a:solidFill>
                  <a:srgbClr val="C00000"/>
                </a:solidFill>
                <a:latin typeface="+mn-ea"/>
              </a:rPr>
              <a:t>重症心身障害児・者</a:t>
            </a:r>
            <a:r>
              <a:rPr lang="ja-JP" altLang="en-US" sz="2100" dirty="0">
                <a:latin typeface="+mn-ea"/>
              </a:rPr>
              <a:t>と定めている。</a:t>
            </a:r>
            <a:endParaRPr lang="en-US" altLang="ja-JP" sz="2100" dirty="0">
              <a:latin typeface="+mn-ea"/>
            </a:endParaRPr>
          </a:p>
          <a:p>
            <a:pPr marL="288000" indent="-288000" algn="just">
              <a:spcBef>
                <a:spcPts val="1200"/>
              </a:spcBef>
              <a:buFont typeface="Arial" charset="0"/>
              <a:buNone/>
              <a:defRPr/>
            </a:pPr>
            <a:r>
              <a:rPr lang="ja-JP" altLang="en-US" sz="2100" dirty="0">
                <a:latin typeface="+mn-ea"/>
              </a:rPr>
              <a:t>○これは医学的診断名ではなく児童福祉での行政上の措置を行うための定義（呼び方）である。</a:t>
            </a:r>
            <a:endParaRPr lang="en-US" altLang="ja-JP" sz="2100" dirty="0">
              <a:latin typeface="+mn-ea"/>
            </a:endParaRPr>
          </a:p>
          <a:p>
            <a:pPr marL="288000" indent="-288000" algn="just">
              <a:spcBef>
                <a:spcPts val="1200"/>
              </a:spcBef>
              <a:buFont typeface="Arial" charset="0"/>
              <a:buNone/>
              <a:defRPr/>
            </a:pPr>
            <a:r>
              <a:rPr lang="ja-JP" altLang="en-US" sz="2100" dirty="0">
                <a:latin typeface="+mn-ea"/>
              </a:rPr>
              <a:t>○重症心身障害児・者の数は、日本では、運動機能を坐位までに限れば、およそ</a:t>
            </a:r>
            <a:r>
              <a:rPr lang="en-US" altLang="ja-JP" sz="2100" dirty="0"/>
              <a:t>38,000</a:t>
            </a:r>
            <a:r>
              <a:rPr lang="ja-JP" altLang="en-US" sz="2100" dirty="0">
                <a:latin typeface="+mn-ea"/>
              </a:rPr>
              <a:t>人いると推定されており、対象児・者を介助歩行や伝い歩き可能までに広げればもっと多数である。</a:t>
            </a:r>
            <a:endParaRPr lang="en-US" altLang="ja-JP" sz="2100" dirty="0">
              <a:latin typeface="+mn-ea"/>
            </a:endParaRPr>
          </a:p>
          <a:p>
            <a:pPr marL="288000" indent="-288000" algn="just">
              <a:spcBef>
                <a:spcPts val="1200"/>
              </a:spcBef>
              <a:buFont typeface="Arial" charset="0"/>
              <a:buNone/>
              <a:defRPr/>
            </a:pPr>
            <a:r>
              <a:rPr lang="ja-JP" altLang="en-US" sz="2100" dirty="0">
                <a:latin typeface="+mn-ea"/>
              </a:rPr>
              <a:t>○重症心身障害の発生原因は様々であり、生理的要因、病理的要因、心理・社会的要因の三つの分別する考え方と、出生前の原因（先天性風疹症候群・脳奇形・染色体異常等）、出生時・新生児期の原因（分娩異常・低出生体重児等）、周生期以後の原因（脳炎などの外因性障害・てんかんなどの症候性障害）に分類することがある。</a:t>
            </a:r>
            <a:endParaRPr lang="en-US" altLang="ja-JP" sz="2100" dirty="0">
              <a:latin typeface="+mn-ea"/>
            </a:endParaRPr>
          </a:p>
        </p:txBody>
      </p:sp>
      <p:sp>
        <p:nvSpPr>
          <p:cNvPr id="6" name="テキスト ボックス 5">
            <a:extLst>
              <a:ext uri="{FF2B5EF4-FFF2-40B4-BE49-F238E27FC236}">
                <a16:creationId xmlns:a16="http://schemas.microsoft.com/office/drawing/2014/main" id="{301E3D65-B996-4242-8769-ABEA108E5037}"/>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8" name="テキスト ボックス 7">
            <a:extLst>
              <a:ext uri="{FF2B5EF4-FFF2-40B4-BE49-F238E27FC236}">
                <a16:creationId xmlns:a16="http://schemas.microsoft.com/office/drawing/2014/main" id="{5C0E4864-24D1-40CA-A750-4247E9D5CE46}"/>
              </a:ext>
            </a:extLst>
          </p:cNvPr>
          <p:cNvSpPr txBox="1"/>
          <p:nvPr/>
        </p:nvSpPr>
        <p:spPr>
          <a:xfrm>
            <a:off x="199399" y="6453336"/>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7" name="スライド番号プレースホルダー 1">
            <a:extLst>
              <a:ext uri="{FF2B5EF4-FFF2-40B4-BE49-F238E27FC236}">
                <a16:creationId xmlns:a16="http://schemas.microsoft.com/office/drawing/2014/main" id="{465E00A5-3506-4F87-8F26-B88EB71C4173}"/>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83595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タイトル 1"/>
          <p:cNvSpPr>
            <a:spLocks noGrp="1"/>
          </p:cNvSpPr>
          <p:nvPr>
            <p:ph type="title"/>
          </p:nvPr>
        </p:nvSpPr>
        <p:spPr/>
        <p:txBody>
          <a:bodyPr vert="horz" lIns="91440" tIns="45720" rIns="91440" bIns="45720" rtlCol="0" anchor="ctr">
            <a:noAutofit/>
          </a:bodyPr>
          <a:lstStyle/>
          <a:p>
            <a:r>
              <a:rPr lang="ja-JP" altLang="en-US" sz="2900" dirty="0">
                <a:latin typeface="+mj-ea"/>
              </a:rPr>
              <a:t>重症心身障害</a:t>
            </a:r>
          </a:p>
        </p:txBody>
      </p:sp>
      <p:sp>
        <p:nvSpPr>
          <p:cNvPr id="30723" name="コンテンツ プレースホルダ 2"/>
          <p:cNvSpPr>
            <a:spLocks noGrp="1"/>
          </p:cNvSpPr>
          <p:nvPr>
            <p:ph idx="4294967295"/>
          </p:nvPr>
        </p:nvSpPr>
        <p:spPr>
          <a:xfrm>
            <a:off x="216496" y="1196752"/>
            <a:ext cx="8675983" cy="5355312"/>
          </a:xfrm>
        </p:spPr>
        <p:txBody>
          <a:bodyPr wrap="square">
            <a:spAutoFit/>
          </a:bodyPr>
          <a:lstStyle/>
          <a:p>
            <a:pPr marL="324000" indent="-324000">
              <a:spcBef>
                <a:spcPts val="1200"/>
              </a:spcBef>
              <a:buFont typeface="Arial" charset="0"/>
              <a:buNone/>
              <a:defRPr/>
            </a:pPr>
            <a:r>
              <a:rPr lang="ja-JP" altLang="en-US" sz="2400" b="1" dirty="0">
                <a:solidFill>
                  <a:schemeClr val="accent5">
                    <a:lumMod val="50000"/>
                  </a:schemeClr>
                </a:solidFill>
              </a:rPr>
              <a:t>障害の状態：</a:t>
            </a:r>
            <a:endParaRPr lang="en-US" altLang="ja-JP" sz="2400" b="1" dirty="0">
              <a:solidFill>
                <a:schemeClr val="accent5">
                  <a:lumMod val="50000"/>
                </a:schemeClr>
              </a:solidFill>
            </a:endParaRPr>
          </a:p>
          <a:p>
            <a:pPr marL="324000" indent="-324000" algn="just">
              <a:spcBef>
                <a:spcPts val="1200"/>
              </a:spcBef>
              <a:buFont typeface="Arial" charset="0"/>
              <a:buNone/>
              <a:defRPr/>
            </a:pPr>
            <a:r>
              <a:rPr lang="ja-JP" altLang="en-US" sz="2400" dirty="0">
                <a:latin typeface="+mn-ea"/>
              </a:rPr>
              <a:t>○知的障害とともに、姿勢の異常、移動障害、排泄障害、食事摂取の障害、手足の変形や拘縮、側</a:t>
            </a:r>
            <a:r>
              <a:rPr lang="ja-JP" altLang="en-US" sz="2400" dirty="0" err="1">
                <a:latin typeface="+mn-ea"/>
              </a:rPr>
              <a:t>わんや</a:t>
            </a:r>
            <a:r>
              <a:rPr lang="ja-JP" altLang="en-US" sz="2400" dirty="0">
                <a:latin typeface="+mn-ea"/>
              </a:rPr>
              <a:t>胸郭の変形、筋肉の緊張、コミュニケーション障害、呼吸器感染症の起こしやすさ、てんかんの合併など、さまざまな障害を呈する。</a:t>
            </a:r>
            <a:endParaRPr lang="en-US" altLang="ja-JP" sz="2400" dirty="0">
              <a:latin typeface="+mn-ea"/>
            </a:endParaRPr>
          </a:p>
          <a:p>
            <a:pPr marL="324000" indent="-324000" algn="just">
              <a:spcBef>
                <a:spcPts val="1200"/>
              </a:spcBef>
              <a:buFont typeface="Arial" charset="0"/>
              <a:buNone/>
              <a:defRPr/>
            </a:pPr>
            <a:r>
              <a:rPr lang="ja-JP" altLang="en-US" sz="2400" dirty="0">
                <a:latin typeface="+mn-ea"/>
              </a:rPr>
              <a:t>○多くの重症心身障害児・者は、食事の飲み込み障害や喀痰の排出障害をもち、経管栄養や喀痰吸引等を日常的に必要としている。</a:t>
            </a:r>
          </a:p>
          <a:p>
            <a:pPr marL="324000" indent="-324000" algn="just">
              <a:spcBef>
                <a:spcPts val="1200"/>
              </a:spcBef>
              <a:buFont typeface="Arial" charset="0"/>
              <a:buNone/>
              <a:defRPr/>
            </a:pPr>
            <a:r>
              <a:rPr lang="ja-JP" altLang="en-US" sz="2400" dirty="0">
                <a:latin typeface="+mn-ea"/>
              </a:rPr>
              <a:t>○飲み込みや呼吸の障害がとくに重くて一定の基準を満たす場合を超重症児（者）と言い、その中には、気管切開や人工呼吸器を使用している人も多数で、在宅や施設で生活を送っています。</a:t>
            </a:r>
          </a:p>
        </p:txBody>
      </p:sp>
      <p:sp>
        <p:nvSpPr>
          <p:cNvPr id="6" name="テキスト ボックス 5">
            <a:extLst>
              <a:ext uri="{FF2B5EF4-FFF2-40B4-BE49-F238E27FC236}">
                <a16:creationId xmlns:a16="http://schemas.microsoft.com/office/drawing/2014/main" id="{7D980DA5-D3AF-4C53-8F3E-9B7887D0A79D}"/>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8" name="テキスト ボックス 7">
            <a:extLst>
              <a:ext uri="{FF2B5EF4-FFF2-40B4-BE49-F238E27FC236}">
                <a16:creationId xmlns:a16="http://schemas.microsoft.com/office/drawing/2014/main" id="{0386B52F-1782-4750-A0CB-1A7F7956540E}"/>
              </a:ext>
            </a:extLst>
          </p:cNvPr>
          <p:cNvSpPr txBox="1"/>
          <p:nvPr/>
        </p:nvSpPr>
        <p:spPr>
          <a:xfrm>
            <a:off x="199399" y="6453336"/>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7" name="スライド番号プレースホルダー 1">
            <a:extLst>
              <a:ext uri="{FF2B5EF4-FFF2-40B4-BE49-F238E27FC236}">
                <a16:creationId xmlns:a16="http://schemas.microsoft.com/office/drawing/2014/main" id="{F5C7F696-6E63-4617-842F-DD1F4567AAC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20749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タイトル 1"/>
          <p:cNvSpPr>
            <a:spLocks noGrp="1"/>
          </p:cNvSpPr>
          <p:nvPr>
            <p:ph type="title"/>
          </p:nvPr>
        </p:nvSpPr>
        <p:spPr/>
        <p:txBody>
          <a:bodyPr vert="horz" lIns="91440" tIns="45720" rIns="91440" bIns="45720" rtlCol="0" anchor="ctr">
            <a:noAutofit/>
          </a:bodyPr>
          <a:lstStyle/>
          <a:p>
            <a:r>
              <a:rPr lang="ja-JP" altLang="en-US" sz="2900" dirty="0">
                <a:latin typeface="+mj-ea"/>
              </a:rPr>
              <a:t>筋ジストロフィー</a:t>
            </a:r>
          </a:p>
        </p:txBody>
      </p:sp>
      <p:sp>
        <p:nvSpPr>
          <p:cNvPr id="31747" name="コンテンツ プレースホルダ 2"/>
          <p:cNvSpPr>
            <a:spLocks noGrp="1"/>
          </p:cNvSpPr>
          <p:nvPr>
            <p:ph idx="4294967295"/>
          </p:nvPr>
        </p:nvSpPr>
        <p:spPr>
          <a:xfrm>
            <a:off x="251520" y="1200809"/>
            <a:ext cx="8675984" cy="5324535"/>
          </a:xfrm>
        </p:spPr>
        <p:txBody>
          <a:bodyPr wrap="square">
            <a:spAutoFit/>
          </a:bodyPr>
          <a:lstStyle/>
          <a:p>
            <a:pPr marL="324000" indent="-324000">
              <a:spcBef>
                <a:spcPts val="1200"/>
              </a:spcBef>
              <a:buFont typeface="Arial" charset="0"/>
              <a:buNone/>
              <a:defRPr/>
            </a:pPr>
            <a:r>
              <a:rPr lang="ja-JP" altLang="en-US" sz="2000" b="1" dirty="0">
                <a:solidFill>
                  <a:schemeClr val="accent5">
                    <a:lumMod val="50000"/>
                  </a:schemeClr>
                </a:solidFill>
              </a:rPr>
              <a:t>概念：</a:t>
            </a:r>
            <a:endParaRPr lang="en-US" altLang="ja-JP" sz="2000" b="1" dirty="0">
              <a:solidFill>
                <a:schemeClr val="accent5">
                  <a:lumMod val="50000"/>
                </a:schemeClr>
              </a:solidFill>
            </a:endParaRPr>
          </a:p>
          <a:p>
            <a:pPr marL="324000" indent="-324000" algn="just" eaLnBrk="1" hangingPunct="1">
              <a:spcBef>
                <a:spcPts val="1200"/>
              </a:spcBef>
              <a:buFont typeface="Arial" charset="0"/>
              <a:buNone/>
              <a:defRPr/>
            </a:pPr>
            <a:r>
              <a:rPr lang="ja-JP" altLang="en-US" sz="2000" dirty="0">
                <a:latin typeface="+mn-ea"/>
              </a:rPr>
              <a:t>○</a:t>
            </a:r>
            <a:r>
              <a:rPr lang="ja-JP" altLang="en-US" sz="2000" dirty="0">
                <a:solidFill>
                  <a:srgbClr val="C00000"/>
                </a:solidFill>
                <a:latin typeface="+mn-ea"/>
              </a:rPr>
              <a:t>筋ジストロフィーとは、筋肉自体に遺伝性の異常が存在し進行性に筋肉の破壊が生じる様々な疾患を総称している</a:t>
            </a:r>
            <a:r>
              <a:rPr lang="ja-JP" altLang="en-US" sz="2000" dirty="0">
                <a:latin typeface="+mn-ea"/>
              </a:rPr>
              <a:t>。デュシェンヌ（</a:t>
            </a:r>
            <a:r>
              <a:rPr lang="en-US" altLang="ja-JP" sz="2000" dirty="0" err="1">
                <a:latin typeface="+mn-ea"/>
              </a:rPr>
              <a:t>Duchenne</a:t>
            </a:r>
            <a:r>
              <a:rPr lang="ja-JP" altLang="en-US" sz="2000" dirty="0">
                <a:latin typeface="+mn-ea"/>
              </a:rPr>
              <a:t>）型筋ジストロフィー、ベッカー（</a:t>
            </a:r>
            <a:r>
              <a:rPr lang="en-US" altLang="ja-JP" sz="2000" dirty="0">
                <a:latin typeface="+mn-ea"/>
              </a:rPr>
              <a:t>Becker</a:t>
            </a:r>
            <a:r>
              <a:rPr lang="ja-JP" altLang="en-US" sz="2000" dirty="0">
                <a:latin typeface="+mn-ea"/>
              </a:rPr>
              <a:t>）型筋ジストロフィー、顔面肩甲上腕（けんこうじょうわん）型筋ジストロフィー、筋強直性（緊張型）筋ジストロフィーなどに分類される。発症年齢、遺伝形式、進行速度、筋力低下の生じる部位などは各疾患によって異なる。</a:t>
            </a:r>
            <a:endParaRPr lang="en-US" altLang="ja-JP" sz="2000" dirty="0">
              <a:latin typeface="+mn-ea"/>
            </a:endParaRPr>
          </a:p>
          <a:p>
            <a:pPr marL="324000" indent="-324000" algn="just" eaLnBrk="1" hangingPunct="1">
              <a:spcBef>
                <a:spcPts val="1200"/>
              </a:spcBef>
              <a:buFont typeface="Arial" charset="0"/>
              <a:buNone/>
              <a:defRPr/>
            </a:pPr>
            <a:r>
              <a:rPr lang="ja-JP" altLang="en-US" sz="2000" dirty="0">
                <a:latin typeface="+mn-ea"/>
              </a:rPr>
              <a:t>○</a:t>
            </a:r>
            <a:r>
              <a:rPr lang="ja-JP" altLang="en-US" sz="2000" dirty="0">
                <a:solidFill>
                  <a:srgbClr val="C00000"/>
                </a:solidFill>
                <a:latin typeface="+mn-ea"/>
              </a:rPr>
              <a:t>代表的なデュシェンヌ型</a:t>
            </a:r>
            <a:r>
              <a:rPr lang="ja-JP" altLang="en-US" sz="2000" dirty="0">
                <a:latin typeface="+mn-ea"/>
              </a:rPr>
              <a:t>は、筋ジストロフィーの大部分を占め、男性のみに発症する重症な型である。通常２～４歳頃で、転びやすいなどの異常で発症し、おおよそ</a:t>
            </a:r>
            <a:r>
              <a:rPr lang="en-US" altLang="ja-JP" sz="2000" dirty="0">
                <a:latin typeface="+mn-ea"/>
              </a:rPr>
              <a:t>10</a:t>
            </a:r>
            <a:r>
              <a:rPr lang="ja-JP" altLang="en-US" sz="2000" dirty="0">
                <a:latin typeface="+mn-ea"/>
              </a:rPr>
              <a:t>歳代で車いす生活となる人が多い。</a:t>
            </a:r>
            <a:endParaRPr lang="en-US" altLang="ja-JP" sz="2000" dirty="0">
              <a:latin typeface="+mn-ea"/>
            </a:endParaRPr>
          </a:p>
          <a:p>
            <a:pPr marL="324000" indent="-324000" algn="just" eaLnBrk="1" hangingPunct="1">
              <a:spcBef>
                <a:spcPts val="1200"/>
              </a:spcBef>
              <a:buFont typeface="Arial" charset="0"/>
              <a:buNone/>
              <a:defRPr/>
            </a:pPr>
            <a:r>
              <a:rPr lang="ja-JP" altLang="en-US" sz="2000" dirty="0">
                <a:latin typeface="+mn-ea"/>
              </a:rPr>
              <a:t>○昔は</a:t>
            </a:r>
            <a:r>
              <a:rPr lang="en-US" altLang="ja-JP" sz="2000" dirty="0">
                <a:latin typeface="+mn-ea"/>
              </a:rPr>
              <a:t>20</a:t>
            </a:r>
            <a:r>
              <a:rPr lang="ja-JP" altLang="en-US" sz="2000" dirty="0">
                <a:latin typeface="+mn-ea"/>
              </a:rPr>
              <a:t>歳前後で心不全・呼吸不全のため死亡するといわれていたが、気管切開による陽圧人工呼吸（</a:t>
            </a:r>
            <a:r>
              <a:rPr lang="en-US" altLang="ja-JP" sz="2000" dirty="0">
                <a:latin typeface="+mn-ea"/>
              </a:rPr>
              <a:t>TPPV</a:t>
            </a:r>
            <a:r>
              <a:rPr lang="ja-JP" altLang="en-US" sz="2000" dirty="0">
                <a:latin typeface="+mn-ea"/>
              </a:rPr>
              <a:t>）や最近では「非侵襲的人工呼吸法（</a:t>
            </a:r>
            <a:r>
              <a:rPr lang="en-US" altLang="ja-JP" sz="2000" dirty="0">
                <a:latin typeface="+mn-ea"/>
              </a:rPr>
              <a:t>NPPV</a:t>
            </a:r>
            <a:r>
              <a:rPr lang="ja-JP" altLang="en-US" sz="2000" dirty="0">
                <a:latin typeface="+mn-ea"/>
              </a:rPr>
              <a:t>）」など医療技術の進歩により、生命予後が延びている。</a:t>
            </a:r>
            <a:endParaRPr lang="en-US" altLang="ja-JP" sz="2000" dirty="0">
              <a:latin typeface="+mn-ea"/>
            </a:endParaRPr>
          </a:p>
          <a:p>
            <a:pPr marL="324000" indent="-324000" algn="just" eaLnBrk="1" hangingPunct="1">
              <a:spcBef>
                <a:spcPts val="1200"/>
              </a:spcBef>
              <a:buFont typeface="Arial" charset="0"/>
              <a:buNone/>
              <a:defRPr/>
            </a:pPr>
            <a:r>
              <a:rPr lang="ja-JP" altLang="en-US" sz="2000" dirty="0">
                <a:latin typeface="+mn-ea"/>
              </a:rPr>
              <a:t>○経過中に発生する食事の飲み込み障害や喀痰の排出障害に対して、経管栄養や喀痰吸引等の処置が日常的に必要となる。</a:t>
            </a:r>
            <a:endParaRPr lang="en-US" altLang="ja-JP" sz="2000" dirty="0">
              <a:latin typeface="+mn-ea"/>
            </a:endParaRPr>
          </a:p>
        </p:txBody>
      </p:sp>
      <p:sp>
        <p:nvSpPr>
          <p:cNvPr id="5" name="テキスト ボックス 4">
            <a:extLst>
              <a:ext uri="{FF2B5EF4-FFF2-40B4-BE49-F238E27FC236}">
                <a16:creationId xmlns:a16="http://schemas.microsoft.com/office/drawing/2014/main" id="{FBDADAA7-9E9F-476A-96C1-E2FF71C8DFAC}"/>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6" name="スライド番号プレースホルダー 1">
            <a:extLst>
              <a:ext uri="{FF2B5EF4-FFF2-40B4-BE49-F238E27FC236}">
                <a16:creationId xmlns:a16="http://schemas.microsoft.com/office/drawing/2014/main" id="{A77C36A5-C8FF-4513-88C4-7F56C688B52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79549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タイトル 1"/>
          <p:cNvSpPr>
            <a:spLocks noGrp="1"/>
          </p:cNvSpPr>
          <p:nvPr>
            <p:ph type="title"/>
          </p:nvPr>
        </p:nvSpPr>
        <p:spPr/>
        <p:txBody>
          <a:bodyPr vert="horz" lIns="91440" tIns="45720" rIns="91440" bIns="45720" rtlCol="0" anchor="ctr">
            <a:noAutofit/>
          </a:bodyPr>
          <a:lstStyle/>
          <a:p>
            <a:r>
              <a:rPr lang="ja-JP" altLang="en-US" sz="2900" dirty="0">
                <a:latin typeface="+mj-ea"/>
              </a:rPr>
              <a:t>遷延性（せんえんせい）意識障害</a:t>
            </a:r>
          </a:p>
        </p:txBody>
      </p:sp>
      <p:sp>
        <p:nvSpPr>
          <p:cNvPr id="32771" name="コンテンツ プレースホルダ 2"/>
          <p:cNvSpPr>
            <a:spLocks noGrp="1"/>
          </p:cNvSpPr>
          <p:nvPr>
            <p:ph idx="4294967295"/>
          </p:nvPr>
        </p:nvSpPr>
        <p:spPr>
          <a:xfrm>
            <a:off x="216496" y="1116000"/>
            <a:ext cx="8705700" cy="5447645"/>
          </a:xfrm>
        </p:spPr>
        <p:txBody>
          <a:bodyPr wrap="square">
            <a:spAutoFit/>
          </a:bodyPr>
          <a:lstStyle/>
          <a:p>
            <a:pPr marL="360000" indent="-360000">
              <a:spcBef>
                <a:spcPts val="1200"/>
              </a:spcBef>
              <a:buFont typeface="Arial" charset="0"/>
              <a:buNone/>
              <a:defRPr/>
            </a:pPr>
            <a:r>
              <a:rPr lang="ja-JP" altLang="en-US" sz="2200" b="1" dirty="0">
                <a:solidFill>
                  <a:schemeClr val="accent5">
                    <a:lumMod val="50000"/>
                  </a:schemeClr>
                </a:solidFill>
              </a:rPr>
              <a:t>概念：</a:t>
            </a:r>
            <a:endParaRPr lang="en-US" altLang="ja-JP" sz="2200" b="1" dirty="0">
              <a:solidFill>
                <a:schemeClr val="accent5">
                  <a:lumMod val="50000"/>
                </a:schemeClr>
              </a:solidFill>
            </a:endParaRPr>
          </a:p>
          <a:p>
            <a:pPr marL="360000" indent="-360000">
              <a:spcBef>
                <a:spcPts val="0"/>
              </a:spcBef>
              <a:buFont typeface="Arial" charset="0"/>
              <a:buNone/>
              <a:defRPr/>
            </a:pPr>
            <a:r>
              <a:rPr lang="ja-JP" altLang="en-US" sz="2200" dirty="0"/>
              <a:t>○</a:t>
            </a:r>
            <a:r>
              <a:rPr lang="en-US" altLang="ja-JP" sz="2200" dirty="0"/>
              <a:t>1972</a:t>
            </a:r>
            <a:r>
              <a:rPr lang="ja-JP" altLang="en-US" sz="2200" dirty="0"/>
              <a:t>年の日本脳神経外科学会による定義では、</a:t>
            </a:r>
            <a:endParaRPr lang="en-US" altLang="ja-JP" sz="2200" dirty="0"/>
          </a:p>
          <a:p>
            <a:pPr marL="360000" indent="-360000">
              <a:spcBef>
                <a:spcPts val="600"/>
              </a:spcBef>
              <a:buFont typeface="Arial" charset="0"/>
              <a:buNone/>
              <a:defRPr/>
            </a:pPr>
            <a:r>
              <a:rPr lang="ja-JP" altLang="en-US" sz="1800" dirty="0"/>
              <a:t>　</a:t>
            </a:r>
            <a:r>
              <a:rPr lang="en-US" altLang="ja-JP" sz="1800" dirty="0"/>
              <a:t>1)</a:t>
            </a:r>
            <a:r>
              <a:rPr lang="ja-JP" altLang="en-US" sz="1800" dirty="0"/>
              <a:t>移動が不可能である。</a:t>
            </a:r>
            <a:endParaRPr lang="en-US" altLang="ja-JP" sz="1800" dirty="0"/>
          </a:p>
          <a:p>
            <a:pPr marL="360000" indent="-360000">
              <a:spcBef>
                <a:spcPts val="0"/>
              </a:spcBef>
              <a:buFont typeface="Arial" charset="0"/>
              <a:buNone/>
              <a:defRPr/>
            </a:pPr>
            <a:r>
              <a:rPr lang="ja-JP" altLang="en-US" sz="1800" dirty="0"/>
              <a:t>　</a:t>
            </a:r>
            <a:r>
              <a:rPr lang="en-US" altLang="ja-JP" sz="1800" dirty="0"/>
              <a:t>2) </a:t>
            </a:r>
            <a:r>
              <a:rPr lang="ja-JP" altLang="en-US" sz="1800" dirty="0"/>
              <a:t>自力摂食が不可能である。 </a:t>
            </a:r>
            <a:endParaRPr lang="en-US" altLang="ja-JP" sz="1800" dirty="0"/>
          </a:p>
          <a:p>
            <a:pPr marL="360000" indent="-360000">
              <a:spcBef>
                <a:spcPts val="0"/>
              </a:spcBef>
              <a:buFont typeface="Arial" charset="0"/>
              <a:buNone/>
              <a:defRPr/>
            </a:pPr>
            <a:r>
              <a:rPr lang="ja-JP" altLang="en-US" sz="1800" dirty="0"/>
              <a:t>　</a:t>
            </a:r>
            <a:r>
              <a:rPr lang="en-US" altLang="ja-JP" sz="1800" dirty="0"/>
              <a:t>3) </a:t>
            </a:r>
            <a:r>
              <a:rPr lang="ja-JP" altLang="en-US" sz="1800" dirty="0"/>
              <a:t>糞・尿失禁がある。</a:t>
            </a:r>
            <a:endParaRPr lang="en-US" altLang="ja-JP" sz="1800" dirty="0"/>
          </a:p>
          <a:p>
            <a:pPr marL="360000" indent="-360000">
              <a:spcBef>
                <a:spcPts val="0"/>
              </a:spcBef>
              <a:buFont typeface="Arial" charset="0"/>
              <a:buNone/>
              <a:defRPr/>
            </a:pPr>
            <a:r>
              <a:rPr lang="ja-JP" altLang="en-US" sz="1800" dirty="0"/>
              <a:t>　</a:t>
            </a:r>
            <a:r>
              <a:rPr lang="en-US" altLang="ja-JP" sz="1800" dirty="0"/>
              <a:t>4) </a:t>
            </a:r>
            <a:r>
              <a:rPr lang="ja-JP" altLang="en-US" sz="1800" dirty="0"/>
              <a:t>声を出しても意味のある発語が全く不可能である。</a:t>
            </a:r>
            <a:endParaRPr lang="en-US" altLang="ja-JP" sz="1800" dirty="0"/>
          </a:p>
          <a:p>
            <a:pPr marL="360000" indent="-360000">
              <a:spcBef>
                <a:spcPts val="0"/>
              </a:spcBef>
              <a:buFont typeface="Arial" charset="0"/>
              <a:buNone/>
              <a:defRPr/>
            </a:pPr>
            <a:r>
              <a:rPr lang="ja-JP" altLang="en-US" sz="1800" dirty="0"/>
              <a:t>　</a:t>
            </a:r>
            <a:r>
              <a:rPr lang="en-US" altLang="ja-JP" sz="1800" dirty="0"/>
              <a:t>5) </a:t>
            </a:r>
            <a:r>
              <a:rPr lang="ja-JP" altLang="en-US" sz="1800" spc="-150" dirty="0"/>
              <a:t>簡単な命令には辛うじて応じることも出来るが、ほとんど意思疎通は不可能である。</a:t>
            </a:r>
            <a:endParaRPr lang="en-US" altLang="ja-JP" sz="1800" spc="-150" dirty="0"/>
          </a:p>
          <a:p>
            <a:pPr marL="360000" indent="-360000">
              <a:spcBef>
                <a:spcPts val="0"/>
              </a:spcBef>
              <a:buFont typeface="Arial" charset="0"/>
              <a:buNone/>
              <a:defRPr/>
            </a:pPr>
            <a:r>
              <a:rPr lang="ja-JP" altLang="en-US" sz="1800" dirty="0"/>
              <a:t>　</a:t>
            </a:r>
            <a:r>
              <a:rPr lang="en-US" altLang="ja-JP" sz="1800" dirty="0"/>
              <a:t>6) </a:t>
            </a:r>
            <a:r>
              <a:rPr lang="ja-JP" altLang="en-US" sz="1800" dirty="0"/>
              <a:t>眼球は</a:t>
            </a:r>
            <a:r>
              <a:rPr lang="en-US" altLang="ja-JP" sz="1800" dirty="0"/>
              <a:t>)</a:t>
            </a:r>
            <a:r>
              <a:rPr lang="ja-JP" altLang="en-US" sz="1800" dirty="0"/>
              <a:t>自力動いていても認識することは出来ない。 </a:t>
            </a:r>
            <a:endParaRPr lang="en-US" altLang="ja-JP" sz="2200" dirty="0"/>
          </a:p>
          <a:p>
            <a:pPr marL="288000" indent="-288000">
              <a:spcBef>
                <a:spcPts val="800"/>
              </a:spcBef>
              <a:buFont typeface="Arial" charset="0"/>
              <a:buNone/>
              <a:defRPr/>
            </a:pPr>
            <a:r>
              <a:rPr lang="ja-JP" altLang="en-US" sz="2200" dirty="0"/>
              <a:t>○以上６項目が、治療にもかかわらず３ヶ月以上続いた場合をいう。ただし、時間とともに、ある程度の反応を示す例も多く存在する。</a:t>
            </a:r>
            <a:endParaRPr lang="en-US" altLang="ja-JP" sz="2200" dirty="0"/>
          </a:p>
          <a:p>
            <a:pPr marL="288000" indent="-288000" algn="just" eaLnBrk="1" hangingPunct="1">
              <a:spcBef>
                <a:spcPts val="350"/>
              </a:spcBef>
              <a:buFont typeface="Arial" charset="0"/>
              <a:buNone/>
              <a:defRPr/>
            </a:pPr>
            <a:r>
              <a:rPr lang="ja-JP" altLang="en-US" sz="2200" dirty="0"/>
              <a:t>○原因として、交通事故、スポーツ事故など不慮による事故による脳外傷や脳血管、循環器、呼吸器疾患など様々な原因により、救急救命医療で一命をとりとめたにも関わらず、高度の意識障害が持続して起こる。</a:t>
            </a:r>
            <a:endParaRPr lang="en-US" altLang="ja-JP" sz="2200" dirty="0"/>
          </a:p>
          <a:p>
            <a:pPr marL="288000" indent="-288000" algn="just" eaLnBrk="1" hangingPunct="1">
              <a:spcBef>
                <a:spcPts val="350"/>
              </a:spcBef>
              <a:buFont typeface="Arial" charset="0"/>
              <a:buNone/>
              <a:defRPr/>
            </a:pPr>
            <a:r>
              <a:rPr lang="ja-JP" altLang="en-US" sz="2200" dirty="0"/>
              <a:t>○嚥下や喀痰排出に障害が生じるため、施設や在宅介護の場で、経管栄養や喀痰吸引等が日常的に必要となる。</a:t>
            </a:r>
            <a:endParaRPr lang="en-US" altLang="ja-JP" sz="2200" dirty="0"/>
          </a:p>
        </p:txBody>
      </p:sp>
      <p:sp>
        <p:nvSpPr>
          <p:cNvPr id="4" name="正方形/長方形 3"/>
          <p:cNvSpPr/>
          <p:nvPr/>
        </p:nvSpPr>
        <p:spPr>
          <a:xfrm>
            <a:off x="395536" y="1836000"/>
            <a:ext cx="8382644" cy="1728192"/>
          </a:xfrm>
          <a:prstGeom prst="rect">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 name="テキスト ボックス 5">
            <a:extLst>
              <a:ext uri="{FF2B5EF4-FFF2-40B4-BE49-F238E27FC236}">
                <a16:creationId xmlns:a16="http://schemas.microsoft.com/office/drawing/2014/main" id="{2FD571F7-6328-49A5-A087-D8FDEE385A00}"/>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7" name="テキスト ボックス 6">
            <a:extLst>
              <a:ext uri="{FF2B5EF4-FFF2-40B4-BE49-F238E27FC236}">
                <a16:creationId xmlns:a16="http://schemas.microsoft.com/office/drawing/2014/main" id="{089B1949-9FF0-42FD-8A69-B0AF17C7AD42}"/>
              </a:ext>
            </a:extLst>
          </p:cNvPr>
          <p:cNvSpPr txBox="1"/>
          <p:nvPr/>
        </p:nvSpPr>
        <p:spPr>
          <a:xfrm>
            <a:off x="199399" y="6453336"/>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8" name="スライド番号プレースホルダー 1">
            <a:extLst>
              <a:ext uri="{FF2B5EF4-FFF2-40B4-BE49-F238E27FC236}">
                <a16:creationId xmlns:a16="http://schemas.microsoft.com/office/drawing/2014/main" id="{BF34A13C-29DC-4353-8CA3-9C7BADFDB7C3}"/>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22</a:t>
            </a:r>
          </a:p>
        </p:txBody>
      </p:sp>
    </p:spTree>
    <p:extLst>
      <p:ext uri="{BB962C8B-B14F-4D97-AF65-F5344CB8AC3E}">
        <p14:creationId xmlns:p14="http://schemas.microsoft.com/office/powerpoint/2010/main" val="128738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dirty="0"/>
              <a:t>第</a:t>
            </a:r>
            <a:r>
              <a:rPr kumimoji="1" lang="en-US" altLang="ja-JP"/>
              <a:t>Ⅰ</a:t>
            </a:r>
            <a:r>
              <a:rPr kumimoji="1" lang="ja-JP" altLang="en-US"/>
              <a:t>章</a:t>
            </a:r>
            <a:r>
              <a:rPr kumimoji="1" lang="ja-JP" altLang="en-US" dirty="0"/>
              <a:t>の学習のポイント</a:t>
            </a:r>
          </a:p>
        </p:txBody>
      </p:sp>
      <p:sp>
        <p:nvSpPr>
          <p:cNvPr id="4" name="テキスト ボックス 3"/>
          <p:cNvSpPr txBox="1"/>
          <p:nvPr/>
        </p:nvSpPr>
        <p:spPr>
          <a:xfrm>
            <a:off x="251520" y="1188000"/>
            <a:ext cx="8640960" cy="5632311"/>
          </a:xfrm>
          <a:prstGeom prst="rect">
            <a:avLst/>
          </a:prstGeom>
          <a:noFill/>
        </p:spPr>
        <p:txBody>
          <a:bodyPr wrap="square" rtlCol="0">
            <a:spAutoFit/>
          </a:bodyPr>
          <a:lstStyle/>
          <a:p>
            <a:r>
              <a:rPr lang="ja-JP" altLang="en-US" sz="2000" b="1" dirty="0">
                <a:solidFill>
                  <a:schemeClr val="tx1">
                    <a:lumMod val="75000"/>
                    <a:lumOff val="25000"/>
                  </a:schemeClr>
                </a:solidFill>
                <a:latin typeface="Segoe UI" panose="020B0502040204020203" pitchFamily="34" charset="0"/>
                <a:ea typeface="メイリオ" panose="020B0604030504040204" pitchFamily="50" charset="-128"/>
              </a:rPr>
              <a:t>０．喀痰吸引等研修の概要</a:t>
            </a:r>
            <a:endParaRPr lang="en-US" altLang="ja-JP" sz="2000" b="1" dirty="0">
              <a:solidFill>
                <a:schemeClr val="tx1">
                  <a:lumMod val="75000"/>
                  <a:lumOff val="25000"/>
                </a:schemeClr>
              </a:solidFill>
              <a:latin typeface="Segoe UI" panose="020B0502040204020203" pitchFamily="34" charset="0"/>
              <a:ea typeface="メイリオ" panose="020B0604030504040204" pitchFamily="50" charset="-128"/>
            </a:endParaRPr>
          </a:p>
          <a:p>
            <a:pPr>
              <a:spcBef>
                <a:spcPts val="1500"/>
              </a:spcBef>
              <a:spcAft>
                <a:spcPts val="600"/>
              </a:spcAft>
            </a:pPr>
            <a:r>
              <a:rPr lang="ja-JP" altLang="en-US" sz="2000" b="1" dirty="0">
                <a:solidFill>
                  <a:schemeClr val="tx1">
                    <a:lumMod val="75000"/>
                    <a:lumOff val="25000"/>
                  </a:schemeClr>
                </a:solidFill>
                <a:latin typeface="Segoe UI" panose="020B0502040204020203" pitchFamily="34" charset="0"/>
                <a:ea typeface="メイリオ" panose="020B0604030504040204" pitchFamily="50" charset="-128"/>
              </a:rPr>
              <a:t>１．障害保健福祉制度の概要</a:t>
            </a:r>
            <a:endParaRPr lang="en-US" altLang="ja-JP" sz="2000" b="1" dirty="0">
              <a:solidFill>
                <a:schemeClr val="tx1">
                  <a:lumMod val="75000"/>
                  <a:lumOff val="25000"/>
                </a:schemeClr>
              </a:solidFill>
              <a:latin typeface="Segoe UI" panose="020B0502040204020203" pitchFamily="34" charset="0"/>
              <a:ea typeface="メイリオ" panose="020B0604030504040204" pitchFamily="50" charset="-128"/>
            </a:endParaRPr>
          </a:p>
          <a:p>
            <a:pPr marL="540000" indent="-252000"/>
            <a:r>
              <a:rPr lang="ja-JP" altLang="en-US" sz="2000" dirty="0">
                <a:solidFill>
                  <a:schemeClr val="accent5"/>
                </a:solidFill>
                <a:latin typeface="Segoe UI" panose="020B0502040204020203" pitchFamily="34" charset="0"/>
                <a:ea typeface="メイリオ" panose="020B0604030504040204" pitchFamily="50" charset="-128"/>
              </a:rPr>
              <a:t>▶</a:t>
            </a:r>
            <a:r>
              <a:rPr lang="ja-JP" altLang="en-US" sz="2000" dirty="0">
                <a:latin typeface="Segoe UI" panose="020B0502040204020203" pitchFamily="34" charset="0"/>
                <a:ea typeface="メイリオ" panose="020B0604030504040204" pitchFamily="50" charset="-128"/>
              </a:rPr>
              <a:t>障害保健福祉施策の変遷及び基本理念から、自立支援の基本的な考えを学ぶ</a:t>
            </a:r>
            <a:endParaRPr lang="en-US" altLang="ja-JP" sz="2000" dirty="0">
              <a:latin typeface="Segoe UI" panose="020B0502040204020203" pitchFamily="34" charset="0"/>
              <a:ea typeface="メイリオ" panose="020B0604030504040204" pitchFamily="50" charset="-128"/>
            </a:endParaRPr>
          </a:p>
          <a:p>
            <a:pPr>
              <a:spcBef>
                <a:spcPts val="1500"/>
              </a:spcBef>
              <a:spcAft>
                <a:spcPts val="500"/>
              </a:spcAft>
            </a:pPr>
            <a:r>
              <a:rPr lang="ja-JP" altLang="en-US" sz="2000" b="1" dirty="0">
                <a:solidFill>
                  <a:schemeClr val="tx1">
                    <a:lumMod val="75000"/>
                    <a:lumOff val="25000"/>
                  </a:schemeClr>
                </a:solidFill>
                <a:latin typeface="Segoe UI" panose="020B0502040204020203" pitchFamily="34" charset="0"/>
                <a:ea typeface="メイリオ" panose="020B0604030504040204" pitchFamily="50" charset="-128"/>
              </a:rPr>
              <a:t>２．喀痰吸引等制度の成り立ち</a:t>
            </a:r>
            <a:endParaRPr lang="en-US" altLang="ja-JP" sz="2000" b="1" dirty="0">
              <a:solidFill>
                <a:schemeClr val="tx1">
                  <a:lumMod val="75000"/>
                  <a:lumOff val="25000"/>
                </a:schemeClr>
              </a:solidFill>
              <a:latin typeface="Segoe UI" panose="020B0502040204020203" pitchFamily="34" charset="0"/>
              <a:ea typeface="メイリオ" panose="020B0604030504040204" pitchFamily="50" charset="-128"/>
            </a:endParaRPr>
          </a:p>
          <a:p>
            <a:pPr marL="540000" indent="-252000"/>
            <a:r>
              <a:rPr lang="ja-JP" altLang="en-US" sz="2000" dirty="0">
                <a:solidFill>
                  <a:schemeClr val="accent5"/>
                </a:solidFill>
                <a:latin typeface="Segoe UI" panose="020B0502040204020203" pitchFamily="34" charset="0"/>
                <a:ea typeface="メイリオ" panose="020B0604030504040204" pitchFamily="50" charset="-128"/>
              </a:rPr>
              <a:t>▶</a:t>
            </a:r>
            <a:r>
              <a:rPr lang="ja-JP" altLang="en-US" sz="2000" dirty="0">
                <a:latin typeface="Segoe UI" panose="020B0502040204020203" pitchFamily="34" charset="0"/>
                <a:ea typeface="メイリオ" panose="020B0604030504040204" pitchFamily="50" charset="-128"/>
              </a:rPr>
              <a:t>喀痰吸引等制度ができるまでの経緯から、介護職員等が喀痰吸引等を行う上での基本的な考えを学ぶとともに、第３号研修の特徴や第１・２号研修との違いを理解する</a:t>
            </a:r>
            <a:endParaRPr lang="en-US" altLang="ja-JP" sz="2000" dirty="0">
              <a:latin typeface="Segoe UI" panose="020B0502040204020203" pitchFamily="34" charset="0"/>
              <a:ea typeface="メイリオ" panose="020B0604030504040204" pitchFamily="50" charset="-128"/>
            </a:endParaRPr>
          </a:p>
          <a:p>
            <a:pPr>
              <a:spcBef>
                <a:spcPts val="1500"/>
              </a:spcBef>
              <a:spcAft>
                <a:spcPts val="500"/>
              </a:spcAft>
            </a:pPr>
            <a:r>
              <a:rPr lang="ja-JP" altLang="en-US" sz="2000" b="1" dirty="0">
                <a:solidFill>
                  <a:schemeClr val="tx1">
                    <a:lumMod val="75000"/>
                    <a:lumOff val="25000"/>
                  </a:schemeClr>
                </a:solidFill>
                <a:latin typeface="Segoe UI" panose="020B0502040204020203" pitchFamily="34" charset="0"/>
                <a:ea typeface="メイリオ" panose="020B0604030504040204" pitchFamily="50" charset="-128"/>
              </a:rPr>
              <a:t>３．重度障害児・者についての理解</a:t>
            </a:r>
            <a:endParaRPr lang="en-US" altLang="ja-JP" sz="2000" b="1" dirty="0">
              <a:solidFill>
                <a:schemeClr val="tx1">
                  <a:lumMod val="75000"/>
                  <a:lumOff val="25000"/>
                </a:schemeClr>
              </a:solidFill>
              <a:latin typeface="Segoe UI" panose="020B0502040204020203" pitchFamily="34" charset="0"/>
              <a:ea typeface="メイリオ" panose="020B0604030504040204" pitchFamily="50" charset="-128"/>
            </a:endParaRPr>
          </a:p>
          <a:p>
            <a:pPr marL="540000" indent="-252000"/>
            <a:r>
              <a:rPr lang="ja-JP" altLang="en-US" sz="2000" dirty="0">
                <a:solidFill>
                  <a:schemeClr val="accent5"/>
                </a:solidFill>
                <a:latin typeface="Segoe UI" panose="020B0502040204020203" pitchFamily="34" charset="0"/>
                <a:ea typeface="メイリオ" panose="020B0604030504040204" pitchFamily="50" charset="-128"/>
              </a:rPr>
              <a:t>▶</a:t>
            </a:r>
            <a:r>
              <a:rPr lang="ja-JP" altLang="en-US" sz="2000" dirty="0">
                <a:latin typeface="Segoe UI" panose="020B0502040204020203" pitchFamily="34" charset="0"/>
                <a:ea typeface="メイリオ" panose="020B0604030504040204" pitchFamily="50" charset="-128"/>
              </a:rPr>
              <a:t>喀痰吸引等を行う対象者の障害・疾病、心理について理解し、喀痰吸引等を実施するにあたっての留意点を学ぶ</a:t>
            </a:r>
            <a:endParaRPr lang="en-US" altLang="ja-JP" sz="2000" dirty="0">
              <a:latin typeface="Segoe UI" panose="020B0502040204020203" pitchFamily="34" charset="0"/>
              <a:ea typeface="メイリオ" panose="020B0604030504040204" pitchFamily="50" charset="-128"/>
            </a:endParaRPr>
          </a:p>
          <a:p>
            <a:pPr>
              <a:spcBef>
                <a:spcPts val="1500"/>
              </a:spcBef>
              <a:spcAft>
                <a:spcPts val="500"/>
              </a:spcAft>
            </a:pPr>
            <a:r>
              <a:rPr lang="ja-JP" altLang="en-US" sz="2000" b="1" dirty="0">
                <a:solidFill>
                  <a:schemeClr val="tx1">
                    <a:lumMod val="75000"/>
                    <a:lumOff val="25000"/>
                  </a:schemeClr>
                </a:solidFill>
                <a:latin typeface="Segoe UI" panose="020B0502040204020203" pitchFamily="34" charset="0"/>
                <a:ea typeface="メイリオ" panose="020B0604030504040204" pitchFamily="50" charset="-128"/>
              </a:rPr>
              <a:t>４．喀痰吸引等制度の運用</a:t>
            </a:r>
            <a:endParaRPr lang="en-US" altLang="ja-JP" sz="2000" b="1" dirty="0">
              <a:solidFill>
                <a:schemeClr val="tx1">
                  <a:lumMod val="75000"/>
                  <a:lumOff val="25000"/>
                </a:schemeClr>
              </a:solidFill>
              <a:latin typeface="Segoe UI" panose="020B0502040204020203" pitchFamily="34" charset="0"/>
              <a:ea typeface="メイリオ" panose="020B0604030504040204" pitchFamily="50" charset="-128"/>
            </a:endParaRPr>
          </a:p>
          <a:p>
            <a:pPr marL="540000" indent="-252000"/>
            <a:r>
              <a:rPr lang="ja-JP" altLang="en-US" sz="2000" dirty="0">
                <a:solidFill>
                  <a:schemeClr val="accent5"/>
                </a:solidFill>
                <a:latin typeface="Segoe UI" panose="020B0502040204020203" pitchFamily="34" charset="0"/>
                <a:ea typeface="メイリオ" panose="020B0604030504040204" pitchFamily="50" charset="-128"/>
              </a:rPr>
              <a:t>▶</a:t>
            </a:r>
            <a:r>
              <a:rPr lang="ja-JP" altLang="en-US" sz="2000" dirty="0">
                <a:latin typeface="Segoe UI" panose="020B0502040204020203" pitchFamily="34" charset="0"/>
                <a:ea typeface="メイリオ" panose="020B0604030504040204" pitchFamily="50" charset="-128"/>
              </a:rPr>
              <a:t>喀痰吸引等を実際に行う際、事業者に求められる体制づくりや多職種連携のあり方について学ぶ</a:t>
            </a:r>
          </a:p>
        </p:txBody>
      </p:sp>
      <p:sp>
        <p:nvSpPr>
          <p:cNvPr id="8" name="テキスト ボックス 7">
            <a:extLst>
              <a:ext uri="{FF2B5EF4-FFF2-40B4-BE49-F238E27FC236}">
                <a16:creationId xmlns:a16="http://schemas.microsoft.com/office/drawing/2014/main" id="{1B993CBB-FB63-4630-9A79-1E173DA30AF6}"/>
              </a:ext>
            </a:extLst>
          </p:cNvPr>
          <p:cNvSpPr txBox="1"/>
          <p:nvPr/>
        </p:nvSpPr>
        <p:spPr>
          <a:xfrm>
            <a:off x="6154916" y="168895"/>
            <a:ext cx="1441420" cy="307777"/>
          </a:xfrm>
          <a:prstGeom prst="rect">
            <a:avLst/>
          </a:prstGeom>
          <a:noFill/>
        </p:spPr>
        <p:txBody>
          <a:bodyPr wrap="none" rtlCol="0">
            <a:spAutoFit/>
          </a:bodyPr>
          <a:lstStyle/>
          <a:p>
            <a:r>
              <a:rPr lang="ja-JP" altLang="en-US" sz="1400" b="1" dirty="0">
                <a:solidFill>
                  <a:schemeClr val="bg1"/>
                </a:solidFill>
                <a:latin typeface="游ゴシック" panose="020B0400000000000000" pitchFamily="50" charset="-128"/>
                <a:ea typeface="游ゴシック" panose="020B0400000000000000" pitchFamily="50" charset="-128"/>
              </a:rPr>
              <a:t>学習のポイント</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6142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タイトル 1"/>
          <p:cNvSpPr>
            <a:spLocks noGrp="1"/>
          </p:cNvSpPr>
          <p:nvPr>
            <p:ph type="title"/>
          </p:nvPr>
        </p:nvSpPr>
        <p:spPr/>
        <p:txBody>
          <a:bodyPr vert="horz" lIns="91440" tIns="45720" rIns="91440" bIns="45720" rtlCol="0" anchor="ctr">
            <a:noAutofit/>
          </a:bodyPr>
          <a:lstStyle/>
          <a:p>
            <a:r>
              <a:rPr lang="ja-JP" altLang="en-US" sz="2900" dirty="0">
                <a:latin typeface="+mj-ea"/>
              </a:rPr>
              <a:t>脊髄損傷（高位頸髄損傷）</a:t>
            </a:r>
          </a:p>
        </p:txBody>
      </p:sp>
      <p:sp>
        <p:nvSpPr>
          <p:cNvPr id="33795" name="コンテンツ プレースホルダ 2"/>
          <p:cNvSpPr>
            <a:spLocks noGrp="1"/>
          </p:cNvSpPr>
          <p:nvPr>
            <p:ph idx="4294967295"/>
          </p:nvPr>
        </p:nvSpPr>
        <p:spPr>
          <a:xfrm>
            <a:off x="216496" y="1221715"/>
            <a:ext cx="8711008" cy="5447645"/>
          </a:xfrm>
        </p:spPr>
        <p:txBody>
          <a:bodyPr wrap="square">
            <a:spAutoFit/>
          </a:bodyPr>
          <a:lstStyle/>
          <a:p>
            <a:pPr marL="360000" indent="-360000">
              <a:spcBef>
                <a:spcPts val="1200"/>
              </a:spcBef>
              <a:buFont typeface="Arial" charset="0"/>
              <a:buNone/>
              <a:defRPr/>
            </a:pPr>
            <a:r>
              <a:rPr lang="ja-JP" altLang="en-US" sz="2200" b="1" dirty="0">
                <a:solidFill>
                  <a:schemeClr val="accent5">
                    <a:lumMod val="50000"/>
                  </a:schemeClr>
                </a:solidFill>
              </a:rPr>
              <a:t>概念：</a:t>
            </a:r>
            <a:endParaRPr lang="en-US" altLang="ja-JP" sz="2200" b="1" dirty="0">
              <a:solidFill>
                <a:schemeClr val="accent5">
                  <a:lumMod val="50000"/>
                </a:schemeClr>
              </a:solidFill>
            </a:endParaRPr>
          </a:p>
          <a:p>
            <a:pPr marL="288000" indent="-288000" algn="just" eaLnBrk="1" hangingPunct="1">
              <a:spcBef>
                <a:spcPts val="1200"/>
              </a:spcBef>
              <a:buFont typeface="Arial" charset="0"/>
              <a:buNone/>
              <a:defRPr/>
            </a:pPr>
            <a:r>
              <a:rPr lang="ja-JP" altLang="en-US" sz="2200" dirty="0">
                <a:latin typeface="+mn-ea"/>
              </a:rPr>
              <a:t>○主として脊柱に強い外力が加えられることにより骨である脊椎（せきつい）を損壊し、その中を通る中枢神経である脊髄（せきずい）に損傷をうける病態。略して脊損（せきそん）とも呼ばれる。</a:t>
            </a:r>
            <a:endParaRPr lang="en-US" altLang="ja-JP" sz="2200" dirty="0">
              <a:latin typeface="+mn-ea"/>
            </a:endParaRPr>
          </a:p>
          <a:p>
            <a:pPr marL="288000" indent="-288000" algn="just" eaLnBrk="1" hangingPunct="1">
              <a:spcBef>
                <a:spcPts val="1200"/>
              </a:spcBef>
              <a:buFont typeface="Arial" charset="0"/>
              <a:buNone/>
              <a:defRPr/>
            </a:pPr>
            <a:r>
              <a:rPr lang="ja-JP" altLang="en-US" sz="2200" dirty="0">
                <a:latin typeface="+mn-ea"/>
              </a:rPr>
              <a:t>○受傷原因としては、交通事故、高所からの転落、転倒、スポーツなど。スポーツでは水泳の飛び込み、スキー、ラグビー、グライダーなどで、若年者に目立つ。</a:t>
            </a:r>
            <a:endParaRPr lang="en-US" altLang="ja-JP" sz="2200" dirty="0">
              <a:latin typeface="+mn-ea"/>
            </a:endParaRPr>
          </a:p>
          <a:p>
            <a:pPr marL="360000" indent="-360000">
              <a:spcBef>
                <a:spcPts val="1200"/>
              </a:spcBef>
              <a:buFont typeface="Arial" charset="0"/>
              <a:buNone/>
              <a:defRPr/>
            </a:pPr>
            <a:r>
              <a:rPr lang="ja-JP" altLang="en-US" sz="2200" b="1" dirty="0">
                <a:solidFill>
                  <a:schemeClr val="accent5">
                    <a:lumMod val="50000"/>
                  </a:schemeClr>
                </a:solidFill>
              </a:rPr>
              <a:t>高位頸髄損傷：</a:t>
            </a:r>
            <a:endParaRPr lang="en-US" altLang="ja-JP" sz="2200" b="1" dirty="0">
              <a:solidFill>
                <a:schemeClr val="accent5">
                  <a:lumMod val="50000"/>
                </a:schemeClr>
              </a:solidFill>
            </a:endParaRPr>
          </a:p>
          <a:p>
            <a:pPr marL="288000" indent="-288000" algn="just" eaLnBrk="1" hangingPunct="1">
              <a:spcBef>
                <a:spcPts val="1200"/>
              </a:spcBef>
              <a:buFont typeface="Arial" charset="0"/>
              <a:buNone/>
              <a:defRPr/>
            </a:pPr>
            <a:r>
              <a:rPr lang="ja-JP" altLang="en-US" sz="2200" dirty="0"/>
              <a:t>○症状は、脊髄障害の損傷の程度、完全麻痺か不全麻痺か、あるいは脊髄の障害のレベルによって異なるが、首の上の部位で、重度の</a:t>
            </a:r>
            <a:r>
              <a:rPr lang="ja-JP" altLang="en-US" sz="2200" dirty="0">
                <a:solidFill>
                  <a:srgbClr val="C00000"/>
                </a:solidFill>
              </a:rPr>
              <a:t>高位頸髄損傷</a:t>
            </a:r>
            <a:r>
              <a:rPr lang="ja-JP" altLang="en-US" sz="2200" dirty="0"/>
              <a:t>をきたすと、手足の麻痺、障害部位以下の身体の感覚障害、排尿・排便障害、座位保持困難、呼吸筋麻痺等を示す。したがって、喀痰吸引等の処置が必要になる。</a:t>
            </a:r>
            <a:endParaRPr lang="en-US" altLang="ja-JP" sz="2200" dirty="0"/>
          </a:p>
        </p:txBody>
      </p:sp>
      <p:sp>
        <p:nvSpPr>
          <p:cNvPr id="5" name="テキスト ボックス 4">
            <a:extLst>
              <a:ext uri="{FF2B5EF4-FFF2-40B4-BE49-F238E27FC236}">
                <a16:creationId xmlns:a16="http://schemas.microsoft.com/office/drawing/2014/main" id="{95128FE4-6277-4A7F-AD11-E281EE16F206}"/>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6" name="スライド番号プレースホルダー 1">
            <a:extLst>
              <a:ext uri="{FF2B5EF4-FFF2-40B4-BE49-F238E27FC236}">
                <a16:creationId xmlns:a16="http://schemas.microsoft.com/office/drawing/2014/main" id="{3C181BCF-98D1-4B14-845F-EA74C0AEA48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23</a:t>
            </a:r>
          </a:p>
        </p:txBody>
      </p:sp>
    </p:spTree>
    <p:extLst>
      <p:ext uri="{BB962C8B-B14F-4D97-AF65-F5344CB8AC3E}">
        <p14:creationId xmlns:p14="http://schemas.microsoft.com/office/powerpoint/2010/main" val="63421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タイトル 1"/>
          <p:cNvSpPr>
            <a:spLocks noGrp="1"/>
          </p:cNvSpPr>
          <p:nvPr>
            <p:ph type="title"/>
          </p:nvPr>
        </p:nvSpPr>
        <p:spPr/>
        <p:txBody>
          <a:bodyPr vert="horz" lIns="91440" tIns="45720" rIns="91440" bIns="45720" rtlCol="0" anchor="ctr">
            <a:noAutofit/>
          </a:bodyPr>
          <a:lstStyle/>
          <a:p>
            <a:r>
              <a:rPr lang="ja-JP" altLang="en-US" sz="2900" dirty="0">
                <a:latin typeface="+mj-ea"/>
              </a:rPr>
              <a:t>医療的ケア児</a:t>
            </a:r>
          </a:p>
        </p:txBody>
      </p:sp>
      <p:sp>
        <p:nvSpPr>
          <p:cNvPr id="16" name="コンテンツ プレースホルダ 2"/>
          <p:cNvSpPr txBox="1">
            <a:spLocks/>
          </p:cNvSpPr>
          <p:nvPr/>
        </p:nvSpPr>
        <p:spPr bwMode="auto">
          <a:xfrm>
            <a:off x="280426" y="1116000"/>
            <a:ext cx="858314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4000" marR="0" lvl="0" indent="-324000" algn="l" defTabSz="914400" rtl="0" eaLnBrk="0" fontAlgn="base" latinLnBrk="0" hangingPunct="0">
              <a:spcBef>
                <a:spcPts val="800"/>
              </a:spcBef>
              <a:spcAft>
                <a:spcPct val="0"/>
              </a:spcAft>
              <a:buClrTx/>
              <a:buSzTx/>
              <a:buFont typeface="Arial" charset="0"/>
              <a:buNone/>
              <a:tabLst/>
              <a:defRPr/>
            </a:pPr>
            <a:r>
              <a:rPr kumimoji="1" lang="ja-JP" altLang="en-US" sz="2000" b="1" i="0" u="none" strike="noStrike" kern="1200" cap="none" spc="0" normalizeH="0" noProof="0" dirty="0">
                <a:ln>
                  <a:noFill/>
                </a:ln>
                <a:solidFill>
                  <a:schemeClr val="accent5">
                    <a:lumMod val="50000"/>
                  </a:schemeClr>
                </a:solidFill>
                <a:effectLst/>
                <a:uLnTx/>
                <a:uFillTx/>
                <a:latin typeface="Segoe UI" panose="020B0502040204020203" pitchFamily="34" charset="0"/>
                <a:ea typeface="メイリオ" panose="020B0604030504040204" pitchFamily="50" charset="-128"/>
                <a:cs typeface="+mn-cs"/>
              </a:rPr>
              <a:t>概念：</a:t>
            </a:r>
            <a:endParaRPr kumimoji="1" lang="en-US" altLang="ja-JP" sz="2000" b="1" i="0" u="none" strike="noStrike" kern="1200" cap="none" spc="0" normalizeH="0" noProof="0" dirty="0">
              <a:ln>
                <a:noFill/>
              </a:ln>
              <a:solidFill>
                <a:schemeClr val="accent5">
                  <a:lumMod val="50000"/>
                </a:schemeClr>
              </a:solidFill>
              <a:effectLst/>
              <a:uLnTx/>
              <a:uFillTx/>
              <a:latin typeface="Segoe UI" panose="020B0502040204020203" pitchFamily="34" charset="0"/>
              <a:ea typeface="メイリオ" panose="020B0604030504040204" pitchFamily="50" charset="-128"/>
              <a:cs typeface="+mn-cs"/>
            </a:endParaRPr>
          </a:p>
          <a:p>
            <a:pPr marL="324000" lvl="0" indent="-324000" algn="just" eaLnBrk="1" hangingPunct="1">
              <a:spcBef>
                <a:spcPts val="400"/>
              </a:spcBef>
              <a:buNone/>
              <a:defRPr/>
            </a:pPr>
            <a:r>
              <a:rPr lang="ja-JP" altLang="en-US" sz="2000" dirty="0">
                <a:latin typeface="Segoe UI" panose="020B0502040204020203" pitchFamily="34" charset="0"/>
                <a:ea typeface="メイリオ" panose="020B0604030504040204" pitchFamily="50" charset="-128"/>
              </a:rPr>
              <a:t>○痰吸引（口、鼻や気管切開から）、経管栄養（鼻からのチューブや胃ろう）、酸素療法、人工呼吸器使用などの、医療的ケアを日常的に要する児童を医療的ケア児と言う。</a:t>
            </a:r>
            <a:endParaRPr kumimoji="1" lang="en-US" altLang="ja-JP" sz="2000" b="0" i="0" u="none" strike="noStrike" kern="1200" cap="none" spc="0" normalizeH="0" noProof="0" dirty="0">
              <a:ln>
                <a:noFill/>
              </a:ln>
              <a:effectLst/>
              <a:uLnTx/>
              <a:uFillTx/>
              <a:latin typeface="Segoe UI" panose="020B0502040204020203" pitchFamily="34" charset="0"/>
              <a:ea typeface="メイリオ" panose="020B0604030504040204" pitchFamily="50" charset="-128"/>
            </a:endParaRPr>
          </a:p>
          <a:p>
            <a:pPr marL="324000" marR="0" lvl="0" indent="-324000" algn="just" defTabSz="914400" rtl="0" eaLnBrk="1" fontAlgn="base" latinLnBrk="0" hangingPunct="1">
              <a:spcBef>
                <a:spcPts val="400"/>
              </a:spcBef>
              <a:spcAft>
                <a:spcPct val="0"/>
              </a:spcAft>
              <a:buClrTx/>
              <a:buSzTx/>
              <a:buFont typeface="Arial" charset="0"/>
              <a:buNone/>
              <a:tabLst/>
              <a:defRPr/>
            </a:pPr>
            <a:r>
              <a:rPr kumimoji="1" lang="ja-JP" altLang="en-US" sz="2000" b="0" i="0" u="none" strike="noStrike" kern="1200" cap="none" spc="0" normalizeH="0" noProof="0" dirty="0">
                <a:ln>
                  <a:noFill/>
                </a:ln>
                <a:effectLst/>
                <a:uLnTx/>
                <a:uFillTx/>
                <a:latin typeface="Segoe UI" panose="020B0502040204020203" pitchFamily="34" charset="0"/>
                <a:ea typeface="メイリオ" panose="020B0604030504040204" pitchFamily="50" charset="-128"/>
              </a:rPr>
              <a:t>○医療的ケアという用語は経管栄養・痰吸引等の日常生活に必要な医療的な生活援助行為を治療行為としての医行為とは区別して使用している。</a:t>
            </a:r>
            <a:endParaRPr lang="en-US" altLang="ja-JP" sz="2000" dirty="0">
              <a:latin typeface="Segoe UI" panose="020B0502040204020203" pitchFamily="34" charset="0"/>
              <a:ea typeface="メイリオ" panose="020B0604030504040204" pitchFamily="50" charset="-128"/>
            </a:endParaRPr>
          </a:p>
          <a:p>
            <a:pPr marL="324000" marR="0" lvl="0" indent="-324000" algn="just" defTabSz="914400" rtl="0" eaLnBrk="1" fontAlgn="base" latinLnBrk="0" hangingPunct="1">
              <a:spcBef>
                <a:spcPts val="400"/>
              </a:spcBef>
              <a:spcAft>
                <a:spcPct val="0"/>
              </a:spcAft>
              <a:buClrTx/>
              <a:buSzTx/>
              <a:buFont typeface="Arial" charset="0"/>
              <a:buNone/>
              <a:tabLst/>
              <a:defRPr/>
            </a:pPr>
            <a:r>
              <a:rPr kumimoji="1" lang="ja-JP" altLang="en-US" sz="2000" b="0" i="0" u="none" strike="noStrike" kern="1200" cap="none" spc="0" normalizeH="0" noProof="0" dirty="0">
                <a:ln>
                  <a:noFill/>
                </a:ln>
                <a:effectLst/>
                <a:uLnTx/>
                <a:uFillTx/>
                <a:latin typeface="Segoe UI" panose="020B0502040204020203" pitchFamily="34" charset="0"/>
                <a:ea typeface="メイリオ" panose="020B0604030504040204" pitchFamily="50" charset="-128"/>
                <a:cs typeface="+mn-cs"/>
              </a:rPr>
              <a:t>○医療的ケア児の状態像は知的障害と肢体不自由を重複した寝たきりの重症心身障害児から知的障害のみを有している児童、知的・</a:t>
            </a:r>
            <a:r>
              <a:rPr lang="ja-JP" altLang="en-US" sz="2000" dirty="0">
                <a:latin typeface="Segoe UI" panose="020B0502040204020203" pitchFamily="34" charset="0"/>
                <a:ea typeface="メイリオ" panose="020B0604030504040204" pitchFamily="50" charset="-128"/>
              </a:rPr>
              <a:t>肢体</a:t>
            </a:r>
            <a:r>
              <a:rPr lang="ja-JP" altLang="en-US" sz="2000" dirty="0" err="1">
                <a:latin typeface="Segoe UI" panose="020B0502040204020203" pitchFamily="34" charset="0"/>
                <a:ea typeface="メイリオ" panose="020B0604030504040204" pitchFamily="50" charset="-128"/>
              </a:rPr>
              <a:t>に</a:t>
            </a:r>
            <a:r>
              <a:rPr kumimoji="1" lang="ja-JP" altLang="en-US" sz="2000" b="0" i="0" u="none" strike="noStrike" kern="1200" cap="none" spc="0" normalizeH="0" noProof="0" dirty="0">
                <a:ln>
                  <a:noFill/>
                </a:ln>
                <a:effectLst/>
                <a:uLnTx/>
                <a:uFillTx/>
                <a:latin typeface="Segoe UI" panose="020B0502040204020203" pitchFamily="34" charset="0"/>
                <a:ea typeface="メイリオ" panose="020B0604030504040204" pitchFamily="50" charset="-128"/>
                <a:cs typeface="+mn-cs"/>
              </a:rPr>
              <a:t>は全く障害はないが、医療的ケアが必要な児童まで、幅が広い。</a:t>
            </a:r>
            <a:r>
              <a:rPr lang="ja-JP" altLang="en-US" sz="2000" dirty="0">
                <a:latin typeface="Segoe UI" panose="020B0502040204020203" pitchFamily="34" charset="0"/>
                <a:ea typeface="メイリオ" panose="020B0604030504040204" pitchFamily="50" charset="-128"/>
              </a:rPr>
              <a:t>そのため、それら対象児に支援を広げるために使用されている言葉であり、医学的診断名ではない。</a:t>
            </a:r>
            <a:endParaRPr kumimoji="1" lang="en-US" altLang="ja-JP" sz="2000" b="0" i="0" u="none" strike="noStrike" kern="1200" cap="none" spc="0" normalizeH="0" noProof="0" dirty="0">
              <a:ln>
                <a:noFill/>
              </a:ln>
              <a:effectLst/>
              <a:uLnTx/>
              <a:uFillTx/>
              <a:latin typeface="Segoe UI" panose="020B0502040204020203" pitchFamily="34" charset="0"/>
              <a:ea typeface="メイリオ" panose="020B0604030504040204" pitchFamily="50" charset="-128"/>
              <a:cs typeface="+mn-cs"/>
            </a:endParaRPr>
          </a:p>
        </p:txBody>
      </p:sp>
      <p:sp>
        <p:nvSpPr>
          <p:cNvPr id="8" name="正方形/長方形 10"/>
          <p:cNvSpPr>
            <a:spLocks noChangeArrowheads="1"/>
          </p:cNvSpPr>
          <p:nvPr/>
        </p:nvSpPr>
        <p:spPr bwMode="auto">
          <a:xfrm>
            <a:off x="352435" y="4698000"/>
            <a:ext cx="8468037" cy="1692000"/>
          </a:xfrm>
          <a:prstGeom prst="rect">
            <a:avLst/>
          </a:prstGeom>
          <a:noFill/>
          <a:ln w="25400">
            <a:solidFill>
              <a:schemeClr val="bg1">
                <a:lumMod val="50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42963">
              <a:spcBef>
                <a:spcPct val="20000"/>
              </a:spcBef>
              <a:buFont typeface="Arial" panose="020B0604020202020204" pitchFamily="34" charset="0"/>
              <a:buChar char="•"/>
              <a:defRPr kumimoji="1" sz="3200">
                <a:solidFill>
                  <a:schemeClr val="tx1"/>
                </a:solidFill>
                <a:latin typeface="ＭＳ Ｐゴシック" panose="020B0600070205080204" pitchFamily="50" charset="-128"/>
                <a:ea typeface="ＭＳ Ｐゴシック" panose="020B0600070205080204" pitchFamily="50" charset="-128"/>
              </a:defRPr>
            </a:lvl1pPr>
            <a:lvl2pPr marL="742950" indent="-285750" defTabSz="842963">
              <a:spcBef>
                <a:spcPct val="20000"/>
              </a:spcBef>
              <a:buFont typeface="Arial" panose="020B0604020202020204" pitchFamily="34" charset="0"/>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1143000" indent="-228600" defTabSz="842963">
              <a:spcBef>
                <a:spcPct val="20000"/>
              </a:spcBef>
              <a:buFont typeface="Arial" panose="020B0604020202020204" pitchFamily="34" charset="0"/>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1600200" indent="-228600" defTabSz="842963">
              <a:spcBef>
                <a:spcPct val="20000"/>
              </a:spcBef>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2057400" indent="-228600" defTabSz="842963">
              <a:spcBef>
                <a:spcPct val="20000"/>
              </a:spcBef>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25146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29718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34290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38862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eaLnBrk="1" hangingPunct="1">
              <a:spcBef>
                <a:spcPct val="0"/>
              </a:spcBef>
              <a:buFontTx/>
              <a:buNone/>
            </a:pPr>
            <a:r>
              <a:rPr lang="ja-JP" altLang="en-US" sz="1600" b="1" dirty="0">
                <a:solidFill>
                  <a:schemeClr val="accent5">
                    <a:lumMod val="50000"/>
                  </a:schemeClr>
                </a:solidFill>
                <a:latin typeface="メイリオ" panose="020B0604030504040204" pitchFamily="50" charset="-128"/>
                <a:ea typeface="メイリオ" panose="020B0604030504040204" pitchFamily="50" charset="-128"/>
              </a:rPr>
              <a:t>「障害者の日常生活及び社会生活を総合的に支援するための法律及び児童福祉法の一部を改正する法律」</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（平成</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28</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25</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日成立・同年</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6</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日公布）児童福祉法第</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56</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条の６第２項</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spcBef>
                <a:spcPts val="300"/>
              </a:spcBef>
              <a:buFontTx/>
              <a:buNone/>
            </a:pPr>
            <a:r>
              <a:rPr lang="ja-JP" altLang="en-US" sz="1400" dirty="0">
                <a:latin typeface="メイリオ" panose="020B0604030504040204" pitchFamily="50" charset="-128"/>
                <a:ea typeface="メイリオ" panose="020B0604030504040204" pitchFamily="50" charset="-128"/>
              </a:rPr>
              <a:t>「地方公共団体は、人工呼吸器を装着している障害児その他の日常生活を営むために医療を要する状態にある障害児が、その心身の状況に応じた適切な保健、医療、福祉その他の各関連分野の支援を受けられるよう、保健、医療、福祉その他の各関連分野の支援を行う機関との連絡調整を行うための体制の整備に関し、必要な措置を講ずるように努めなければならない。」と体制整備に関する努力義務を規定している。（本規定は公布日施行）</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512033B-0B1A-47D0-B021-3461FFECD1E8}"/>
              </a:ext>
            </a:extLst>
          </p:cNvPr>
          <p:cNvSpPr txBox="1"/>
          <p:nvPr/>
        </p:nvSpPr>
        <p:spPr>
          <a:xfrm>
            <a:off x="5717500" y="168895"/>
            <a:ext cx="2670924"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障害・疾病についての理解</a:t>
            </a:r>
          </a:p>
        </p:txBody>
      </p:sp>
      <p:sp>
        <p:nvSpPr>
          <p:cNvPr id="7" name="テキスト ボックス 6">
            <a:extLst>
              <a:ext uri="{FF2B5EF4-FFF2-40B4-BE49-F238E27FC236}">
                <a16:creationId xmlns:a16="http://schemas.microsoft.com/office/drawing/2014/main" id="{38AC9999-DC49-4EAD-945B-85B0BC27DD1D}"/>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9" name="スライド番号プレースホルダー 1">
            <a:extLst>
              <a:ext uri="{FF2B5EF4-FFF2-40B4-BE49-F238E27FC236}">
                <a16:creationId xmlns:a16="http://schemas.microsoft.com/office/drawing/2014/main" id="{92ABB49D-49F1-4ACD-971D-0F191CD6934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411453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7"/>
          <p:cNvSpPr>
            <a:spLocks noChangeArrowheads="1"/>
          </p:cNvSpPr>
          <p:nvPr/>
        </p:nvSpPr>
        <p:spPr bwMode="auto">
          <a:xfrm>
            <a:off x="648469" y="1301626"/>
            <a:ext cx="8027987" cy="4545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Segoe UI" panose="020B0502040204020203" pitchFamily="34" charset="0"/>
              <a:ea typeface="メイリオ" panose="020B0604030504040204" pitchFamily="50" charset="-128"/>
            </a:endParaRPr>
          </a:p>
        </p:txBody>
      </p:sp>
      <p:sp>
        <p:nvSpPr>
          <p:cNvPr id="126982" name="Text Box 8"/>
          <p:cNvSpPr txBox="1">
            <a:spLocks noChangeArrowheads="1"/>
          </p:cNvSpPr>
          <p:nvPr/>
        </p:nvSpPr>
        <p:spPr bwMode="auto">
          <a:xfrm>
            <a:off x="683568" y="5919663"/>
            <a:ext cx="78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dirty="0">
                <a:latin typeface="Arial" pitchFamily="34" charset="0"/>
              </a:rPr>
              <a:t>出典）</a:t>
            </a:r>
            <a:r>
              <a:rPr lang="en-US" altLang="ja-JP" sz="1200" dirty="0">
                <a:latin typeface="Arial" pitchFamily="34" charset="0"/>
              </a:rPr>
              <a:t>WHO, ICF : International Classification of Functioning, Disability and Health, Geneva, 2001.</a:t>
            </a:r>
          </a:p>
          <a:p>
            <a:pPr eaLnBrk="1" hangingPunct="1">
              <a:spcBef>
                <a:spcPct val="0"/>
              </a:spcBef>
              <a:buFontTx/>
              <a:buNone/>
            </a:pPr>
            <a:r>
              <a:rPr lang="ja-JP" altLang="en-US" sz="1200" dirty="0">
                <a:latin typeface="Arial" pitchFamily="34" charset="0"/>
              </a:rPr>
              <a:t>　　　 厚生労働省訳は、障害者福祉研究会編</a:t>
            </a:r>
            <a:r>
              <a:rPr lang="en-US" altLang="ja-JP" sz="1200" dirty="0">
                <a:latin typeface="Arial" pitchFamily="34" charset="0"/>
              </a:rPr>
              <a:t>『ICF</a:t>
            </a:r>
            <a:r>
              <a:rPr lang="ja-JP" altLang="en-US" sz="1200" dirty="0">
                <a:latin typeface="Arial" pitchFamily="34" charset="0"/>
              </a:rPr>
              <a:t>　国際生活機能分類－国際障害分類改定版－</a:t>
            </a:r>
            <a:r>
              <a:rPr lang="en-US" altLang="ja-JP" sz="1200" dirty="0">
                <a:latin typeface="Arial" pitchFamily="34" charset="0"/>
              </a:rPr>
              <a:t>』</a:t>
            </a:r>
            <a:r>
              <a:rPr lang="ja-JP" altLang="en-US" sz="1200" dirty="0">
                <a:latin typeface="Arial" pitchFamily="34" charset="0"/>
              </a:rPr>
              <a:t>中央法規出版，</a:t>
            </a:r>
            <a:r>
              <a:rPr lang="en-US" altLang="ja-JP" sz="1200" dirty="0">
                <a:latin typeface="Arial" pitchFamily="34" charset="0"/>
              </a:rPr>
              <a:t>2002</a:t>
            </a:r>
            <a:r>
              <a:rPr lang="ja-JP" altLang="en-US" sz="1200" dirty="0" err="1">
                <a:latin typeface="Arial" pitchFamily="34" charset="0"/>
              </a:rPr>
              <a:t>．</a:t>
            </a:r>
            <a:endParaRPr lang="ja-JP" altLang="en-US" sz="1200" dirty="0">
              <a:latin typeface="Arial" pitchFamily="34" charset="0"/>
            </a:endParaRPr>
          </a:p>
        </p:txBody>
      </p:sp>
      <p:sp>
        <p:nvSpPr>
          <p:cNvPr id="126983" name="Text Box 9"/>
          <p:cNvSpPr txBox="1">
            <a:spLocks noChangeArrowheads="1"/>
          </p:cNvSpPr>
          <p:nvPr/>
        </p:nvSpPr>
        <p:spPr bwMode="auto">
          <a:xfrm>
            <a:off x="1917414" y="4986213"/>
            <a:ext cx="26802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Environmental Factors</a:t>
            </a:r>
          </a:p>
          <a:p>
            <a:pPr algn="ctr" eaLnBrk="1" hangingPunct="1">
              <a:spcBef>
                <a:spcPct val="0"/>
              </a:spcBef>
              <a:buFontTx/>
              <a:buNone/>
            </a:pPr>
            <a:r>
              <a:rPr lang="ja-JP" altLang="en-US" sz="2000">
                <a:latin typeface="Segoe UI" panose="020B0502040204020203" pitchFamily="34" charset="0"/>
                <a:ea typeface="メイリオ" panose="020B0604030504040204" pitchFamily="50" charset="-128"/>
              </a:rPr>
              <a:t>環境因子</a:t>
            </a:r>
          </a:p>
        </p:txBody>
      </p:sp>
      <p:sp>
        <p:nvSpPr>
          <p:cNvPr id="126984" name="Text Box 10"/>
          <p:cNvSpPr txBox="1">
            <a:spLocks noChangeArrowheads="1"/>
          </p:cNvSpPr>
          <p:nvPr/>
        </p:nvSpPr>
        <p:spPr bwMode="auto">
          <a:xfrm>
            <a:off x="5088706" y="4986213"/>
            <a:ext cx="2011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Personal Factors</a:t>
            </a:r>
          </a:p>
          <a:p>
            <a:pPr algn="ctr" eaLnBrk="1" hangingPunct="1">
              <a:spcBef>
                <a:spcPct val="0"/>
              </a:spcBef>
              <a:buFontTx/>
              <a:buNone/>
            </a:pPr>
            <a:r>
              <a:rPr lang="ja-JP" altLang="en-US" sz="2000">
                <a:latin typeface="Segoe UI" panose="020B0502040204020203" pitchFamily="34" charset="0"/>
                <a:ea typeface="メイリオ" panose="020B0604030504040204" pitchFamily="50" charset="-128"/>
              </a:rPr>
              <a:t>個人因子</a:t>
            </a:r>
          </a:p>
        </p:txBody>
      </p:sp>
      <p:sp>
        <p:nvSpPr>
          <p:cNvPr id="126985" name="Text Box 11"/>
          <p:cNvSpPr txBox="1">
            <a:spLocks noChangeArrowheads="1"/>
          </p:cNvSpPr>
          <p:nvPr/>
        </p:nvSpPr>
        <p:spPr bwMode="auto">
          <a:xfrm>
            <a:off x="4125094" y="2970088"/>
            <a:ext cx="118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latin typeface="Segoe UI" panose="020B0502040204020203" pitchFamily="34" charset="0"/>
                <a:ea typeface="メイリオ" panose="020B0604030504040204" pitchFamily="50" charset="-128"/>
              </a:rPr>
              <a:t>Activities</a:t>
            </a:r>
          </a:p>
          <a:p>
            <a:pPr algn="ctr" eaLnBrk="1" hangingPunct="1">
              <a:spcBef>
                <a:spcPct val="0"/>
              </a:spcBef>
              <a:buFontTx/>
              <a:buNone/>
            </a:pPr>
            <a:r>
              <a:rPr lang="ja-JP" altLang="en-US" sz="2000" dirty="0">
                <a:latin typeface="Segoe UI" panose="020B0502040204020203" pitchFamily="34" charset="0"/>
                <a:ea typeface="メイリオ" panose="020B0604030504040204" pitchFamily="50" charset="-128"/>
              </a:rPr>
              <a:t>活  動</a:t>
            </a:r>
          </a:p>
        </p:txBody>
      </p:sp>
      <p:sp>
        <p:nvSpPr>
          <p:cNvPr id="126986" name="Text Box 12"/>
          <p:cNvSpPr txBox="1">
            <a:spLocks noChangeArrowheads="1"/>
          </p:cNvSpPr>
          <p:nvPr/>
        </p:nvSpPr>
        <p:spPr bwMode="auto">
          <a:xfrm>
            <a:off x="6572803" y="2965326"/>
            <a:ext cx="16006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Participation</a:t>
            </a:r>
          </a:p>
          <a:p>
            <a:pPr algn="ctr" eaLnBrk="1" hangingPunct="1">
              <a:spcBef>
                <a:spcPct val="0"/>
              </a:spcBef>
              <a:buFontTx/>
              <a:buNone/>
            </a:pPr>
            <a:r>
              <a:rPr lang="ja-JP" altLang="en-US" sz="2000">
                <a:latin typeface="Segoe UI" panose="020B0502040204020203" pitchFamily="34" charset="0"/>
                <a:ea typeface="メイリオ" panose="020B0604030504040204" pitchFamily="50" charset="-128"/>
              </a:rPr>
              <a:t>参  加</a:t>
            </a:r>
          </a:p>
        </p:txBody>
      </p:sp>
      <p:sp>
        <p:nvSpPr>
          <p:cNvPr id="126987" name="Text Box 13"/>
          <p:cNvSpPr txBox="1">
            <a:spLocks noChangeArrowheads="1"/>
          </p:cNvSpPr>
          <p:nvPr/>
        </p:nvSpPr>
        <p:spPr bwMode="auto">
          <a:xfrm>
            <a:off x="727536" y="2898651"/>
            <a:ext cx="2492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Body Functions</a:t>
            </a:r>
          </a:p>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And Structures</a:t>
            </a:r>
          </a:p>
          <a:p>
            <a:pPr algn="ctr" eaLnBrk="1" hangingPunct="1">
              <a:spcBef>
                <a:spcPct val="0"/>
              </a:spcBef>
              <a:buFontTx/>
              <a:buNone/>
            </a:pPr>
            <a:r>
              <a:rPr lang="ja-JP" altLang="en-US" sz="2000">
                <a:latin typeface="Segoe UI" panose="020B0502040204020203" pitchFamily="34" charset="0"/>
                <a:ea typeface="メイリオ" panose="020B0604030504040204" pitchFamily="50" charset="-128"/>
              </a:rPr>
              <a:t>心身機能・身体構造</a:t>
            </a:r>
          </a:p>
        </p:txBody>
      </p:sp>
      <p:sp>
        <p:nvSpPr>
          <p:cNvPr id="126988" name="Text Box 14"/>
          <p:cNvSpPr txBox="1">
            <a:spLocks noChangeArrowheads="1"/>
          </p:cNvSpPr>
          <p:nvPr/>
        </p:nvSpPr>
        <p:spPr bwMode="auto">
          <a:xfrm>
            <a:off x="2466645" y="1446088"/>
            <a:ext cx="44821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a:latin typeface="Segoe UI" panose="020B0502040204020203" pitchFamily="34" charset="0"/>
                <a:ea typeface="メイリオ" panose="020B0604030504040204" pitchFamily="50" charset="-128"/>
              </a:rPr>
              <a:t>Health</a:t>
            </a:r>
            <a:r>
              <a:rPr lang="ja-JP" altLang="en-US" sz="2000">
                <a:latin typeface="Segoe UI" panose="020B0502040204020203" pitchFamily="34" charset="0"/>
                <a:ea typeface="メイリオ" panose="020B0604030504040204" pitchFamily="50" charset="-128"/>
              </a:rPr>
              <a:t>　</a:t>
            </a:r>
            <a:r>
              <a:rPr lang="en-US" altLang="ja-JP" sz="2000">
                <a:latin typeface="Segoe UI" panose="020B0502040204020203" pitchFamily="34" charset="0"/>
                <a:ea typeface="メイリオ" panose="020B0604030504040204" pitchFamily="50" charset="-128"/>
              </a:rPr>
              <a:t>condition</a:t>
            </a:r>
            <a:r>
              <a:rPr lang="ja-JP" altLang="en-US" sz="2000">
                <a:latin typeface="Segoe UI" panose="020B0502040204020203" pitchFamily="34" charset="0"/>
                <a:ea typeface="メイリオ" panose="020B0604030504040204" pitchFamily="50" charset="-128"/>
              </a:rPr>
              <a:t>　健康状態</a:t>
            </a:r>
          </a:p>
          <a:p>
            <a:pPr algn="ctr" eaLnBrk="1" hangingPunct="1">
              <a:spcBef>
                <a:spcPct val="0"/>
              </a:spcBef>
              <a:buFontTx/>
              <a:buNone/>
            </a:pPr>
            <a:r>
              <a:rPr lang="ja-JP" altLang="en-US" sz="2000">
                <a:latin typeface="Segoe UI" panose="020B0502040204020203" pitchFamily="34" charset="0"/>
                <a:ea typeface="メイリオ" panose="020B0604030504040204" pitchFamily="50" charset="-128"/>
              </a:rPr>
              <a:t>（</a:t>
            </a:r>
            <a:r>
              <a:rPr lang="en-US" altLang="ja-JP" sz="2000">
                <a:latin typeface="Segoe UI" panose="020B0502040204020203" pitchFamily="34" charset="0"/>
                <a:ea typeface="メイリオ" panose="020B0604030504040204" pitchFamily="50" charset="-128"/>
              </a:rPr>
              <a:t>disorder or disease</a:t>
            </a:r>
            <a:r>
              <a:rPr lang="ja-JP" altLang="en-US" sz="2000">
                <a:latin typeface="Segoe UI" panose="020B0502040204020203" pitchFamily="34" charset="0"/>
                <a:ea typeface="メイリオ" panose="020B0604030504040204" pitchFamily="50" charset="-128"/>
              </a:rPr>
              <a:t>）（変調</a:t>
            </a:r>
            <a:r>
              <a:rPr lang="en-US" altLang="ja-JP" sz="2000">
                <a:latin typeface="Segoe UI" panose="020B0502040204020203" pitchFamily="34" charset="0"/>
                <a:ea typeface="メイリオ" panose="020B0604030504040204" pitchFamily="50" charset="-128"/>
              </a:rPr>
              <a:t>/</a:t>
            </a:r>
            <a:r>
              <a:rPr lang="ja-JP" altLang="en-US" sz="2000">
                <a:latin typeface="Segoe UI" panose="020B0502040204020203" pitchFamily="34" charset="0"/>
                <a:ea typeface="メイリオ" panose="020B0604030504040204" pitchFamily="50" charset="-128"/>
              </a:rPr>
              <a:t>病気）</a:t>
            </a:r>
          </a:p>
        </p:txBody>
      </p:sp>
      <p:sp>
        <p:nvSpPr>
          <p:cNvPr id="126989" name="Line 15"/>
          <p:cNvSpPr>
            <a:spLocks noChangeShapeType="1"/>
          </p:cNvSpPr>
          <p:nvPr/>
        </p:nvSpPr>
        <p:spPr bwMode="auto">
          <a:xfrm>
            <a:off x="4729931" y="2179513"/>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6990" name="Line 16"/>
          <p:cNvSpPr>
            <a:spLocks noChangeShapeType="1"/>
          </p:cNvSpPr>
          <p:nvPr/>
        </p:nvSpPr>
        <p:spPr bwMode="auto">
          <a:xfrm rot="-5400000">
            <a:off x="6026919" y="2957388"/>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6991" name="Line 17"/>
          <p:cNvSpPr>
            <a:spLocks noChangeShapeType="1"/>
          </p:cNvSpPr>
          <p:nvPr/>
        </p:nvSpPr>
        <p:spPr bwMode="auto">
          <a:xfrm rot="-5400000">
            <a:off x="3363094" y="2957388"/>
            <a:ext cx="0" cy="7207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6992" name="Line 18"/>
          <p:cNvSpPr>
            <a:spLocks noChangeShapeType="1"/>
          </p:cNvSpPr>
          <p:nvPr/>
        </p:nvSpPr>
        <p:spPr bwMode="auto">
          <a:xfrm>
            <a:off x="4729931" y="3762251"/>
            <a:ext cx="0" cy="865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grpSp>
        <p:nvGrpSpPr>
          <p:cNvPr id="126993" name="Group 22"/>
          <p:cNvGrpSpPr>
            <a:grpSpLocks/>
          </p:cNvGrpSpPr>
          <p:nvPr/>
        </p:nvGrpSpPr>
        <p:grpSpPr bwMode="auto">
          <a:xfrm>
            <a:off x="1994669" y="2454151"/>
            <a:ext cx="5400675" cy="433387"/>
            <a:chOff x="1247" y="1706"/>
            <a:chExt cx="3402" cy="273"/>
          </a:xfrm>
        </p:grpSpPr>
        <p:sp>
          <p:nvSpPr>
            <p:cNvPr id="127003" name="Line 19"/>
            <p:cNvSpPr>
              <a:spLocks noChangeShapeType="1"/>
            </p:cNvSpPr>
            <p:nvPr/>
          </p:nvSpPr>
          <p:spPr bwMode="auto">
            <a:xfrm>
              <a:off x="1247" y="1706"/>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7004" name="Line 20"/>
            <p:cNvSpPr>
              <a:spLocks noChangeShapeType="1"/>
            </p:cNvSpPr>
            <p:nvPr/>
          </p:nvSpPr>
          <p:spPr bwMode="auto">
            <a:xfrm>
              <a:off x="4649"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7005" name="Line 21"/>
            <p:cNvSpPr>
              <a:spLocks noChangeShapeType="1"/>
            </p:cNvSpPr>
            <p:nvPr/>
          </p:nvSpPr>
          <p:spPr bwMode="auto">
            <a:xfrm>
              <a:off x="1247"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grpSp>
      <p:grpSp>
        <p:nvGrpSpPr>
          <p:cNvPr id="126994" name="Group 23"/>
          <p:cNvGrpSpPr>
            <a:grpSpLocks/>
          </p:cNvGrpSpPr>
          <p:nvPr/>
        </p:nvGrpSpPr>
        <p:grpSpPr bwMode="auto">
          <a:xfrm rot="10800000">
            <a:off x="1994669" y="3979738"/>
            <a:ext cx="5400675" cy="433388"/>
            <a:chOff x="1247" y="1706"/>
            <a:chExt cx="3402" cy="273"/>
          </a:xfrm>
        </p:grpSpPr>
        <p:sp>
          <p:nvSpPr>
            <p:cNvPr id="127000" name="Line 24"/>
            <p:cNvSpPr>
              <a:spLocks noChangeShapeType="1"/>
            </p:cNvSpPr>
            <p:nvPr/>
          </p:nvSpPr>
          <p:spPr bwMode="auto">
            <a:xfrm>
              <a:off x="1247" y="1706"/>
              <a:ext cx="34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7001" name="Line 25"/>
            <p:cNvSpPr>
              <a:spLocks noChangeShapeType="1"/>
            </p:cNvSpPr>
            <p:nvPr/>
          </p:nvSpPr>
          <p:spPr bwMode="auto">
            <a:xfrm>
              <a:off x="4649"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7002" name="Line 26"/>
            <p:cNvSpPr>
              <a:spLocks noChangeShapeType="1"/>
            </p:cNvSpPr>
            <p:nvPr/>
          </p:nvSpPr>
          <p:spPr bwMode="auto">
            <a:xfrm>
              <a:off x="1247" y="1706"/>
              <a:ext cx="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grpSp>
      <p:sp>
        <p:nvSpPr>
          <p:cNvPr id="126995" name="Line 28"/>
          <p:cNvSpPr>
            <a:spLocks noChangeShapeType="1"/>
          </p:cNvSpPr>
          <p:nvPr/>
        </p:nvSpPr>
        <p:spPr bwMode="auto">
          <a:xfrm>
            <a:off x="3290069" y="4627438"/>
            <a:ext cx="2808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6996" name="Line 29"/>
          <p:cNvSpPr>
            <a:spLocks noChangeShapeType="1"/>
          </p:cNvSpPr>
          <p:nvPr/>
        </p:nvSpPr>
        <p:spPr bwMode="auto">
          <a:xfrm>
            <a:off x="6098356" y="4627438"/>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126997" name="Line 30"/>
          <p:cNvSpPr>
            <a:spLocks noChangeShapeType="1"/>
          </p:cNvSpPr>
          <p:nvPr/>
        </p:nvSpPr>
        <p:spPr bwMode="auto">
          <a:xfrm>
            <a:off x="3290069" y="4627438"/>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2" name="タイトル 1"/>
          <p:cNvSpPr>
            <a:spLocks noGrp="1"/>
          </p:cNvSpPr>
          <p:nvPr>
            <p:ph type="title"/>
          </p:nvPr>
        </p:nvSpPr>
        <p:spPr/>
        <p:txBody>
          <a:bodyPr vert="horz" lIns="91440" tIns="45720" rIns="91440" bIns="45720" rtlCol="0" anchor="ctr">
            <a:noAutofit/>
          </a:bodyPr>
          <a:lstStyle/>
          <a:p>
            <a:r>
              <a:rPr lang="ja-JP" altLang="en-US" sz="2900" dirty="0"/>
              <a:t>国際生活機能分類（</a:t>
            </a:r>
            <a:r>
              <a:rPr lang="en-US" altLang="ja-JP" sz="2900" dirty="0"/>
              <a:t>ICF</a:t>
            </a:r>
            <a:r>
              <a:rPr lang="ja-JP" altLang="en-US" sz="2900" dirty="0"/>
              <a:t>）の構成要素間の相互作用</a:t>
            </a:r>
          </a:p>
        </p:txBody>
      </p:sp>
      <p:sp>
        <p:nvSpPr>
          <p:cNvPr id="28" name="テキスト ボックス 27">
            <a:extLst>
              <a:ext uri="{FF2B5EF4-FFF2-40B4-BE49-F238E27FC236}">
                <a16:creationId xmlns:a16="http://schemas.microsoft.com/office/drawing/2014/main" id="{8B0FD1BB-4724-4CD6-BBF8-DB3F2B1E703B}"/>
              </a:ext>
            </a:extLst>
          </p:cNvPr>
          <p:cNvSpPr txBox="1"/>
          <p:nvPr/>
        </p:nvSpPr>
        <p:spPr>
          <a:xfrm>
            <a:off x="5955381" y="168895"/>
            <a:ext cx="2073003"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-2.</a:t>
            </a:r>
            <a:r>
              <a:rPr kumimoji="1" lang="ja-JP" altLang="en-US" sz="1400" b="1" dirty="0">
                <a:solidFill>
                  <a:schemeClr val="bg1"/>
                </a:solidFill>
                <a:latin typeface="游ゴシック" panose="020B0400000000000000" pitchFamily="50" charset="-128"/>
                <a:ea typeface="游ゴシック" panose="020B0400000000000000" pitchFamily="50" charset="-128"/>
              </a:rPr>
              <a:t>障害の概念（</a:t>
            </a:r>
            <a:r>
              <a:rPr kumimoji="1" lang="en-US" altLang="ja-JP" sz="1400" b="1" dirty="0">
                <a:solidFill>
                  <a:schemeClr val="bg1"/>
                </a:solidFill>
                <a:latin typeface="游ゴシック" panose="020B0400000000000000" pitchFamily="50" charset="-128"/>
                <a:ea typeface="游ゴシック" panose="020B0400000000000000" pitchFamily="50" charset="-128"/>
              </a:rPr>
              <a:t>ICF</a:t>
            </a:r>
            <a:r>
              <a:rPr kumimoji="1" lang="ja-JP" altLang="en-US" sz="1400" b="1" dirty="0">
                <a:solidFill>
                  <a:schemeClr val="bg1"/>
                </a:solidFill>
                <a:latin typeface="游ゴシック" panose="020B0400000000000000" pitchFamily="50" charset="-128"/>
                <a:ea typeface="游ゴシック" panose="020B0400000000000000" pitchFamily="50" charset="-128"/>
              </a:rPr>
              <a:t>）</a:t>
            </a:r>
          </a:p>
        </p:txBody>
      </p:sp>
      <p:sp>
        <p:nvSpPr>
          <p:cNvPr id="27" name="スライド番号プレースホルダー 1">
            <a:extLst>
              <a:ext uri="{FF2B5EF4-FFF2-40B4-BE49-F238E27FC236}">
                <a16:creationId xmlns:a16="http://schemas.microsoft.com/office/drawing/2014/main" id="{CE4EA47D-0DB0-44E3-A9CA-3BF658BC141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779942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algn="l" eaLnBrk="1" fontAlgn="auto" hangingPunct="1">
              <a:spcAft>
                <a:spcPts val="0"/>
              </a:spcAft>
              <a:defRPr/>
            </a:pPr>
            <a:r>
              <a:rPr lang="ja-JP" altLang="en-US" dirty="0"/>
              <a:t>心理についての理解</a:t>
            </a:r>
          </a:p>
        </p:txBody>
      </p:sp>
      <p:sp>
        <p:nvSpPr>
          <p:cNvPr id="35843" name="コンテンツ プレースホルダ 2"/>
          <p:cNvSpPr>
            <a:spLocks noGrp="1"/>
          </p:cNvSpPr>
          <p:nvPr>
            <p:ph idx="4294967295"/>
          </p:nvPr>
        </p:nvSpPr>
        <p:spPr>
          <a:xfrm>
            <a:off x="971600" y="1844824"/>
            <a:ext cx="7247334" cy="3054682"/>
          </a:xfrm>
        </p:spPr>
        <p:txBody>
          <a:bodyPr wrap="square">
            <a:spAutoFit/>
          </a:bodyPr>
          <a:lstStyle/>
          <a:p>
            <a:pPr marL="0" eaLnBrk="1" hangingPunct="1">
              <a:lnSpc>
                <a:spcPct val="150000"/>
              </a:lnSpc>
              <a:spcBef>
                <a:spcPts val="0"/>
              </a:spcBef>
              <a:buFont typeface="Arial" charset="0"/>
              <a:buNone/>
              <a:defRPr/>
            </a:pPr>
            <a:r>
              <a:rPr lang="ja-JP" altLang="en-US" sz="4400" b="1" dirty="0">
                <a:solidFill>
                  <a:schemeClr val="accent5">
                    <a:lumMod val="50000"/>
                  </a:schemeClr>
                </a:solidFill>
              </a:rPr>
              <a:t>○中途障害者の心理</a:t>
            </a:r>
            <a:endParaRPr lang="en-US" altLang="ja-JP" sz="4400" b="1" dirty="0">
              <a:solidFill>
                <a:schemeClr val="accent5">
                  <a:lumMod val="50000"/>
                </a:schemeClr>
              </a:solidFill>
            </a:endParaRPr>
          </a:p>
          <a:p>
            <a:pPr marL="0" eaLnBrk="1" hangingPunct="1">
              <a:lnSpc>
                <a:spcPct val="150000"/>
              </a:lnSpc>
              <a:spcBef>
                <a:spcPts val="0"/>
              </a:spcBef>
              <a:buFont typeface="Arial" charset="0"/>
              <a:buNone/>
              <a:defRPr/>
            </a:pPr>
            <a:r>
              <a:rPr lang="ja-JP" altLang="en-US" sz="4400" b="1" dirty="0">
                <a:solidFill>
                  <a:schemeClr val="accent5">
                    <a:lumMod val="50000"/>
                  </a:schemeClr>
                </a:solidFill>
              </a:rPr>
              <a:t>○先天性障害者の心理</a:t>
            </a:r>
            <a:endParaRPr lang="en-US" altLang="ja-JP" sz="4400" b="1" dirty="0">
              <a:solidFill>
                <a:schemeClr val="accent5">
                  <a:lumMod val="50000"/>
                </a:schemeClr>
              </a:solidFill>
            </a:endParaRPr>
          </a:p>
          <a:p>
            <a:pPr marL="0" eaLnBrk="1" hangingPunct="1">
              <a:lnSpc>
                <a:spcPct val="150000"/>
              </a:lnSpc>
              <a:spcBef>
                <a:spcPts val="0"/>
              </a:spcBef>
              <a:buFont typeface="Arial" charset="0"/>
              <a:buNone/>
              <a:defRPr/>
            </a:pPr>
            <a:r>
              <a:rPr lang="ja-JP" altLang="en-US" sz="4400" b="1" dirty="0">
                <a:solidFill>
                  <a:schemeClr val="accent5">
                    <a:lumMod val="50000"/>
                  </a:schemeClr>
                </a:solidFill>
              </a:rPr>
              <a:t>○家族の心理</a:t>
            </a:r>
            <a:endParaRPr lang="en-US" altLang="ja-JP" sz="4400" b="1" dirty="0">
              <a:solidFill>
                <a:schemeClr val="accent5">
                  <a:lumMod val="50000"/>
                </a:schemeClr>
              </a:solidFill>
            </a:endParaRPr>
          </a:p>
        </p:txBody>
      </p:sp>
      <p:sp>
        <p:nvSpPr>
          <p:cNvPr id="5" name="テキスト ボックス 4">
            <a:extLst>
              <a:ext uri="{FF2B5EF4-FFF2-40B4-BE49-F238E27FC236}">
                <a16:creationId xmlns:a16="http://schemas.microsoft.com/office/drawing/2014/main" id="{C670A1D0-4A6A-4C8D-8A24-E3B3201071D5}"/>
              </a:ext>
            </a:extLst>
          </p:cNvPr>
          <p:cNvSpPr txBox="1"/>
          <p:nvPr/>
        </p:nvSpPr>
        <p:spPr>
          <a:xfrm>
            <a:off x="5896069" y="168895"/>
            <a:ext cx="2132315"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3-3.</a:t>
            </a:r>
            <a:r>
              <a:rPr lang="ja-JP" altLang="en-US" sz="1400" b="1" dirty="0">
                <a:solidFill>
                  <a:schemeClr val="bg1"/>
                </a:solidFill>
                <a:latin typeface="游ゴシック" panose="020B0400000000000000" pitchFamily="50" charset="-128"/>
                <a:ea typeface="游ゴシック" panose="020B0400000000000000" pitchFamily="50" charset="-128"/>
              </a:rPr>
              <a:t>心理についての理解</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13C8C15A-91F4-41F7-A9E6-12403724BCF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562720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9" name="タイトル 1"/>
          <p:cNvSpPr>
            <a:spLocks noGrp="1"/>
          </p:cNvSpPr>
          <p:nvPr>
            <p:ph type="title"/>
          </p:nvPr>
        </p:nvSpPr>
        <p:spPr/>
        <p:txBody>
          <a:bodyPr>
            <a:noAutofit/>
          </a:bodyPr>
          <a:lstStyle/>
          <a:p>
            <a:r>
              <a:rPr lang="ja-JP" altLang="en-US" sz="2900" dirty="0"/>
              <a:t>中途障害者の心理</a:t>
            </a:r>
          </a:p>
        </p:txBody>
      </p:sp>
      <p:sp>
        <p:nvSpPr>
          <p:cNvPr id="131076" name="AutoShape 20"/>
          <p:cNvSpPr>
            <a:spLocks noChangeArrowheads="1"/>
          </p:cNvSpPr>
          <p:nvPr/>
        </p:nvSpPr>
        <p:spPr bwMode="auto">
          <a:xfrm rot="5400000">
            <a:off x="1514475" y="2067843"/>
            <a:ext cx="288925" cy="863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131077" name="AutoShape 21"/>
          <p:cNvSpPr>
            <a:spLocks noChangeArrowheads="1"/>
          </p:cNvSpPr>
          <p:nvPr/>
        </p:nvSpPr>
        <p:spPr bwMode="auto">
          <a:xfrm rot="5400000">
            <a:off x="2909094" y="2571874"/>
            <a:ext cx="288925" cy="8651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131078" name="AutoShape 22"/>
          <p:cNvSpPr>
            <a:spLocks noChangeArrowheads="1"/>
          </p:cNvSpPr>
          <p:nvPr/>
        </p:nvSpPr>
        <p:spPr bwMode="auto">
          <a:xfrm rot="5400000">
            <a:off x="4238625" y="3075906"/>
            <a:ext cx="288925" cy="8636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131079" name="AutoShape 23"/>
          <p:cNvSpPr>
            <a:spLocks noChangeArrowheads="1"/>
          </p:cNvSpPr>
          <p:nvPr/>
        </p:nvSpPr>
        <p:spPr bwMode="auto">
          <a:xfrm rot="5400000">
            <a:off x="6265863" y="3275930"/>
            <a:ext cx="288925" cy="13303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8" name="AutoShape 25"/>
          <p:cNvSpPr>
            <a:spLocks noChangeArrowheads="1"/>
          </p:cNvSpPr>
          <p:nvPr/>
        </p:nvSpPr>
        <p:spPr bwMode="auto">
          <a:xfrm rot="11940302" flipV="1">
            <a:off x="4217988" y="1996405"/>
            <a:ext cx="3921125"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solidFill>
            <a:schemeClr val="bg1">
              <a:lumMod val="85000"/>
              <a:alpha val="43921"/>
            </a:schemeClr>
          </a:solidFill>
          <a:ln w="9525" algn="ctr">
            <a:solidFill>
              <a:schemeClr val="tx1"/>
            </a:solidFill>
            <a:prstDash val="dash"/>
            <a:miter lim="800000"/>
            <a:headEnd/>
            <a:tailEnd/>
          </a:ln>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9" name="AutoShape 26"/>
          <p:cNvSpPr>
            <a:spLocks noChangeArrowheads="1"/>
          </p:cNvSpPr>
          <p:nvPr/>
        </p:nvSpPr>
        <p:spPr bwMode="auto">
          <a:xfrm rot="1082658" flipV="1">
            <a:off x="1589088" y="2490118"/>
            <a:ext cx="3932237" cy="2016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47" y="10232"/>
                </a:moveTo>
                <a:cubicBezTo>
                  <a:pt x="18150" y="6227"/>
                  <a:pt x="14815" y="3131"/>
                  <a:pt x="10800" y="3131"/>
                </a:cubicBezTo>
                <a:cubicBezTo>
                  <a:pt x="6564" y="3131"/>
                  <a:pt x="3131" y="6564"/>
                  <a:pt x="3131" y="10800"/>
                </a:cubicBezTo>
                <a:lnTo>
                  <a:pt x="0" y="10800"/>
                </a:lnTo>
                <a:cubicBezTo>
                  <a:pt x="0" y="4835"/>
                  <a:pt x="4835" y="0"/>
                  <a:pt x="10800" y="0"/>
                </a:cubicBezTo>
                <a:cubicBezTo>
                  <a:pt x="16454" y="0"/>
                  <a:pt x="21151" y="4361"/>
                  <a:pt x="21570" y="10000"/>
                </a:cubicBezTo>
                <a:lnTo>
                  <a:pt x="24262" y="9800"/>
                </a:lnTo>
                <a:lnTo>
                  <a:pt x="20324" y="14370"/>
                </a:lnTo>
                <a:lnTo>
                  <a:pt x="15755" y="10431"/>
                </a:lnTo>
                <a:lnTo>
                  <a:pt x="18447" y="10232"/>
                </a:lnTo>
                <a:close/>
              </a:path>
            </a:pathLst>
          </a:custGeom>
          <a:solidFill>
            <a:schemeClr val="bg1">
              <a:lumMod val="85000"/>
              <a:alpha val="43921"/>
            </a:schemeClr>
          </a:solidFill>
          <a:ln w="9525" algn="ctr">
            <a:solidFill>
              <a:schemeClr val="tx1"/>
            </a:solidFill>
            <a:prstDash val="dash"/>
            <a:miter lim="800000"/>
            <a:headEnd/>
            <a:tailEnd/>
          </a:ln>
        </p:spPr>
        <p:txBody>
          <a:bodyPr wrap="none" lIns="91430" tIns="45714" rIns="91430" bIns="45714" anchor="ctr"/>
          <a:lstStyle/>
          <a:p>
            <a:endParaRPr lang="ja-JP" altLang="en-US">
              <a:latin typeface="Segoe UI" panose="020B0502040204020203" pitchFamily="34" charset="0"/>
              <a:ea typeface="メイリオ" panose="020B0604030504040204" pitchFamily="50" charset="-128"/>
            </a:endParaRPr>
          </a:p>
        </p:txBody>
      </p:sp>
      <p:sp>
        <p:nvSpPr>
          <p:cNvPr id="131082" name="正方形/長方形 15"/>
          <p:cNvSpPr>
            <a:spLocks noChangeArrowheads="1"/>
          </p:cNvSpPr>
          <p:nvPr/>
        </p:nvSpPr>
        <p:spPr bwMode="auto">
          <a:xfrm>
            <a:off x="285353" y="1340768"/>
            <a:ext cx="5438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u="sng" dirty="0">
                <a:latin typeface="Segoe UI" panose="020B0502040204020203" pitchFamily="34" charset="0"/>
                <a:ea typeface="メイリオ" panose="020B0604030504040204" pitchFamily="50" charset="-128"/>
              </a:rPr>
              <a:t>障害受容のプロセス</a:t>
            </a:r>
          </a:p>
        </p:txBody>
      </p:sp>
      <p:sp>
        <p:nvSpPr>
          <p:cNvPr id="131083" name="Text Box 14"/>
          <p:cNvSpPr txBox="1">
            <a:spLocks noChangeArrowheads="1"/>
          </p:cNvSpPr>
          <p:nvPr/>
        </p:nvSpPr>
        <p:spPr bwMode="auto">
          <a:xfrm>
            <a:off x="695325" y="1851943"/>
            <a:ext cx="1330325" cy="368300"/>
          </a:xfrm>
          <a:prstGeom prst="rect">
            <a:avLst/>
          </a:prstGeom>
          <a:solidFill>
            <a:schemeClr val="bg1"/>
          </a:solidFill>
          <a:ln w="9525" algn="ctr">
            <a:solidFill>
              <a:schemeClr val="tx1"/>
            </a:solidFill>
            <a:miter lim="800000"/>
            <a:headEnd/>
            <a:tailEnd/>
          </a:ln>
        </p:spPr>
        <p:txBody>
          <a:bodyPr lIns="91430" tIns="45714" rIns="91430" bIns="45714">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latin typeface="Segoe UI" panose="020B0502040204020203" pitchFamily="34" charset="0"/>
                <a:ea typeface="メイリオ" panose="020B0604030504040204" pitchFamily="50" charset="-128"/>
              </a:rPr>
              <a:t>ショック</a:t>
            </a:r>
          </a:p>
        </p:txBody>
      </p:sp>
      <p:sp>
        <p:nvSpPr>
          <p:cNvPr id="131084" name="Text Box 15"/>
          <p:cNvSpPr txBox="1">
            <a:spLocks noChangeArrowheads="1"/>
          </p:cNvSpPr>
          <p:nvPr/>
        </p:nvSpPr>
        <p:spPr bwMode="auto">
          <a:xfrm>
            <a:off x="2157413" y="2355180"/>
            <a:ext cx="1128712" cy="368300"/>
          </a:xfrm>
          <a:prstGeom prst="rect">
            <a:avLst/>
          </a:prstGeom>
          <a:solidFill>
            <a:schemeClr val="bg1"/>
          </a:solidFill>
          <a:ln w="9525" algn="ctr">
            <a:solidFill>
              <a:schemeClr val="tx1"/>
            </a:solidFill>
            <a:miter lim="800000"/>
            <a:headEnd/>
            <a:tailEnd/>
          </a:ln>
        </p:spPr>
        <p:txBody>
          <a:bodyPr lIns="91430" tIns="45714" rIns="91430" bIns="45714">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latin typeface="Segoe UI" panose="020B0502040204020203" pitchFamily="34" charset="0"/>
                <a:ea typeface="メイリオ" panose="020B0604030504040204" pitchFamily="50" charset="-128"/>
              </a:rPr>
              <a:t>否認</a:t>
            </a:r>
          </a:p>
        </p:txBody>
      </p:sp>
      <p:sp>
        <p:nvSpPr>
          <p:cNvPr id="131085" name="Text Box 16"/>
          <p:cNvSpPr txBox="1">
            <a:spLocks noChangeArrowheads="1"/>
          </p:cNvSpPr>
          <p:nvPr/>
        </p:nvSpPr>
        <p:spPr bwMode="auto">
          <a:xfrm>
            <a:off x="3552825" y="2860005"/>
            <a:ext cx="1063625" cy="368300"/>
          </a:xfrm>
          <a:prstGeom prst="rect">
            <a:avLst/>
          </a:prstGeom>
          <a:solidFill>
            <a:schemeClr val="bg1"/>
          </a:solidFill>
          <a:ln w="9525" algn="ctr">
            <a:solidFill>
              <a:schemeClr val="tx1"/>
            </a:solidFill>
            <a:miter lim="800000"/>
            <a:headEnd/>
            <a:tailEnd/>
          </a:ln>
        </p:spPr>
        <p:txBody>
          <a:bodyPr lIns="91430" tIns="45714" rIns="91430" bIns="45714">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latin typeface="Segoe UI" panose="020B0502040204020203" pitchFamily="34" charset="0"/>
                <a:ea typeface="メイリオ" panose="020B0604030504040204" pitchFamily="50" charset="-128"/>
              </a:rPr>
              <a:t>混乱</a:t>
            </a:r>
          </a:p>
        </p:txBody>
      </p:sp>
      <p:sp>
        <p:nvSpPr>
          <p:cNvPr id="131086" name="Text Box 17"/>
          <p:cNvSpPr txBox="1">
            <a:spLocks noChangeArrowheads="1"/>
          </p:cNvSpPr>
          <p:nvPr/>
        </p:nvSpPr>
        <p:spPr bwMode="auto">
          <a:xfrm>
            <a:off x="4948238" y="3291805"/>
            <a:ext cx="2127250" cy="368300"/>
          </a:xfrm>
          <a:prstGeom prst="rect">
            <a:avLst/>
          </a:prstGeom>
          <a:solidFill>
            <a:schemeClr val="bg1"/>
          </a:solidFill>
          <a:ln w="9525" algn="ctr">
            <a:solidFill>
              <a:schemeClr val="tx1"/>
            </a:solidFill>
            <a:miter lim="800000"/>
            <a:headEnd/>
            <a:tailEnd/>
          </a:ln>
        </p:spPr>
        <p:txBody>
          <a:bodyPr lIns="91430" tIns="45714" rIns="91430" bIns="45714">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latin typeface="Segoe UI" panose="020B0502040204020203" pitchFamily="34" charset="0"/>
                <a:ea typeface="メイリオ" panose="020B0604030504040204" pitchFamily="50" charset="-128"/>
              </a:rPr>
              <a:t>適応への努力</a:t>
            </a:r>
          </a:p>
        </p:txBody>
      </p:sp>
      <p:sp>
        <p:nvSpPr>
          <p:cNvPr id="131087" name="Text Box 19"/>
          <p:cNvSpPr txBox="1">
            <a:spLocks noChangeArrowheads="1"/>
          </p:cNvSpPr>
          <p:nvPr/>
        </p:nvSpPr>
        <p:spPr bwMode="auto">
          <a:xfrm>
            <a:off x="7273925" y="3796630"/>
            <a:ext cx="1196975" cy="368300"/>
          </a:xfrm>
          <a:prstGeom prst="rect">
            <a:avLst/>
          </a:prstGeom>
          <a:solidFill>
            <a:schemeClr val="bg1"/>
          </a:solidFill>
          <a:ln w="9525" algn="ctr">
            <a:solidFill>
              <a:schemeClr val="tx1"/>
            </a:solidFill>
            <a:miter lim="800000"/>
            <a:headEnd/>
            <a:tailEnd/>
          </a:ln>
        </p:spPr>
        <p:txBody>
          <a:bodyPr lIns="91430" tIns="45714" rIns="91430" bIns="45714">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50000"/>
              </a:spcBef>
              <a:buFontTx/>
              <a:buNone/>
            </a:pPr>
            <a:r>
              <a:rPr lang="ja-JP" altLang="en-US" sz="1800" b="1">
                <a:latin typeface="Segoe UI" panose="020B0502040204020203" pitchFamily="34" charset="0"/>
                <a:ea typeface="メイリオ" panose="020B0604030504040204" pitchFamily="50" charset="-128"/>
              </a:rPr>
              <a:t>適応</a:t>
            </a:r>
          </a:p>
        </p:txBody>
      </p:sp>
      <p:sp>
        <p:nvSpPr>
          <p:cNvPr id="16" name="Rectangle 5"/>
          <p:cNvSpPr>
            <a:spLocks noChangeArrowheads="1"/>
          </p:cNvSpPr>
          <p:nvPr/>
        </p:nvSpPr>
        <p:spPr bwMode="auto">
          <a:xfrm>
            <a:off x="251520" y="4868193"/>
            <a:ext cx="8496943" cy="1584325"/>
          </a:xfrm>
          <a:prstGeom prst="rect">
            <a:avLst/>
          </a:prstGeom>
          <a:solidFill>
            <a:schemeClr val="bg1"/>
          </a:solidFill>
          <a:ln>
            <a:solidFill>
              <a:schemeClr val="bg1">
                <a:lumMod val="50000"/>
              </a:schemeClr>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91414" tIns="45706" rIns="91414" bIns="45706" anchor="ctr"/>
          <a:lstStyle/>
          <a:p>
            <a:pPr indent="252000" eaLnBrk="1" fontAlgn="auto" hangingPunct="1">
              <a:spcBef>
                <a:spcPts val="0"/>
              </a:spcBef>
              <a:spcAft>
                <a:spcPts val="0"/>
              </a:spcAft>
              <a:defRPr/>
            </a:pPr>
            <a:r>
              <a:rPr lang="ja-JP" altLang="en-US" dirty="0">
                <a:solidFill>
                  <a:srgbClr val="000000"/>
                </a:solidFill>
                <a:latin typeface="Segoe UI" panose="020B0502040204020203" pitchFamily="34" charset="0"/>
                <a:ea typeface="メイリオ" panose="020B0604030504040204" pitchFamily="50" charset="-128"/>
              </a:rPr>
              <a:t>障害受容のプロセスについては、対象者を理解するための一つの手がかりとして知っておくことは有用です。</a:t>
            </a:r>
            <a:endParaRPr lang="en-US" altLang="ja-JP" dirty="0">
              <a:solidFill>
                <a:srgbClr val="000000"/>
              </a:solidFill>
              <a:latin typeface="Segoe UI" panose="020B0502040204020203" pitchFamily="34" charset="0"/>
              <a:ea typeface="メイリオ" panose="020B0604030504040204" pitchFamily="50" charset="-128"/>
            </a:endParaRPr>
          </a:p>
          <a:p>
            <a:pPr indent="252000" eaLnBrk="1" fontAlgn="auto" hangingPunct="1">
              <a:spcBef>
                <a:spcPts val="0"/>
              </a:spcBef>
              <a:spcAft>
                <a:spcPts val="0"/>
              </a:spcAft>
              <a:defRPr/>
            </a:pPr>
            <a:r>
              <a:rPr lang="ja-JP" altLang="en-US" dirty="0">
                <a:solidFill>
                  <a:srgbClr val="000000"/>
                </a:solidFill>
                <a:latin typeface="Segoe UI" panose="020B0502040204020203" pitchFamily="34" charset="0"/>
                <a:ea typeface="メイリオ" panose="020B0604030504040204" pitchFamily="50" charset="-128"/>
              </a:rPr>
              <a:t>しかし、実際には、様々な要因の影響を受けることから、決して一定の明確な道筋をたどるわけではない（いったりきたりがあり得る）ので、一律にあてはめて理解しようとしないことが重要です。</a:t>
            </a:r>
          </a:p>
        </p:txBody>
      </p:sp>
      <p:sp>
        <p:nvSpPr>
          <p:cNvPr id="20" name="テキスト ボックス 19">
            <a:extLst>
              <a:ext uri="{FF2B5EF4-FFF2-40B4-BE49-F238E27FC236}">
                <a16:creationId xmlns:a16="http://schemas.microsoft.com/office/drawing/2014/main" id="{7E81405F-5F79-452A-8CB0-B0366B396E15}"/>
              </a:ext>
            </a:extLst>
          </p:cNvPr>
          <p:cNvSpPr txBox="1"/>
          <p:nvPr/>
        </p:nvSpPr>
        <p:spPr>
          <a:xfrm>
            <a:off x="5896069" y="168895"/>
            <a:ext cx="2132315"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3-3.</a:t>
            </a:r>
            <a:r>
              <a:rPr lang="ja-JP" altLang="en-US" sz="1400" b="1" dirty="0">
                <a:solidFill>
                  <a:schemeClr val="bg1"/>
                </a:solidFill>
                <a:latin typeface="游ゴシック" panose="020B0400000000000000" pitchFamily="50" charset="-128"/>
                <a:ea typeface="游ゴシック" panose="020B0400000000000000" pitchFamily="50" charset="-128"/>
              </a:rPr>
              <a:t>心理についての理解</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1">
            <a:extLst>
              <a:ext uri="{FF2B5EF4-FFF2-40B4-BE49-F238E27FC236}">
                <a16:creationId xmlns:a16="http://schemas.microsoft.com/office/drawing/2014/main" id="{4256EF01-855B-4D9E-A750-AAF90F0AE59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0096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タイトル 1"/>
          <p:cNvSpPr>
            <a:spLocks noGrp="1"/>
          </p:cNvSpPr>
          <p:nvPr>
            <p:ph type="title"/>
          </p:nvPr>
        </p:nvSpPr>
        <p:spPr/>
        <p:txBody>
          <a:bodyPr vert="horz" lIns="91440" tIns="45720" rIns="91440" bIns="45720" rtlCol="0" anchor="ctr">
            <a:noAutofit/>
          </a:bodyPr>
          <a:lstStyle/>
          <a:p>
            <a:r>
              <a:rPr lang="ja-JP" altLang="en-US" sz="2900" dirty="0"/>
              <a:t>先天性障害者の心理</a:t>
            </a:r>
          </a:p>
        </p:txBody>
      </p:sp>
      <p:sp>
        <p:nvSpPr>
          <p:cNvPr id="133124" name="コンテンツ プレースホルダ 2"/>
          <p:cNvSpPr>
            <a:spLocks noGrp="1"/>
          </p:cNvSpPr>
          <p:nvPr>
            <p:ph idx="4294967295"/>
          </p:nvPr>
        </p:nvSpPr>
        <p:spPr>
          <a:xfrm>
            <a:off x="251520" y="1484784"/>
            <a:ext cx="8640960" cy="2948499"/>
          </a:xfrm>
        </p:spPr>
        <p:txBody>
          <a:bodyPr wrap="square">
            <a:spAutoFit/>
          </a:bodyPr>
          <a:lstStyle/>
          <a:p>
            <a:pPr eaLnBrk="1" hangingPunct="1">
              <a:buFont typeface="Arial" pitchFamily="34" charset="0"/>
              <a:buNone/>
            </a:pPr>
            <a:r>
              <a:rPr lang="ja-JP" altLang="en-US" b="1" dirty="0">
                <a:solidFill>
                  <a:schemeClr val="tx1">
                    <a:lumMod val="75000"/>
                    <a:lumOff val="25000"/>
                  </a:schemeClr>
                </a:solidFill>
              </a:rPr>
              <a:t>子どもから大人へ</a:t>
            </a:r>
            <a:r>
              <a:rPr lang="ja-JP" altLang="en-US" dirty="0"/>
              <a:t>・・・「自立」を促す</a:t>
            </a:r>
            <a:endParaRPr lang="en-US" altLang="ja-JP" dirty="0"/>
          </a:p>
          <a:p>
            <a:pPr eaLnBrk="1" hangingPunct="1">
              <a:buFont typeface="Arial" pitchFamily="34" charset="0"/>
              <a:buNone/>
            </a:pPr>
            <a:r>
              <a:rPr lang="ja-JP" altLang="en-US" dirty="0"/>
              <a:t> ・身体面：食事、移動、排泄等の動作の自立</a:t>
            </a:r>
            <a:endParaRPr lang="en-US" altLang="ja-JP" dirty="0"/>
          </a:p>
          <a:p>
            <a:pPr eaLnBrk="1" hangingPunct="1">
              <a:buFont typeface="Arial" pitchFamily="34" charset="0"/>
              <a:buNone/>
            </a:pPr>
            <a:r>
              <a:rPr lang="ja-JP" altLang="en-US" dirty="0"/>
              <a:t> ・精神面：精神的な自立</a:t>
            </a:r>
            <a:endParaRPr lang="en-US" altLang="ja-JP" dirty="0"/>
          </a:p>
          <a:p>
            <a:pPr eaLnBrk="1" hangingPunct="1">
              <a:buFont typeface="Arial" pitchFamily="34" charset="0"/>
              <a:buNone/>
            </a:pPr>
            <a:r>
              <a:rPr lang="ja-JP" altLang="en-US" dirty="0"/>
              <a:t> ・経済面：所得を得て経済的な自立</a:t>
            </a:r>
            <a:endParaRPr lang="en-US" altLang="ja-JP" dirty="0"/>
          </a:p>
          <a:p>
            <a:pPr eaLnBrk="1" hangingPunct="1">
              <a:buFont typeface="Arial" pitchFamily="34" charset="0"/>
              <a:buNone/>
            </a:pPr>
            <a:r>
              <a:rPr lang="ja-JP" altLang="en-US" dirty="0"/>
              <a:t> ・社会面：社会的な自分の位置をみつける</a:t>
            </a:r>
            <a:endParaRPr lang="en-US" altLang="ja-JP" dirty="0"/>
          </a:p>
        </p:txBody>
      </p:sp>
      <p:sp>
        <p:nvSpPr>
          <p:cNvPr id="133126" name="コンテンツ プレースホルダ 2"/>
          <p:cNvSpPr txBox="1">
            <a:spLocks/>
          </p:cNvSpPr>
          <p:nvPr/>
        </p:nvSpPr>
        <p:spPr bwMode="auto">
          <a:xfrm>
            <a:off x="251520" y="4581897"/>
            <a:ext cx="864096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ja-JP" altLang="en-US" b="1" dirty="0">
                <a:solidFill>
                  <a:schemeClr val="tx1">
                    <a:lumMod val="75000"/>
                    <a:lumOff val="25000"/>
                  </a:schemeClr>
                </a:solidFill>
                <a:latin typeface="Segoe UI" panose="020B0502040204020203" pitchFamily="34" charset="0"/>
                <a:ea typeface="メイリオ" panose="020B0604030504040204" pitchFamily="50" charset="-128"/>
              </a:rPr>
              <a:t>家族の心理</a:t>
            </a:r>
            <a:endParaRPr lang="en-US" altLang="ja-JP" b="1" dirty="0">
              <a:solidFill>
                <a:schemeClr val="tx1">
                  <a:lumMod val="75000"/>
                  <a:lumOff val="25000"/>
                </a:schemeClr>
              </a:solidFill>
              <a:latin typeface="Segoe UI" panose="020B0502040204020203" pitchFamily="34" charset="0"/>
              <a:ea typeface="メイリオ" panose="020B0604030504040204" pitchFamily="50" charset="-128"/>
            </a:endParaRPr>
          </a:p>
          <a:p>
            <a:pPr eaLnBrk="1" hangingPunct="1">
              <a:buFont typeface="Arial" pitchFamily="34" charset="0"/>
              <a:buNone/>
            </a:pPr>
            <a:r>
              <a:rPr lang="ja-JP" altLang="en-US" dirty="0">
                <a:latin typeface="Segoe UI" panose="020B0502040204020203" pitchFamily="34" charset="0"/>
                <a:ea typeface="メイリオ" panose="020B0604030504040204" pitchFamily="50" charset="-128"/>
              </a:rPr>
              <a:t> ・いつまでも面倒をみることはできない</a:t>
            </a:r>
            <a:endParaRPr lang="en-US" altLang="ja-JP" dirty="0">
              <a:latin typeface="Segoe UI" panose="020B0502040204020203" pitchFamily="34" charset="0"/>
              <a:ea typeface="メイリオ" panose="020B0604030504040204" pitchFamily="50" charset="-128"/>
            </a:endParaRPr>
          </a:p>
          <a:p>
            <a:pPr eaLnBrk="1" hangingPunct="1">
              <a:buFontTx/>
              <a:buNone/>
            </a:pPr>
            <a:r>
              <a:rPr lang="ja-JP" altLang="en-US" dirty="0">
                <a:latin typeface="Segoe UI" panose="020B0502040204020203" pitchFamily="34" charset="0"/>
                <a:ea typeface="メイリオ" panose="020B0604030504040204" pitchFamily="50" charset="-128"/>
              </a:rPr>
              <a:t>　　　　　　　　　　・・・ 「自立」を促す</a:t>
            </a:r>
            <a:endParaRPr lang="en-US" altLang="ja-JP" dirty="0">
              <a:latin typeface="Segoe UI" panose="020B0502040204020203" pitchFamily="34" charset="0"/>
              <a:ea typeface="メイリオ" panose="020B0604030504040204" pitchFamily="50" charset="-128"/>
            </a:endParaRPr>
          </a:p>
        </p:txBody>
      </p:sp>
      <p:sp>
        <p:nvSpPr>
          <p:cNvPr id="9" name="テキスト ボックス 8">
            <a:extLst>
              <a:ext uri="{FF2B5EF4-FFF2-40B4-BE49-F238E27FC236}">
                <a16:creationId xmlns:a16="http://schemas.microsoft.com/office/drawing/2014/main" id="{2752FCA0-5D5C-4491-8677-66EEE2DEE13A}"/>
              </a:ext>
            </a:extLst>
          </p:cNvPr>
          <p:cNvSpPr txBox="1"/>
          <p:nvPr/>
        </p:nvSpPr>
        <p:spPr>
          <a:xfrm>
            <a:off x="5896069" y="168895"/>
            <a:ext cx="2132315"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3-3.</a:t>
            </a:r>
            <a:r>
              <a:rPr lang="ja-JP" altLang="en-US" sz="1400" b="1" dirty="0">
                <a:solidFill>
                  <a:schemeClr val="bg1"/>
                </a:solidFill>
                <a:latin typeface="游ゴシック" panose="020B0400000000000000" pitchFamily="50" charset="-128"/>
                <a:ea typeface="游ゴシック" panose="020B0400000000000000" pitchFamily="50" charset="-128"/>
              </a:rPr>
              <a:t>心理についての理解</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D45B1CB9-163C-4DC4-9376-B25D1755842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6537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58000"/>
            <a:ext cx="9106694" cy="530688"/>
          </a:xfrm>
        </p:spPr>
        <p:txBody>
          <a:bodyPr rtlCol="0">
            <a:normAutofit/>
          </a:bodyPr>
          <a:lstStyle/>
          <a:p>
            <a:pPr algn="l" eaLnBrk="1" fontAlgn="auto" hangingPunct="1">
              <a:spcAft>
                <a:spcPts val="0"/>
              </a:spcAft>
              <a:defRPr/>
            </a:pPr>
            <a:r>
              <a:rPr lang="ja-JP" altLang="en-US" sz="2800" dirty="0"/>
              <a:t>福祉業務従事者としての職業倫理と利用者の人権</a:t>
            </a:r>
          </a:p>
        </p:txBody>
      </p:sp>
      <p:sp>
        <p:nvSpPr>
          <p:cNvPr id="41987" name="コンテンツ プレースホルダ 2"/>
          <p:cNvSpPr>
            <a:spLocks noGrp="1"/>
          </p:cNvSpPr>
          <p:nvPr>
            <p:ph idx="4294967295"/>
          </p:nvPr>
        </p:nvSpPr>
        <p:spPr>
          <a:xfrm>
            <a:off x="251520" y="1988840"/>
            <a:ext cx="8858775" cy="3054682"/>
          </a:xfrm>
        </p:spPr>
        <p:txBody>
          <a:bodyPr wrap="square">
            <a:spAutoFit/>
          </a:bodyPr>
          <a:lstStyle/>
          <a:p>
            <a:pPr marL="0">
              <a:lnSpc>
                <a:spcPct val="150000"/>
              </a:lnSpc>
              <a:spcBef>
                <a:spcPts val="0"/>
              </a:spcBef>
              <a:buNone/>
              <a:defRPr/>
            </a:pPr>
            <a:r>
              <a:rPr lang="ja-JP" altLang="en-US" sz="4400" b="1" dirty="0">
                <a:solidFill>
                  <a:schemeClr val="accent5">
                    <a:lumMod val="50000"/>
                  </a:schemeClr>
                </a:solidFill>
              </a:rPr>
              <a:t>○自己決定の原則</a:t>
            </a:r>
            <a:endParaRPr lang="en-US" altLang="ja-JP" sz="4400" b="1" dirty="0">
              <a:solidFill>
                <a:schemeClr val="accent5">
                  <a:lumMod val="50000"/>
                </a:schemeClr>
              </a:solidFill>
            </a:endParaRPr>
          </a:p>
          <a:p>
            <a:pPr marL="468000" indent="-468000">
              <a:lnSpc>
                <a:spcPct val="150000"/>
              </a:lnSpc>
              <a:spcBef>
                <a:spcPts val="0"/>
              </a:spcBef>
              <a:buNone/>
              <a:defRPr/>
            </a:pPr>
            <a:r>
              <a:rPr lang="ja-JP" altLang="en-US" sz="4400" b="1" dirty="0">
                <a:solidFill>
                  <a:schemeClr val="accent5">
                    <a:lumMod val="50000"/>
                  </a:schemeClr>
                </a:solidFill>
              </a:rPr>
              <a:t>○</a:t>
            </a:r>
            <a:r>
              <a:rPr lang="ja-JP" altLang="ja-JP" sz="4400" b="1" dirty="0">
                <a:solidFill>
                  <a:schemeClr val="accent5">
                    <a:lumMod val="50000"/>
                  </a:schemeClr>
                </a:solidFill>
              </a:rPr>
              <a:t>介護においてとるべき基本態度</a:t>
            </a:r>
            <a:endParaRPr lang="en-US" altLang="ja-JP" sz="4400" b="1" dirty="0">
              <a:solidFill>
                <a:schemeClr val="accent5">
                  <a:lumMod val="50000"/>
                </a:schemeClr>
              </a:solidFill>
            </a:endParaRPr>
          </a:p>
          <a:p>
            <a:pPr marL="0">
              <a:lnSpc>
                <a:spcPct val="150000"/>
              </a:lnSpc>
              <a:spcBef>
                <a:spcPts val="0"/>
              </a:spcBef>
              <a:buNone/>
              <a:defRPr/>
            </a:pPr>
            <a:r>
              <a:rPr lang="ja-JP" altLang="en-US" sz="4400" b="1" dirty="0">
                <a:solidFill>
                  <a:schemeClr val="accent5">
                    <a:lumMod val="50000"/>
                  </a:schemeClr>
                </a:solidFill>
              </a:rPr>
              <a:t>○心得</a:t>
            </a:r>
            <a:r>
              <a:rPr lang="ja-JP" altLang="en-US" b="1" dirty="0">
                <a:solidFill>
                  <a:schemeClr val="accent5">
                    <a:lumMod val="50000"/>
                  </a:schemeClr>
                </a:solidFill>
              </a:rPr>
              <a:t>（参考：日本介護福祉士会倫理綱領）</a:t>
            </a:r>
            <a:endParaRPr lang="en-US" altLang="ja-JP" b="1" dirty="0">
              <a:solidFill>
                <a:schemeClr val="accent5">
                  <a:lumMod val="50000"/>
                </a:schemeClr>
              </a:solidFill>
            </a:endParaRPr>
          </a:p>
        </p:txBody>
      </p:sp>
      <p:sp>
        <p:nvSpPr>
          <p:cNvPr id="7" name="テキスト ボックス 6">
            <a:extLst>
              <a:ext uri="{FF2B5EF4-FFF2-40B4-BE49-F238E27FC236}">
                <a16:creationId xmlns:a16="http://schemas.microsoft.com/office/drawing/2014/main" id="{C59DC114-C4D5-44D0-BE8B-D66149AEBB75}"/>
              </a:ext>
            </a:extLst>
          </p:cNvPr>
          <p:cNvSpPr txBox="1"/>
          <p:nvPr/>
        </p:nvSpPr>
        <p:spPr>
          <a:xfrm>
            <a:off x="4644008" y="198000"/>
            <a:ext cx="4466287"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-4.</a:t>
            </a:r>
            <a:r>
              <a:rPr kumimoji="1" lang="ja-JP" altLang="en-US" sz="1400" b="1" dirty="0">
                <a:solidFill>
                  <a:schemeClr val="bg1"/>
                </a:solidFill>
                <a:latin typeface="游ゴシック" panose="020B0400000000000000" pitchFamily="50" charset="-128"/>
                <a:ea typeface="游ゴシック" panose="020B0400000000000000" pitchFamily="50" charset="-128"/>
              </a:rPr>
              <a:t>福祉業務従事者としての職業倫理と利用者の人権</a:t>
            </a:r>
          </a:p>
        </p:txBody>
      </p:sp>
      <p:sp>
        <p:nvSpPr>
          <p:cNvPr id="5" name="スライド番号プレースホルダー 1">
            <a:extLst>
              <a:ext uri="{FF2B5EF4-FFF2-40B4-BE49-F238E27FC236}">
                <a16:creationId xmlns:a16="http://schemas.microsoft.com/office/drawing/2014/main" id="{1E8D6F39-E358-4A20-BC43-885C072500B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10801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251520" y="1171512"/>
            <a:ext cx="4320000"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ts val="600"/>
              </a:spcBef>
              <a:spcAft>
                <a:spcPts val="3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前文</a:t>
            </a:r>
          </a:p>
          <a:p>
            <a:pPr eaLnBrk="1" hangingPunct="1">
              <a:spcBef>
                <a:spcPct val="0"/>
              </a:spcBef>
              <a:buFontTx/>
              <a:buNone/>
            </a:pPr>
            <a:r>
              <a:rPr lang="ja-JP" altLang="en-US" sz="1400" dirty="0">
                <a:latin typeface="Segoe UI" panose="020B0502040204020203" pitchFamily="34" charset="0"/>
                <a:ea typeface="メイリオ" panose="020B0604030504040204" pitchFamily="50" charset="-128"/>
              </a:rPr>
              <a:t>　私たち介護福祉士は、介護福祉ニーズを有するすべての人々が、住み慣れた地域において安心して 老いることができ、そして暮らし続けていくことのできる社会の実現を願っています。</a:t>
            </a:r>
          </a:p>
          <a:p>
            <a:pPr eaLnBrk="1" hangingPunct="1">
              <a:spcBef>
                <a:spcPct val="0"/>
              </a:spcBef>
              <a:buFontTx/>
              <a:buNone/>
            </a:pPr>
            <a:r>
              <a:rPr lang="ja-JP" altLang="en-US" sz="1400" dirty="0">
                <a:latin typeface="Segoe UI" panose="020B0502040204020203" pitchFamily="34" charset="0"/>
                <a:ea typeface="メイリオ" panose="020B0604030504040204" pitchFamily="50" charset="-128"/>
              </a:rPr>
              <a:t>　そのため、私たち日本介護福祉士会は、一人ひとりの心豊かな暮らしを支える介護福祉 の専門職として、ここに倫理綱領を定め、自らの専門的知識・技術及び倫理的自覚をもって 最善の介護福祉サービスの提供に努めます。</a:t>
            </a:r>
          </a:p>
        </p:txBody>
      </p:sp>
      <p:sp>
        <p:nvSpPr>
          <p:cNvPr id="149507" name="Text Box 6"/>
          <p:cNvSpPr txBox="1">
            <a:spLocks noChangeArrowheads="1"/>
          </p:cNvSpPr>
          <p:nvPr/>
        </p:nvSpPr>
        <p:spPr bwMode="auto">
          <a:xfrm>
            <a:off x="4644008" y="1171512"/>
            <a:ext cx="4320000" cy="571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spcAft>
                <a:spcPts val="200"/>
              </a:spcAft>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（プライバシーの保護）</a:t>
            </a: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3. </a:t>
            </a:r>
            <a:r>
              <a:rPr lang="ja-JP" altLang="en-US" sz="1400" dirty="0">
                <a:latin typeface="Segoe UI" panose="020B0502040204020203" pitchFamily="34" charset="0"/>
                <a:ea typeface="メイリオ" panose="020B0604030504040204" pitchFamily="50" charset="-128"/>
              </a:rPr>
              <a:t>介護福祉士は、プライバシーを保護するため、職務上知り得た個人の情報を守ります。 </a:t>
            </a:r>
          </a:p>
          <a:p>
            <a:pPr eaLnBrk="1" hangingPunct="1">
              <a:spcBef>
                <a:spcPts val="400"/>
              </a:spcBef>
              <a:spcAft>
                <a:spcPts val="1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（総合的サービスの提供と積極的な連携、協力）</a:t>
            </a: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4. </a:t>
            </a:r>
            <a:r>
              <a:rPr lang="ja-JP" altLang="en-US" sz="1400" dirty="0">
                <a:latin typeface="Segoe UI" panose="020B0502040204020203" pitchFamily="34" charset="0"/>
                <a:ea typeface="メイリオ" panose="020B0604030504040204" pitchFamily="50" charset="-128"/>
              </a:rPr>
              <a:t>介護福祉士は、利用者に最適なサービスを総合的に提供していくため、福祉、医療、 保健その他関連する業務に従事する者と積極的な連携を図り、協力して行動します。 </a:t>
            </a:r>
          </a:p>
          <a:p>
            <a:pPr eaLnBrk="1" hangingPunct="1">
              <a:spcBef>
                <a:spcPts val="400"/>
              </a:spcBef>
              <a:spcAft>
                <a:spcPts val="1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（利用者ニーズの代弁）</a:t>
            </a:r>
            <a:endParaRPr lang="en-US" altLang="ja-JP" sz="1400" b="1" dirty="0">
              <a:solidFill>
                <a:schemeClr val="accent5">
                  <a:lumMod val="50000"/>
                </a:schemeClr>
              </a:solidFill>
              <a:latin typeface="Segoe UI" panose="020B0502040204020203" pitchFamily="34" charset="0"/>
              <a:ea typeface="メイリオ" panose="020B0604030504040204" pitchFamily="50" charset="-128"/>
            </a:endParaRP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5. </a:t>
            </a:r>
            <a:r>
              <a:rPr lang="ja-JP" altLang="en-US" sz="1400" dirty="0">
                <a:latin typeface="Segoe UI" panose="020B0502040204020203" pitchFamily="34" charset="0"/>
                <a:ea typeface="メイリオ" panose="020B0604030504040204" pitchFamily="50" charset="-128"/>
              </a:rPr>
              <a:t>介護福祉士は、暮らしを支える視点から利用者の真のニーズを受けとめ、それを代弁していくことも重要な役割であると確認したうえで、考え、行動します。 </a:t>
            </a:r>
          </a:p>
          <a:p>
            <a:pPr eaLnBrk="1" hangingPunct="1">
              <a:spcBef>
                <a:spcPts val="400"/>
              </a:spcBef>
              <a:spcAft>
                <a:spcPts val="1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（地域福祉の推進）</a:t>
            </a: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6. </a:t>
            </a:r>
            <a:r>
              <a:rPr lang="ja-JP" altLang="en-US" sz="1400" dirty="0">
                <a:latin typeface="Segoe UI" panose="020B0502040204020203" pitchFamily="34" charset="0"/>
                <a:ea typeface="メイリオ" panose="020B0604030504040204" pitchFamily="50" charset="-128"/>
              </a:rPr>
              <a:t>介護福祉士は、地域において生じる介護問題を解決していくために、専門職として常に積極的な 態度で住民と接し、介護問題に対する深い理解が得られるよう努めるとともに、その介護力の強 化に協力していきます。 </a:t>
            </a:r>
          </a:p>
          <a:p>
            <a:pPr eaLnBrk="1" hangingPunct="1">
              <a:spcBef>
                <a:spcPts val="400"/>
              </a:spcBef>
              <a:spcAft>
                <a:spcPts val="1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（後継者の育成）</a:t>
            </a:r>
            <a:endParaRPr lang="en-US" altLang="ja-JP" sz="1400" b="1" dirty="0">
              <a:solidFill>
                <a:schemeClr val="accent5">
                  <a:lumMod val="50000"/>
                </a:schemeClr>
              </a:solidFill>
              <a:latin typeface="Segoe UI" panose="020B0502040204020203" pitchFamily="34" charset="0"/>
              <a:ea typeface="メイリオ" panose="020B0604030504040204" pitchFamily="50" charset="-128"/>
            </a:endParaRP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7. </a:t>
            </a:r>
            <a:r>
              <a:rPr lang="ja-JP" altLang="en-US" sz="1400" dirty="0">
                <a:latin typeface="Segoe UI" panose="020B0502040204020203" pitchFamily="34" charset="0"/>
                <a:ea typeface="メイリオ" panose="020B0604030504040204" pitchFamily="50" charset="-128"/>
              </a:rPr>
              <a:t>介護福祉士は、すべての人々が将来にわたり安心して質の高い介護を受ける権利を享受で きるよう、介護福祉士に関する教育水準の向上と後継者の育成に力を注ぎます。</a:t>
            </a:r>
          </a:p>
        </p:txBody>
      </p:sp>
      <p:sp>
        <p:nvSpPr>
          <p:cNvPr id="6" name="タイトル 5"/>
          <p:cNvSpPr>
            <a:spLocks noGrp="1"/>
          </p:cNvSpPr>
          <p:nvPr>
            <p:ph type="title"/>
          </p:nvPr>
        </p:nvSpPr>
        <p:spPr/>
        <p:txBody>
          <a:bodyPr>
            <a:noAutofit/>
          </a:bodyPr>
          <a:lstStyle/>
          <a:p>
            <a:r>
              <a:rPr lang="ja-JP" altLang="en-US" sz="2900" dirty="0"/>
              <a:t>日本</a:t>
            </a:r>
            <a:r>
              <a:rPr lang="ja-JP" altLang="en-US" sz="2900"/>
              <a:t>介護福祉士会倫理</a:t>
            </a:r>
            <a:r>
              <a:rPr lang="ja-JP" altLang="en-US" sz="2900" dirty="0"/>
              <a:t>綱領</a:t>
            </a:r>
            <a:r>
              <a:rPr lang="ja-JP" altLang="en-US" sz="2400" dirty="0"/>
              <a:t>（</a:t>
            </a:r>
            <a:r>
              <a:rPr lang="en-US" altLang="ja-JP" sz="2400" dirty="0"/>
              <a:t>1995</a:t>
            </a:r>
            <a:r>
              <a:rPr lang="ja-JP" altLang="en-US" sz="2400" dirty="0"/>
              <a:t>年 日本介護福祉士会）</a:t>
            </a:r>
            <a:endParaRPr kumimoji="1" lang="ja-JP" altLang="en-US" sz="2400" dirty="0"/>
          </a:p>
        </p:txBody>
      </p:sp>
      <p:sp>
        <p:nvSpPr>
          <p:cNvPr id="8" name="テキスト ボックス 7">
            <a:extLst>
              <a:ext uri="{FF2B5EF4-FFF2-40B4-BE49-F238E27FC236}">
                <a16:creationId xmlns:a16="http://schemas.microsoft.com/office/drawing/2014/main" id="{03AF56E7-0253-4FF4-B4A4-68C66345EDEB}"/>
              </a:ext>
            </a:extLst>
          </p:cNvPr>
          <p:cNvSpPr txBox="1"/>
          <p:nvPr/>
        </p:nvSpPr>
        <p:spPr>
          <a:xfrm>
            <a:off x="4644008" y="198000"/>
            <a:ext cx="4466287"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3</a:t>
            </a:r>
            <a:r>
              <a:rPr kumimoji="1" lang="en-US" altLang="ja-JP" sz="1400" b="1" dirty="0">
                <a:solidFill>
                  <a:schemeClr val="bg1"/>
                </a:solidFill>
                <a:latin typeface="游ゴシック" panose="020B0400000000000000" pitchFamily="50" charset="-128"/>
                <a:ea typeface="游ゴシック" panose="020B0400000000000000" pitchFamily="50" charset="-128"/>
              </a:rPr>
              <a:t>-4.</a:t>
            </a:r>
            <a:r>
              <a:rPr kumimoji="1" lang="ja-JP" altLang="en-US" sz="1400" b="1" dirty="0">
                <a:solidFill>
                  <a:schemeClr val="bg1"/>
                </a:solidFill>
                <a:latin typeface="游ゴシック" panose="020B0400000000000000" pitchFamily="50" charset="-128"/>
                <a:ea typeface="游ゴシック" panose="020B0400000000000000" pitchFamily="50" charset="-128"/>
              </a:rPr>
              <a:t>福祉業務従事者としての職業倫理と利用者の人権</a:t>
            </a:r>
          </a:p>
        </p:txBody>
      </p:sp>
      <p:sp>
        <p:nvSpPr>
          <p:cNvPr id="11" name="Text Box 6">
            <a:extLst>
              <a:ext uri="{FF2B5EF4-FFF2-40B4-BE49-F238E27FC236}">
                <a16:creationId xmlns:a16="http://schemas.microsoft.com/office/drawing/2014/main" id="{D9E8EEE9-7AC7-4DCD-989C-DAA3E3E2D2C7}"/>
              </a:ext>
            </a:extLst>
          </p:cNvPr>
          <p:cNvSpPr txBox="1">
            <a:spLocks noChangeArrowheads="1"/>
          </p:cNvSpPr>
          <p:nvPr/>
        </p:nvSpPr>
        <p:spPr bwMode="auto">
          <a:xfrm>
            <a:off x="251520" y="3438000"/>
            <a:ext cx="4320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ts val="600"/>
              </a:spcBef>
              <a:spcAft>
                <a:spcPts val="3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（利用者本位、自立支援）</a:t>
            </a:r>
            <a:endParaRPr lang="en-US" altLang="ja-JP" sz="1400" b="1" dirty="0">
              <a:solidFill>
                <a:schemeClr val="accent5">
                  <a:lumMod val="50000"/>
                </a:schemeClr>
              </a:solidFill>
              <a:latin typeface="Segoe UI" panose="020B0502040204020203" pitchFamily="34" charset="0"/>
              <a:ea typeface="メイリオ" panose="020B0604030504040204" pitchFamily="50" charset="-128"/>
            </a:endParaRPr>
          </a:p>
          <a:p>
            <a:pPr marL="180000" indent="-180000" eaLnBrk="1" hangingPunct="1">
              <a:spcBef>
                <a:spcPct val="0"/>
              </a:spcBef>
              <a:buFontTx/>
              <a:buNone/>
            </a:pPr>
            <a:r>
              <a:rPr lang="en-US" altLang="ja-JP" sz="1400" dirty="0">
                <a:latin typeface="Segoe UI" panose="020B0502040204020203" pitchFamily="34" charset="0"/>
                <a:ea typeface="メイリオ" panose="020B0604030504040204" pitchFamily="50" charset="-128"/>
              </a:rPr>
              <a:t>1. </a:t>
            </a:r>
            <a:r>
              <a:rPr lang="ja-JP" altLang="en-US" sz="1400" dirty="0">
                <a:latin typeface="Segoe UI" panose="020B0502040204020203" pitchFamily="34" charset="0"/>
                <a:ea typeface="メイリオ" panose="020B0604030504040204" pitchFamily="50" charset="-128"/>
              </a:rPr>
              <a:t>介護福祉士はすべての人々の基本的人権を擁護し、一人ひとりの住民が心豊かな暮らしと老後が送れるよう利用者本位の立場から自己決定を最大限尊重し、自立に向けた介護福祉 サービスを提供していきます。 </a:t>
            </a:r>
          </a:p>
          <a:p>
            <a:pPr eaLnBrk="1" hangingPunct="1">
              <a:spcBef>
                <a:spcPts val="600"/>
              </a:spcBef>
              <a:spcAft>
                <a:spcPts val="300"/>
              </a:spcAft>
              <a:buFontTx/>
              <a:buNone/>
            </a:pPr>
            <a:r>
              <a:rPr lang="ja-JP" altLang="en-US" sz="1400" b="1" dirty="0">
                <a:solidFill>
                  <a:schemeClr val="accent5">
                    <a:lumMod val="50000"/>
                  </a:schemeClr>
                </a:solidFill>
                <a:latin typeface="Segoe UI" panose="020B0502040204020203" pitchFamily="34" charset="0"/>
                <a:ea typeface="メイリオ" panose="020B0604030504040204" pitchFamily="50" charset="-128"/>
              </a:rPr>
              <a:t>（専門的サービスの提供）</a:t>
            </a:r>
          </a:p>
          <a:p>
            <a:pPr marL="180000" indent="-180000">
              <a:spcBef>
                <a:spcPct val="0"/>
              </a:spcBef>
              <a:buNone/>
            </a:pPr>
            <a:r>
              <a:rPr lang="en-US" altLang="ja-JP" sz="1400" dirty="0">
                <a:latin typeface="Segoe UI" panose="020B0502040204020203" pitchFamily="34" charset="0"/>
                <a:ea typeface="メイリオ" panose="020B0604030504040204" pitchFamily="50" charset="-128"/>
              </a:rPr>
              <a:t>2. </a:t>
            </a:r>
            <a:r>
              <a:rPr lang="ja-JP" altLang="en-US" sz="1400" dirty="0">
                <a:latin typeface="Segoe UI" panose="020B0502040204020203" pitchFamily="34" charset="0"/>
                <a:ea typeface="メイリオ" panose="020B0604030504040204" pitchFamily="50" charset="-128"/>
              </a:rPr>
              <a:t>介護福祉士は、常に専門的知識・技術の研鑚に励むとともに、豊かな感性と的確な判断力を培い、深い洞察力をもって専門的サービスの提供に努めます。</a:t>
            </a:r>
          </a:p>
          <a:p>
            <a:pPr marL="180000" indent="-180000">
              <a:spcBef>
                <a:spcPct val="0"/>
              </a:spcBef>
              <a:buNone/>
            </a:pPr>
            <a:r>
              <a:rPr lang="ja-JP" altLang="en-US" sz="1400" dirty="0">
                <a:latin typeface="Segoe UI" panose="020B0502040204020203" pitchFamily="34" charset="0"/>
                <a:ea typeface="メイリオ" panose="020B0604030504040204" pitchFamily="50" charset="-128"/>
              </a:rPr>
              <a:t>   また、介護福祉士は、介護福 祉サービスの質的向上に努め、自己の実施した介護福祉サービスについては、常に専門職としての責任を負います。 </a:t>
            </a:r>
          </a:p>
        </p:txBody>
      </p:sp>
      <p:sp>
        <p:nvSpPr>
          <p:cNvPr id="7" name="スライド番号プレースホルダー 1">
            <a:extLst>
              <a:ext uri="{FF2B5EF4-FFF2-40B4-BE49-F238E27FC236}">
                <a16:creationId xmlns:a16="http://schemas.microsoft.com/office/drawing/2014/main" id="{F3982B82-28C9-4F7E-8F50-3D45219B5FB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98872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４．喀痰吸引等制度の運用</a:t>
            </a:r>
          </a:p>
        </p:txBody>
      </p:sp>
      <p:sp>
        <p:nvSpPr>
          <p:cNvPr id="5" name="サブタイトル 4"/>
          <p:cNvSpPr>
            <a:spLocks noGrp="1"/>
          </p:cNvSpPr>
          <p:nvPr>
            <p:ph type="subTitle" idx="1"/>
          </p:nvPr>
        </p:nvSpPr>
        <p:spPr/>
        <p:txBody>
          <a:bodyPr>
            <a:normAutofit/>
          </a:bodyPr>
          <a:lstStyle/>
          <a:p>
            <a:r>
              <a:rPr kumimoji="1" lang="en-US" altLang="ja-JP" dirty="0"/>
              <a:t>4-1. </a:t>
            </a:r>
            <a:r>
              <a:rPr kumimoji="1" lang="ja-JP" altLang="en-US" dirty="0"/>
              <a:t>喀痰吸引等の業務ができるまで</a:t>
            </a:r>
            <a:endParaRPr kumimoji="1" lang="en-US" altLang="ja-JP" dirty="0"/>
          </a:p>
          <a:p>
            <a:r>
              <a:rPr lang="en-US" altLang="ja-JP" dirty="0"/>
              <a:t>4-2. </a:t>
            </a:r>
            <a:r>
              <a:rPr lang="ja-JP" altLang="en-US" dirty="0"/>
              <a:t>喀痰吸引等の実施に必要な事業者の体制</a:t>
            </a:r>
            <a:endParaRPr lang="en-US" altLang="ja-JP" dirty="0"/>
          </a:p>
          <a:p>
            <a:r>
              <a:rPr lang="en-US" altLang="ja-JP" dirty="0"/>
              <a:t>       </a:t>
            </a:r>
            <a:r>
              <a:rPr lang="ja-JP" altLang="en-US" dirty="0"/>
              <a:t>づくり</a:t>
            </a:r>
            <a:endParaRPr lang="en-US" altLang="ja-JP" dirty="0"/>
          </a:p>
          <a:p>
            <a:r>
              <a:rPr lang="en-US" altLang="ja-JP" dirty="0"/>
              <a:t>4-3. </a:t>
            </a:r>
            <a:r>
              <a:rPr lang="ja-JP" altLang="en-US" dirty="0"/>
              <a:t>喀痰吸引等の提供の具体的なイメージ</a:t>
            </a:r>
            <a:endParaRPr lang="en-US" altLang="ja-JP" dirty="0"/>
          </a:p>
          <a:p>
            <a:r>
              <a:rPr kumimoji="1" lang="en-US" altLang="ja-JP" dirty="0"/>
              <a:t>4-4. </a:t>
            </a:r>
            <a:r>
              <a:rPr kumimoji="1" lang="ja-JP" altLang="en-US" dirty="0"/>
              <a:t>多職種連携の実際</a:t>
            </a:r>
          </a:p>
        </p:txBody>
      </p:sp>
    </p:spTree>
    <p:extLst>
      <p:ext uri="{BB962C8B-B14F-4D97-AF65-F5344CB8AC3E}">
        <p14:creationId xmlns:p14="http://schemas.microsoft.com/office/powerpoint/2010/main" val="343024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矢印: 右 55">
            <a:extLst>
              <a:ext uri="{FF2B5EF4-FFF2-40B4-BE49-F238E27FC236}">
                <a16:creationId xmlns:a16="http://schemas.microsoft.com/office/drawing/2014/main" id="{B0F5EA58-F9F5-4B1F-828A-CFE2B08D6E02}"/>
              </a:ext>
            </a:extLst>
          </p:cNvPr>
          <p:cNvSpPr/>
          <p:nvPr/>
        </p:nvSpPr>
        <p:spPr>
          <a:xfrm rot="19770284" flipH="1" flipV="1">
            <a:off x="1624325" y="2878389"/>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ホームベース 29">
            <a:extLst>
              <a:ext uri="{FF2B5EF4-FFF2-40B4-BE49-F238E27FC236}">
                <a16:creationId xmlns:a16="http://schemas.microsoft.com/office/drawing/2014/main" id="{52567753-6F9F-4653-AFEC-8CE7A3DD2788}"/>
              </a:ext>
            </a:extLst>
          </p:cNvPr>
          <p:cNvSpPr/>
          <p:nvPr/>
        </p:nvSpPr>
        <p:spPr>
          <a:xfrm>
            <a:off x="853185" y="3827598"/>
            <a:ext cx="3823200" cy="1107996"/>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52000" indent="-252000" defTabSz="685800" eaLnBrk="1" fontAlgn="auto" hangingPunct="1">
              <a:spcBef>
                <a:spcPts val="0"/>
              </a:spcBef>
              <a:spcAft>
                <a:spcPts val="0"/>
              </a:spcAft>
              <a:defRPr/>
            </a:pPr>
            <a:r>
              <a:rPr lang="ja-JP" altLang="en-US" sz="2200" dirty="0">
                <a:solidFill>
                  <a:prstClr val="black"/>
                </a:solidFill>
                <a:latin typeface="Segoe UI" panose="020B0502040204020203" pitchFamily="34" charset="0"/>
                <a:ea typeface="メイリオ" panose="020B0604030504040204" pitchFamily="50" charset="-128"/>
              </a:rPr>
              <a:t>③研修修了の旨等を確認した後</a:t>
            </a:r>
            <a:r>
              <a:rPr lang="en-US" altLang="ja-JP" sz="2200" dirty="0">
                <a:solidFill>
                  <a:prstClr val="black"/>
                </a:solidFill>
                <a:latin typeface="Segoe UI" panose="020B0502040204020203" pitchFamily="34" charset="0"/>
                <a:ea typeface="メイリオ" panose="020B0604030504040204" pitchFamily="50" charset="-128"/>
              </a:rPr>
              <a:t>『</a:t>
            </a:r>
            <a:r>
              <a:rPr lang="ja-JP" altLang="en-US" sz="2200" dirty="0">
                <a:solidFill>
                  <a:prstClr val="black"/>
                </a:solidFill>
                <a:latin typeface="Segoe UI" panose="020B0502040204020203" pitchFamily="34" charset="0"/>
                <a:ea typeface="メイリオ" panose="020B0604030504040204" pitchFamily="50" charset="-128"/>
              </a:rPr>
              <a:t>認定証</a:t>
            </a:r>
            <a:r>
              <a:rPr lang="en-US" altLang="ja-JP" sz="2200" dirty="0">
                <a:solidFill>
                  <a:prstClr val="black"/>
                </a:solidFill>
                <a:latin typeface="Segoe UI" panose="020B0502040204020203" pitchFamily="34" charset="0"/>
                <a:ea typeface="メイリオ" panose="020B0604030504040204" pitchFamily="50" charset="-128"/>
              </a:rPr>
              <a:t>』</a:t>
            </a:r>
            <a:r>
              <a:rPr lang="ja-JP" altLang="en-US" sz="2200" dirty="0" err="1">
                <a:solidFill>
                  <a:prstClr val="black"/>
                </a:solidFill>
                <a:latin typeface="Segoe UI" panose="020B0502040204020203" pitchFamily="34" charset="0"/>
                <a:ea typeface="メイリオ" panose="020B0604030504040204" pitchFamily="50" charset="-128"/>
              </a:rPr>
              <a:t>が交</a:t>
            </a:r>
            <a:r>
              <a:rPr lang="ja-JP" altLang="en-US" sz="2200" dirty="0">
                <a:solidFill>
                  <a:prstClr val="black"/>
                </a:solidFill>
                <a:latin typeface="Segoe UI" panose="020B0502040204020203" pitchFamily="34" charset="0"/>
                <a:ea typeface="メイリオ" panose="020B0604030504040204" pitchFamily="50" charset="-128"/>
              </a:rPr>
              <a:t>付されます。</a:t>
            </a:r>
          </a:p>
        </p:txBody>
      </p:sp>
      <p:pic>
        <p:nvPicPr>
          <p:cNvPr id="210" name="Picture 2" descr="C:\Program Files\Microsoft Office\MEDIA\CAGCAT10\j0205462.wmf">
            <a:extLst>
              <a:ext uri="{FF2B5EF4-FFF2-40B4-BE49-F238E27FC236}">
                <a16:creationId xmlns:a16="http://schemas.microsoft.com/office/drawing/2014/main" id="{3E9D1B97-4E2F-44EE-890E-BCAD194FF9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428" y="4701022"/>
            <a:ext cx="788058" cy="72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6"/>
          <p:cNvSpPr>
            <a:spLocks noGrp="1"/>
          </p:cNvSpPr>
          <p:nvPr>
            <p:ph type="title"/>
          </p:nvPr>
        </p:nvSpPr>
        <p:spPr/>
        <p:txBody>
          <a:bodyPr>
            <a:normAutofit fontScale="90000"/>
          </a:bodyPr>
          <a:lstStyle/>
          <a:p>
            <a:r>
              <a:rPr lang="ja-JP" altLang="en-US" dirty="0"/>
              <a:t>喀痰吸引等の業務ができるまで</a:t>
            </a:r>
            <a:endParaRPr kumimoji="1" lang="ja-JP" altLang="en-US" dirty="0"/>
          </a:p>
        </p:txBody>
      </p:sp>
      <p:sp>
        <p:nvSpPr>
          <p:cNvPr id="53" name="ホームベース 58">
            <a:extLst>
              <a:ext uri="{FF2B5EF4-FFF2-40B4-BE49-F238E27FC236}">
                <a16:creationId xmlns:a16="http://schemas.microsoft.com/office/drawing/2014/main" id="{E4C48968-0D76-46D5-8D70-08C685228F2A}"/>
              </a:ext>
            </a:extLst>
          </p:cNvPr>
          <p:cNvSpPr/>
          <p:nvPr/>
        </p:nvSpPr>
        <p:spPr>
          <a:xfrm>
            <a:off x="5069280" y="3827598"/>
            <a:ext cx="3823200" cy="1107996"/>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52000" indent="-252000" defTabSz="685800">
              <a:defRPr/>
            </a:pPr>
            <a:r>
              <a:rPr lang="ja-JP" altLang="en-US" sz="2200" dirty="0">
                <a:solidFill>
                  <a:prstClr val="black"/>
                </a:solidFill>
                <a:latin typeface="Segoe UI" panose="020B0502040204020203" pitchFamily="34" charset="0"/>
                <a:ea typeface="メイリオ" panose="020B0604030504040204" pitchFamily="50" charset="-128"/>
              </a:rPr>
              <a:t>④医師の指示の下、看護師等と連携し、たんの吸引等の提供を行うことができます。</a:t>
            </a:r>
          </a:p>
        </p:txBody>
      </p:sp>
      <p:pic>
        <p:nvPicPr>
          <p:cNvPr id="63" name="Picture 1" descr="C:\Users\OYDPN\AppData\Local\Microsoft\Windows\Temporary Internet Files\Content.IE5\CTBVOFOZ\MC900205456[1].wmf">
            <a:extLst>
              <a:ext uri="{FF2B5EF4-FFF2-40B4-BE49-F238E27FC236}">
                <a16:creationId xmlns:a16="http://schemas.microsoft.com/office/drawing/2014/main" id="{0F96D8DF-EEE3-4E43-8085-76791B549B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586" y="5169140"/>
            <a:ext cx="668212" cy="76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18">
            <a:extLst>
              <a:ext uri="{FF2B5EF4-FFF2-40B4-BE49-F238E27FC236}">
                <a16:creationId xmlns:a16="http://schemas.microsoft.com/office/drawing/2014/main" id="{54CDD7B9-CFF3-42E7-8BDF-6CDC2C07B563}"/>
              </a:ext>
            </a:extLst>
          </p:cNvPr>
          <p:cNvSpPr txBox="1">
            <a:spLocks noChangeArrowheads="1"/>
          </p:cNvSpPr>
          <p:nvPr/>
        </p:nvSpPr>
        <p:spPr bwMode="auto">
          <a:xfrm rot="10800000" flipH="1" flipV="1">
            <a:off x="5759523" y="4995438"/>
            <a:ext cx="1205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2001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事業所・施設</a:t>
            </a:r>
          </a:p>
        </p:txBody>
      </p:sp>
      <p:sp>
        <p:nvSpPr>
          <p:cNvPr id="65" name="テキスト ボックス 64">
            <a:extLst>
              <a:ext uri="{FF2B5EF4-FFF2-40B4-BE49-F238E27FC236}">
                <a16:creationId xmlns:a16="http://schemas.microsoft.com/office/drawing/2014/main" id="{85ADC4C6-6FC3-4D41-985F-9D973EA5416A}"/>
              </a:ext>
            </a:extLst>
          </p:cNvPr>
          <p:cNvSpPr txBox="1"/>
          <p:nvPr/>
        </p:nvSpPr>
        <p:spPr>
          <a:xfrm>
            <a:off x="4270183" y="1889409"/>
            <a:ext cx="917575" cy="206375"/>
          </a:xfrm>
          <a:prstGeom prst="rect">
            <a:avLst/>
          </a:prstGeom>
          <a:noFill/>
        </p:spPr>
        <p:txBody>
          <a:bodyPr>
            <a:spAutoFit/>
          </a:bodyPr>
          <a:lstStyle/>
          <a:p>
            <a:pPr defTabSz="685800" eaLnBrk="1" fontAlgn="auto" hangingPunct="1">
              <a:spcBef>
                <a:spcPts val="0"/>
              </a:spcBef>
              <a:spcAft>
                <a:spcPts val="0"/>
              </a:spcAft>
              <a:defRPr/>
            </a:pPr>
            <a:endParaRPr lang="ja-JP" altLang="en-US" sz="750" dirty="0">
              <a:solidFill>
                <a:prstClr val="black"/>
              </a:solidFill>
              <a:latin typeface="HG丸ｺﾞｼｯｸM-PRO" pitchFamily="50" charset="-128"/>
              <a:ea typeface="HG丸ｺﾞｼｯｸM-PRO" pitchFamily="50" charset="-128"/>
            </a:endParaRPr>
          </a:p>
        </p:txBody>
      </p:sp>
      <p:sp>
        <p:nvSpPr>
          <p:cNvPr id="72" name="ホームベース 27">
            <a:extLst>
              <a:ext uri="{FF2B5EF4-FFF2-40B4-BE49-F238E27FC236}">
                <a16:creationId xmlns:a16="http://schemas.microsoft.com/office/drawing/2014/main" id="{056267D4-CE99-43C0-87A2-65150F94DC60}"/>
              </a:ext>
            </a:extLst>
          </p:cNvPr>
          <p:cNvSpPr/>
          <p:nvPr/>
        </p:nvSpPr>
        <p:spPr>
          <a:xfrm>
            <a:off x="179512" y="1206000"/>
            <a:ext cx="3822663" cy="1446550"/>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252000" indent="-252000" defTabSz="685800" eaLnBrk="1" fontAlgn="auto" hangingPunct="1">
              <a:spcBef>
                <a:spcPts val="0"/>
              </a:spcBef>
              <a:spcAft>
                <a:spcPts val="0"/>
              </a:spcAft>
              <a:defRPr/>
            </a:pPr>
            <a:r>
              <a:rPr lang="ja-JP" altLang="en-US" sz="2200" dirty="0">
                <a:solidFill>
                  <a:prstClr val="black"/>
                </a:solidFill>
                <a:latin typeface="Segoe UI" panose="020B0502040204020203" pitchFamily="34" charset="0"/>
                <a:ea typeface="メイリオ" panose="020B0604030504040204" pitchFamily="50" charset="-128"/>
              </a:rPr>
              <a:t>①「喀痰吸引等研修」を受講します。（修了後「修了証明書証」が交付されます。）</a:t>
            </a:r>
          </a:p>
        </p:txBody>
      </p:sp>
      <p:sp>
        <p:nvSpPr>
          <p:cNvPr id="74" name="テキスト ボックス 10">
            <a:extLst>
              <a:ext uri="{FF2B5EF4-FFF2-40B4-BE49-F238E27FC236}">
                <a16:creationId xmlns:a16="http://schemas.microsoft.com/office/drawing/2014/main" id="{2AF31861-B86D-4B2D-92CF-69EC4FA7666A}"/>
              </a:ext>
            </a:extLst>
          </p:cNvPr>
          <p:cNvSpPr txBox="1">
            <a:spLocks noChangeArrowheads="1"/>
          </p:cNvSpPr>
          <p:nvPr/>
        </p:nvSpPr>
        <p:spPr bwMode="auto">
          <a:xfrm>
            <a:off x="2267744" y="2285012"/>
            <a:ext cx="1107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登録</a:t>
            </a:r>
            <a:r>
              <a:rPr lang="ja-JP" altLang="en-US" sz="1200" dirty="0">
                <a:latin typeface="メイリオ" panose="020B0604030504040204" pitchFamily="50" charset="-128"/>
                <a:ea typeface="メイリオ" panose="020B0604030504040204" pitchFamily="50" charset="-128"/>
              </a:rPr>
              <a:t>研修</a:t>
            </a:r>
            <a:r>
              <a:rPr lang="ja-JP" altLang="en-US" sz="1200" dirty="0">
                <a:solidFill>
                  <a:srgbClr val="000000"/>
                </a:solidFill>
                <a:latin typeface="メイリオ" panose="020B0604030504040204" pitchFamily="50" charset="-128"/>
                <a:ea typeface="メイリオ" panose="020B0604030504040204" pitchFamily="50" charset="-128"/>
              </a:rPr>
              <a:t>機関</a:t>
            </a:r>
          </a:p>
        </p:txBody>
      </p:sp>
      <p:pic>
        <p:nvPicPr>
          <p:cNvPr id="77" name="Picture 2" descr="C:\Users\OYDPN\AppData\Local\Microsoft\Windows\Temporary Internet Files\Content.IE5\PZA43NQV\MC900319484[1].wmf">
            <a:extLst>
              <a:ext uri="{FF2B5EF4-FFF2-40B4-BE49-F238E27FC236}">
                <a16:creationId xmlns:a16="http://schemas.microsoft.com/office/drawing/2014/main" id="{D567B070-A479-4726-A409-38387E332D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4210" y="2500403"/>
            <a:ext cx="751778" cy="5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ホームベース 28">
            <a:extLst>
              <a:ext uri="{FF2B5EF4-FFF2-40B4-BE49-F238E27FC236}">
                <a16:creationId xmlns:a16="http://schemas.microsoft.com/office/drawing/2014/main" id="{7158AAE6-8FB5-4F5F-A511-FA3E85A5E3F2}"/>
              </a:ext>
            </a:extLst>
          </p:cNvPr>
          <p:cNvSpPr/>
          <p:nvPr/>
        </p:nvSpPr>
        <p:spPr>
          <a:xfrm>
            <a:off x="4423673" y="1206000"/>
            <a:ext cx="3823200" cy="1107996"/>
          </a:xfrm>
          <a:prstGeom prst="rect">
            <a:avLst/>
          </a:prstGeom>
          <a:solidFill>
            <a:schemeClr val="bg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52000" indent="-252000" defTabSz="685800" eaLnBrk="1" fontAlgn="auto" hangingPunct="1">
              <a:spcBef>
                <a:spcPts val="0"/>
              </a:spcBef>
              <a:spcAft>
                <a:spcPts val="0"/>
              </a:spcAft>
              <a:defRPr/>
            </a:pPr>
            <a:r>
              <a:rPr lang="ja-JP" altLang="en-US" sz="2200" dirty="0">
                <a:solidFill>
                  <a:prstClr val="black"/>
                </a:solidFill>
                <a:latin typeface="Segoe UI" panose="020B0502040204020203" pitchFamily="34" charset="0"/>
                <a:ea typeface="メイリオ" panose="020B0604030504040204" pitchFamily="50" charset="-128"/>
              </a:rPr>
              <a:t>②都道府県に「修了証明書証」を添付し</a:t>
            </a:r>
            <a:r>
              <a:rPr lang="en-US" altLang="ja-JP" sz="2200" dirty="0">
                <a:solidFill>
                  <a:prstClr val="black"/>
                </a:solidFill>
                <a:latin typeface="Segoe UI" panose="020B0502040204020203" pitchFamily="34" charset="0"/>
                <a:ea typeface="メイリオ" panose="020B0604030504040204" pitchFamily="50" charset="-128"/>
              </a:rPr>
              <a:t>『</a:t>
            </a:r>
            <a:r>
              <a:rPr lang="ja-JP" altLang="en-US" sz="2200" dirty="0">
                <a:solidFill>
                  <a:prstClr val="black"/>
                </a:solidFill>
                <a:latin typeface="Segoe UI" panose="020B0502040204020203" pitchFamily="34" charset="0"/>
                <a:ea typeface="メイリオ" panose="020B0604030504040204" pitchFamily="50" charset="-128"/>
              </a:rPr>
              <a:t>認定証</a:t>
            </a:r>
            <a:r>
              <a:rPr lang="en-US" altLang="ja-JP" sz="2200" dirty="0">
                <a:solidFill>
                  <a:prstClr val="black"/>
                </a:solidFill>
                <a:latin typeface="Segoe UI" panose="020B0502040204020203" pitchFamily="34" charset="0"/>
                <a:ea typeface="メイリオ" panose="020B0604030504040204" pitchFamily="50" charset="-128"/>
              </a:rPr>
              <a:t>』</a:t>
            </a:r>
            <a:r>
              <a:rPr lang="ja-JP" altLang="en-US" sz="2200" dirty="0">
                <a:solidFill>
                  <a:prstClr val="black"/>
                </a:solidFill>
                <a:latin typeface="Segoe UI" panose="020B0502040204020203" pitchFamily="34" charset="0"/>
                <a:ea typeface="メイリオ" panose="020B0604030504040204" pitchFamily="50" charset="-128"/>
              </a:rPr>
              <a:t>の申請を行います。</a:t>
            </a:r>
          </a:p>
        </p:txBody>
      </p:sp>
      <p:pic>
        <p:nvPicPr>
          <p:cNvPr id="84" name="Picture 2" descr="C:\Program Files\Microsoft Office\MEDIA\CAGCAT10\j0205462.wmf">
            <a:extLst>
              <a:ext uri="{FF2B5EF4-FFF2-40B4-BE49-F238E27FC236}">
                <a16:creationId xmlns:a16="http://schemas.microsoft.com/office/drawing/2014/main" id="{A98FD55B-2263-41C4-BB45-D2E8FE7533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890" y="2414355"/>
            <a:ext cx="788058" cy="72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テキスト ボックス 46">
            <a:extLst>
              <a:ext uri="{FF2B5EF4-FFF2-40B4-BE49-F238E27FC236}">
                <a16:creationId xmlns:a16="http://schemas.microsoft.com/office/drawing/2014/main" id="{F08D8910-4A47-4357-A548-9CB5E0B7E6E7}"/>
              </a:ext>
            </a:extLst>
          </p:cNvPr>
          <p:cNvSpPr txBox="1">
            <a:spLocks noChangeArrowheads="1"/>
          </p:cNvSpPr>
          <p:nvPr/>
        </p:nvSpPr>
        <p:spPr bwMode="auto">
          <a:xfrm>
            <a:off x="6678761" y="2260597"/>
            <a:ext cx="1061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都道府県庁</a:t>
            </a:r>
          </a:p>
        </p:txBody>
      </p:sp>
      <p:sp>
        <p:nvSpPr>
          <p:cNvPr id="93" name="テキスト ボックス 64">
            <a:extLst>
              <a:ext uri="{FF2B5EF4-FFF2-40B4-BE49-F238E27FC236}">
                <a16:creationId xmlns:a16="http://schemas.microsoft.com/office/drawing/2014/main" id="{CB612380-AE04-4EC6-9943-6F639D932A8A}"/>
              </a:ext>
            </a:extLst>
          </p:cNvPr>
          <p:cNvSpPr txBox="1">
            <a:spLocks noChangeArrowheads="1"/>
          </p:cNvSpPr>
          <p:nvPr/>
        </p:nvSpPr>
        <p:spPr bwMode="auto">
          <a:xfrm>
            <a:off x="2989478" y="4543772"/>
            <a:ext cx="988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都道府県庁</a:t>
            </a:r>
          </a:p>
        </p:txBody>
      </p:sp>
      <p:grpSp>
        <p:nvGrpSpPr>
          <p:cNvPr id="2" name="グループ化 1">
            <a:extLst>
              <a:ext uri="{FF2B5EF4-FFF2-40B4-BE49-F238E27FC236}">
                <a16:creationId xmlns:a16="http://schemas.microsoft.com/office/drawing/2014/main" id="{7088D5C4-7992-4061-BE1F-046B7971D13A}"/>
              </a:ext>
            </a:extLst>
          </p:cNvPr>
          <p:cNvGrpSpPr/>
          <p:nvPr/>
        </p:nvGrpSpPr>
        <p:grpSpPr>
          <a:xfrm>
            <a:off x="1163904" y="2899306"/>
            <a:ext cx="323912" cy="578413"/>
            <a:chOff x="1338074" y="2969860"/>
            <a:chExt cx="108012" cy="192878"/>
          </a:xfrm>
        </p:grpSpPr>
        <p:sp>
          <p:nvSpPr>
            <p:cNvPr id="102" name="二等辺三角形 101">
              <a:extLst>
                <a:ext uri="{FF2B5EF4-FFF2-40B4-BE49-F238E27FC236}">
                  <a16:creationId xmlns:a16="http://schemas.microsoft.com/office/drawing/2014/main" id="{20F9520C-EFD4-4DBD-9E67-07522AB29079}"/>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sp>
          <p:nvSpPr>
            <p:cNvPr id="103" name="円/楕円 57">
              <a:extLst>
                <a:ext uri="{FF2B5EF4-FFF2-40B4-BE49-F238E27FC236}">
                  <a16:creationId xmlns:a16="http://schemas.microsoft.com/office/drawing/2014/main" id="{7B8B2F8A-BDC7-4DB0-8D2B-F03F42F540E8}"/>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grpSp>
      <p:pic>
        <p:nvPicPr>
          <p:cNvPr id="105" name="Picture 3" descr="C:\Users\OYDPN\AppData\Local\Microsoft\Windows\Temporary Internet Files\Content.IE5\CTBVOFOZ\MC900079135[1].wmf">
            <a:extLst>
              <a:ext uri="{FF2B5EF4-FFF2-40B4-BE49-F238E27FC236}">
                <a16:creationId xmlns:a16="http://schemas.microsoft.com/office/drawing/2014/main" id="{A6EAB164-A6DE-4B03-AAAF-FE8A4A8F7C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8274" y="5221366"/>
            <a:ext cx="668212" cy="65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テキスト ボックス 18">
            <a:extLst>
              <a:ext uri="{FF2B5EF4-FFF2-40B4-BE49-F238E27FC236}">
                <a16:creationId xmlns:a16="http://schemas.microsoft.com/office/drawing/2014/main" id="{B0472D82-77F0-4A75-A738-C4C41AC6A587}"/>
              </a:ext>
            </a:extLst>
          </p:cNvPr>
          <p:cNvSpPr txBox="1">
            <a:spLocks noChangeArrowheads="1"/>
          </p:cNvSpPr>
          <p:nvPr/>
        </p:nvSpPr>
        <p:spPr bwMode="auto">
          <a:xfrm rot="10800000" flipH="1" flipV="1">
            <a:off x="7452320" y="4995438"/>
            <a:ext cx="936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2001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0000"/>
                </a:solidFill>
                <a:latin typeface="メイリオ" panose="020B0604030504040204" pitchFamily="50" charset="-128"/>
                <a:ea typeface="メイリオ" panose="020B0604030504040204" pitchFamily="50" charset="-128"/>
              </a:rPr>
              <a:t>対象者宅</a:t>
            </a:r>
          </a:p>
        </p:txBody>
      </p:sp>
      <p:sp>
        <p:nvSpPr>
          <p:cNvPr id="154" name="メモ 148">
            <a:extLst>
              <a:ext uri="{FF2B5EF4-FFF2-40B4-BE49-F238E27FC236}">
                <a16:creationId xmlns:a16="http://schemas.microsoft.com/office/drawing/2014/main" id="{6FD85247-7A8D-418A-894C-22B5FA7BC776}"/>
              </a:ext>
            </a:extLst>
          </p:cNvPr>
          <p:cNvSpPr/>
          <p:nvPr/>
        </p:nvSpPr>
        <p:spPr bwMode="auto">
          <a:xfrm>
            <a:off x="1929390" y="3005092"/>
            <a:ext cx="482370" cy="564775"/>
          </a:xfrm>
          <a:prstGeom prst="foldedCorner">
            <a:avLst/>
          </a:prstGeom>
          <a:solidFill>
            <a:schemeClr val="bg1">
              <a:lumMod val="9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altLang="ja-JP" sz="600" b="1" dirty="0">
              <a:solidFill>
                <a:prstClr val="black"/>
              </a:solidFill>
              <a:ea typeface="ＤＦ行書体" pitchFamily="1" charset="-128"/>
            </a:endParaRPr>
          </a:p>
          <a:p>
            <a:pPr algn="ctr" defTabSz="685800" eaLnBrk="1" fontAlgn="auto" hangingPunct="1">
              <a:spcBef>
                <a:spcPts val="0"/>
              </a:spcBef>
              <a:spcAft>
                <a:spcPts val="0"/>
              </a:spcAft>
              <a:defRPr/>
            </a:pPr>
            <a:endParaRPr lang="ja-JP" altLang="en-US" sz="600" b="1" dirty="0">
              <a:solidFill>
                <a:prstClr val="black"/>
              </a:solidFill>
              <a:ea typeface="ＤＦ行書体" pitchFamily="1" charset="-128"/>
            </a:endParaRPr>
          </a:p>
        </p:txBody>
      </p:sp>
      <p:sp>
        <p:nvSpPr>
          <p:cNvPr id="155" name="テキスト ボックス 149">
            <a:extLst>
              <a:ext uri="{FF2B5EF4-FFF2-40B4-BE49-F238E27FC236}">
                <a16:creationId xmlns:a16="http://schemas.microsoft.com/office/drawing/2014/main" id="{746E9727-AF0C-43BC-BD69-103D9F7C0455}"/>
              </a:ext>
            </a:extLst>
          </p:cNvPr>
          <p:cNvSpPr txBox="1">
            <a:spLocks noChangeArrowheads="1"/>
          </p:cNvSpPr>
          <p:nvPr/>
        </p:nvSpPr>
        <p:spPr bwMode="auto">
          <a:xfrm>
            <a:off x="1835696" y="3121433"/>
            <a:ext cx="691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000000"/>
                </a:solidFill>
                <a:ea typeface="メイリオ" panose="020B0604030504040204" pitchFamily="50" charset="-128"/>
              </a:rPr>
              <a:t>修了証</a:t>
            </a:r>
          </a:p>
        </p:txBody>
      </p:sp>
      <p:grpSp>
        <p:nvGrpSpPr>
          <p:cNvPr id="149" name="グループ化 148">
            <a:extLst>
              <a:ext uri="{FF2B5EF4-FFF2-40B4-BE49-F238E27FC236}">
                <a16:creationId xmlns:a16="http://schemas.microsoft.com/office/drawing/2014/main" id="{52EDC277-EC89-4DFE-A6D1-393B568F2E4D}"/>
              </a:ext>
            </a:extLst>
          </p:cNvPr>
          <p:cNvGrpSpPr/>
          <p:nvPr/>
        </p:nvGrpSpPr>
        <p:grpSpPr>
          <a:xfrm>
            <a:off x="5574276" y="2947506"/>
            <a:ext cx="323912" cy="578413"/>
            <a:chOff x="1338074" y="2969860"/>
            <a:chExt cx="108012" cy="192878"/>
          </a:xfrm>
        </p:grpSpPr>
        <p:sp>
          <p:nvSpPr>
            <p:cNvPr id="208" name="二等辺三角形 207">
              <a:extLst>
                <a:ext uri="{FF2B5EF4-FFF2-40B4-BE49-F238E27FC236}">
                  <a16:creationId xmlns:a16="http://schemas.microsoft.com/office/drawing/2014/main" id="{153226D7-71E2-4D84-8A38-8E5D5C901BBD}"/>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sp>
          <p:nvSpPr>
            <p:cNvPr id="209" name="円/楕円 57">
              <a:extLst>
                <a:ext uri="{FF2B5EF4-FFF2-40B4-BE49-F238E27FC236}">
                  <a16:creationId xmlns:a16="http://schemas.microsoft.com/office/drawing/2014/main" id="{3AE7F542-AB6D-405E-A607-8457C54D7507}"/>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grpSp>
      <p:grpSp>
        <p:nvGrpSpPr>
          <p:cNvPr id="211" name="グループ化 210">
            <a:extLst>
              <a:ext uri="{FF2B5EF4-FFF2-40B4-BE49-F238E27FC236}">
                <a16:creationId xmlns:a16="http://schemas.microsoft.com/office/drawing/2014/main" id="{C645A03D-AE60-4B59-AE1A-5AA55E4E753D}"/>
              </a:ext>
            </a:extLst>
          </p:cNvPr>
          <p:cNvGrpSpPr/>
          <p:nvPr/>
        </p:nvGrpSpPr>
        <p:grpSpPr>
          <a:xfrm>
            <a:off x="1836350" y="5508093"/>
            <a:ext cx="323912" cy="578413"/>
            <a:chOff x="1338074" y="2969860"/>
            <a:chExt cx="108012" cy="192878"/>
          </a:xfrm>
        </p:grpSpPr>
        <p:sp>
          <p:nvSpPr>
            <p:cNvPr id="212" name="二等辺三角形 211">
              <a:extLst>
                <a:ext uri="{FF2B5EF4-FFF2-40B4-BE49-F238E27FC236}">
                  <a16:creationId xmlns:a16="http://schemas.microsoft.com/office/drawing/2014/main" id="{65BEF554-A635-4D63-8E41-C05F20EC7F40}"/>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sp>
          <p:nvSpPr>
            <p:cNvPr id="213" name="円/楕円 57">
              <a:extLst>
                <a:ext uri="{FF2B5EF4-FFF2-40B4-BE49-F238E27FC236}">
                  <a16:creationId xmlns:a16="http://schemas.microsoft.com/office/drawing/2014/main" id="{FD8CE6EC-08BD-4DEB-8227-B310EA9361B3}"/>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grpSp>
      <p:sp>
        <p:nvSpPr>
          <p:cNvPr id="214" name="メモ 148">
            <a:extLst>
              <a:ext uri="{FF2B5EF4-FFF2-40B4-BE49-F238E27FC236}">
                <a16:creationId xmlns:a16="http://schemas.microsoft.com/office/drawing/2014/main" id="{2A27A312-7BC5-4C59-BBDB-F64C104116B5}"/>
              </a:ext>
            </a:extLst>
          </p:cNvPr>
          <p:cNvSpPr/>
          <p:nvPr/>
        </p:nvSpPr>
        <p:spPr bwMode="auto">
          <a:xfrm>
            <a:off x="2606299" y="5373216"/>
            <a:ext cx="482370" cy="564775"/>
          </a:xfrm>
          <a:prstGeom prst="foldedCorner">
            <a:avLst/>
          </a:prstGeom>
          <a:solidFill>
            <a:schemeClr val="accent5">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altLang="ja-JP" sz="600" b="1" dirty="0">
              <a:solidFill>
                <a:prstClr val="black"/>
              </a:solidFill>
              <a:ea typeface="ＤＦ行書体" pitchFamily="1" charset="-128"/>
            </a:endParaRPr>
          </a:p>
          <a:p>
            <a:pPr algn="ctr" defTabSz="685800" eaLnBrk="1" fontAlgn="auto" hangingPunct="1">
              <a:spcBef>
                <a:spcPts val="0"/>
              </a:spcBef>
              <a:spcAft>
                <a:spcPts val="0"/>
              </a:spcAft>
              <a:defRPr/>
            </a:pPr>
            <a:endParaRPr lang="ja-JP" altLang="en-US" sz="600" b="1" dirty="0">
              <a:solidFill>
                <a:prstClr val="black"/>
              </a:solidFill>
              <a:ea typeface="ＤＦ行書体" pitchFamily="1" charset="-128"/>
            </a:endParaRPr>
          </a:p>
        </p:txBody>
      </p:sp>
      <p:sp>
        <p:nvSpPr>
          <p:cNvPr id="215" name="テキスト ボックス 149">
            <a:extLst>
              <a:ext uri="{FF2B5EF4-FFF2-40B4-BE49-F238E27FC236}">
                <a16:creationId xmlns:a16="http://schemas.microsoft.com/office/drawing/2014/main" id="{74A0AAA1-2656-4DD6-B2AE-C012E63B3C16}"/>
              </a:ext>
            </a:extLst>
          </p:cNvPr>
          <p:cNvSpPr txBox="1">
            <a:spLocks noChangeArrowheads="1"/>
          </p:cNvSpPr>
          <p:nvPr/>
        </p:nvSpPr>
        <p:spPr bwMode="auto">
          <a:xfrm>
            <a:off x="2512605" y="5489557"/>
            <a:ext cx="691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742950" indent="-285750" defTabSz="68580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1143000" indent="-228600" defTabSz="6858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3pPr>
            <a:lvl4pPr marL="16002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2057400" indent="-228600" defTabSz="68580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000000"/>
                </a:solidFill>
                <a:ea typeface="メイリオ" panose="020B0604030504040204" pitchFamily="50" charset="-128"/>
              </a:rPr>
              <a:t>認定証</a:t>
            </a:r>
          </a:p>
        </p:txBody>
      </p:sp>
      <p:grpSp>
        <p:nvGrpSpPr>
          <p:cNvPr id="216" name="グループ化 215">
            <a:extLst>
              <a:ext uri="{FF2B5EF4-FFF2-40B4-BE49-F238E27FC236}">
                <a16:creationId xmlns:a16="http://schemas.microsoft.com/office/drawing/2014/main" id="{EBF1CADD-1709-4EB0-850F-32AE2EEA876F}"/>
              </a:ext>
            </a:extLst>
          </p:cNvPr>
          <p:cNvGrpSpPr/>
          <p:nvPr/>
        </p:nvGrpSpPr>
        <p:grpSpPr>
          <a:xfrm>
            <a:off x="6552344" y="5442875"/>
            <a:ext cx="323912" cy="578413"/>
            <a:chOff x="1338074" y="2969860"/>
            <a:chExt cx="108012" cy="192878"/>
          </a:xfrm>
        </p:grpSpPr>
        <p:sp>
          <p:nvSpPr>
            <p:cNvPr id="217" name="二等辺三角形 216">
              <a:extLst>
                <a:ext uri="{FF2B5EF4-FFF2-40B4-BE49-F238E27FC236}">
                  <a16:creationId xmlns:a16="http://schemas.microsoft.com/office/drawing/2014/main" id="{C2CA709E-B3C8-42C6-B694-6A10A5B20714}"/>
                </a:ext>
              </a:extLst>
            </p:cNvPr>
            <p:cNvSpPr/>
            <p:nvPr/>
          </p:nvSpPr>
          <p:spPr>
            <a:xfrm>
              <a:off x="1338074" y="3002006"/>
              <a:ext cx="108012" cy="16073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sp>
          <p:nvSpPr>
            <p:cNvPr id="218" name="円/楕円 57">
              <a:extLst>
                <a:ext uri="{FF2B5EF4-FFF2-40B4-BE49-F238E27FC236}">
                  <a16:creationId xmlns:a16="http://schemas.microsoft.com/office/drawing/2014/main" id="{3456E556-D391-4966-A59E-EB4B4E257B34}"/>
                </a:ext>
              </a:extLst>
            </p:cNvPr>
            <p:cNvSpPr/>
            <p:nvPr/>
          </p:nvSpPr>
          <p:spPr>
            <a:xfrm>
              <a:off x="1338074" y="2969860"/>
              <a:ext cx="108012" cy="1285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274" rtl="0" eaLnBrk="1" latinLnBrk="0" hangingPunct="1">
                <a:defRPr kumimoji="1" sz="1800" kern="1200">
                  <a:solidFill>
                    <a:schemeClr val="lt1"/>
                  </a:solidFill>
                  <a:latin typeface="+mn-lt"/>
                  <a:ea typeface="+mn-ea"/>
                  <a:cs typeface="+mn-cs"/>
                </a:defRPr>
              </a:lvl1pPr>
              <a:lvl2pPr marL="457137" algn="l" defTabSz="914274" rtl="0" eaLnBrk="1" latinLnBrk="0" hangingPunct="1">
                <a:defRPr kumimoji="1" sz="1800" kern="1200">
                  <a:solidFill>
                    <a:schemeClr val="lt1"/>
                  </a:solidFill>
                  <a:latin typeface="+mn-lt"/>
                  <a:ea typeface="+mn-ea"/>
                  <a:cs typeface="+mn-cs"/>
                </a:defRPr>
              </a:lvl2pPr>
              <a:lvl3pPr marL="914274" algn="l" defTabSz="914274" rtl="0" eaLnBrk="1" latinLnBrk="0" hangingPunct="1">
                <a:defRPr kumimoji="1" sz="1800" kern="1200">
                  <a:solidFill>
                    <a:schemeClr val="lt1"/>
                  </a:solidFill>
                  <a:latin typeface="+mn-lt"/>
                  <a:ea typeface="+mn-ea"/>
                  <a:cs typeface="+mn-cs"/>
                </a:defRPr>
              </a:lvl3pPr>
              <a:lvl4pPr marL="1371410" algn="l" defTabSz="914274" rtl="0" eaLnBrk="1" latinLnBrk="0" hangingPunct="1">
                <a:defRPr kumimoji="1" sz="1800" kern="1200">
                  <a:solidFill>
                    <a:schemeClr val="lt1"/>
                  </a:solidFill>
                  <a:latin typeface="+mn-lt"/>
                  <a:ea typeface="+mn-ea"/>
                  <a:cs typeface="+mn-cs"/>
                </a:defRPr>
              </a:lvl4pPr>
              <a:lvl5pPr marL="1828547" algn="l" defTabSz="914274" rtl="0" eaLnBrk="1" latinLnBrk="0" hangingPunct="1">
                <a:defRPr kumimoji="1" sz="1800" kern="1200">
                  <a:solidFill>
                    <a:schemeClr val="lt1"/>
                  </a:solidFill>
                  <a:latin typeface="+mn-lt"/>
                  <a:ea typeface="+mn-ea"/>
                  <a:cs typeface="+mn-cs"/>
                </a:defRPr>
              </a:lvl5pPr>
              <a:lvl6pPr marL="2285684" algn="l" defTabSz="914274" rtl="0" eaLnBrk="1" latinLnBrk="0" hangingPunct="1">
                <a:defRPr kumimoji="1" sz="1800" kern="1200">
                  <a:solidFill>
                    <a:schemeClr val="lt1"/>
                  </a:solidFill>
                  <a:latin typeface="+mn-lt"/>
                  <a:ea typeface="+mn-ea"/>
                  <a:cs typeface="+mn-cs"/>
                </a:defRPr>
              </a:lvl6pPr>
              <a:lvl7pPr marL="2742821" algn="l" defTabSz="914274" rtl="0" eaLnBrk="1" latinLnBrk="0" hangingPunct="1">
                <a:defRPr kumimoji="1" sz="1800" kern="1200">
                  <a:solidFill>
                    <a:schemeClr val="lt1"/>
                  </a:solidFill>
                  <a:latin typeface="+mn-lt"/>
                  <a:ea typeface="+mn-ea"/>
                  <a:cs typeface="+mn-cs"/>
                </a:defRPr>
              </a:lvl7pPr>
              <a:lvl8pPr marL="3199957" algn="l" defTabSz="914274" rtl="0" eaLnBrk="1" latinLnBrk="0" hangingPunct="1">
                <a:defRPr kumimoji="1" sz="1800" kern="1200">
                  <a:solidFill>
                    <a:schemeClr val="lt1"/>
                  </a:solidFill>
                  <a:latin typeface="+mn-lt"/>
                  <a:ea typeface="+mn-ea"/>
                  <a:cs typeface="+mn-cs"/>
                </a:defRPr>
              </a:lvl8pPr>
              <a:lvl9pPr marL="3657093" algn="l" defTabSz="914274" rtl="0" eaLnBrk="1" latinLnBrk="0" hangingPunct="1">
                <a:defRPr kumimoji="1" sz="1800" kern="1200">
                  <a:solidFill>
                    <a:schemeClr val="lt1"/>
                  </a:solidFill>
                  <a:latin typeface="+mn-lt"/>
                  <a:ea typeface="+mn-ea"/>
                  <a:cs typeface="+mn-cs"/>
                </a:defRPr>
              </a:lvl9pPr>
            </a:lstStyle>
            <a:p>
              <a:pPr algn="ctr" defTabSz="685706" fontAlgn="auto">
                <a:spcBef>
                  <a:spcPts val="0"/>
                </a:spcBef>
                <a:spcAft>
                  <a:spcPts val="0"/>
                </a:spcAft>
                <a:defRPr/>
              </a:pPr>
              <a:endParaRPr lang="ja-JP" altLang="en-US" sz="1350">
                <a:solidFill>
                  <a:prstClr val="white"/>
                </a:solidFill>
              </a:endParaRPr>
            </a:p>
          </p:txBody>
        </p:sp>
      </p:grpSp>
      <p:sp>
        <p:nvSpPr>
          <p:cNvPr id="44" name="テキスト ボックス 43">
            <a:extLst>
              <a:ext uri="{FF2B5EF4-FFF2-40B4-BE49-F238E27FC236}">
                <a16:creationId xmlns:a16="http://schemas.microsoft.com/office/drawing/2014/main" id="{5D8F01E9-FFAE-40C3-956A-4327344CE579}"/>
              </a:ext>
            </a:extLst>
          </p:cNvPr>
          <p:cNvSpPr txBox="1"/>
          <p:nvPr/>
        </p:nvSpPr>
        <p:spPr>
          <a:xfrm>
            <a:off x="5502443" y="168895"/>
            <a:ext cx="3029997"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4-1.</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喀痰吸引等の業務ができるまで</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7EDAA112-4F0F-42F4-93F3-516AEB105791}"/>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3" name="正方形/長方形 2">
            <a:extLst>
              <a:ext uri="{FF2B5EF4-FFF2-40B4-BE49-F238E27FC236}">
                <a16:creationId xmlns:a16="http://schemas.microsoft.com/office/drawing/2014/main" id="{2BE7E623-DBEA-4BED-BFDE-7F8ABE142BBA}"/>
              </a:ext>
            </a:extLst>
          </p:cNvPr>
          <p:cNvSpPr/>
          <p:nvPr/>
        </p:nvSpPr>
        <p:spPr>
          <a:xfrm>
            <a:off x="214226" y="1202259"/>
            <a:ext cx="3795019" cy="24427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2207EBE-578B-4E65-8DB8-09CE8EC3AC02}"/>
              </a:ext>
            </a:extLst>
          </p:cNvPr>
          <p:cNvSpPr/>
          <p:nvPr/>
        </p:nvSpPr>
        <p:spPr>
          <a:xfrm>
            <a:off x="4416086" y="1202259"/>
            <a:ext cx="3795019" cy="24427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C6D250E-7E4E-4CC5-BFD0-EF7079EDA25B}"/>
              </a:ext>
            </a:extLst>
          </p:cNvPr>
          <p:cNvSpPr/>
          <p:nvPr/>
        </p:nvSpPr>
        <p:spPr>
          <a:xfrm>
            <a:off x="889104" y="3789040"/>
            <a:ext cx="3795019" cy="24427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C3786340-D205-4196-A815-7F9553C7BA05}"/>
              </a:ext>
            </a:extLst>
          </p:cNvPr>
          <p:cNvSpPr/>
          <p:nvPr/>
        </p:nvSpPr>
        <p:spPr>
          <a:xfrm>
            <a:off x="5090964" y="3789040"/>
            <a:ext cx="3795019" cy="24427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山形 3">
            <a:extLst>
              <a:ext uri="{FF2B5EF4-FFF2-40B4-BE49-F238E27FC236}">
                <a16:creationId xmlns:a16="http://schemas.microsoft.com/office/drawing/2014/main" id="{D5407BCF-421F-49B4-8E74-D7890A1AA84B}"/>
              </a:ext>
            </a:extLst>
          </p:cNvPr>
          <p:cNvSpPr/>
          <p:nvPr/>
        </p:nvSpPr>
        <p:spPr>
          <a:xfrm>
            <a:off x="3788609" y="1940194"/>
            <a:ext cx="902901" cy="96689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山形 47">
            <a:extLst>
              <a:ext uri="{FF2B5EF4-FFF2-40B4-BE49-F238E27FC236}">
                <a16:creationId xmlns:a16="http://schemas.microsoft.com/office/drawing/2014/main" id="{5FEF464F-0868-4CF0-AFE3-5A3610C06AEA}"/>
              </a:ext>
            </a:extLst>
          </p:cNvPr>
          <p:cNvSpPr/>
          <p:nvPr/>
        </p:nvSpPr>
        <p:spPr>
          <a:xfrm>
            <a:off x="386320" y="4526975"/>
            <a:ext cx="902901" cy="96689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山形 48">
            <a:extLst>
              <a:ext uri="{FF2B5EF4-FFF2-40B4-BE49-F238E27FC236}">
                <a16:creationId xmlns:a16="http://schemas.microsoft.com/office/drawing/2014/main" id="{5A08E9C9-66AE-4BE1-95DE-854B5481E1D3}"/>
              </a:ext>
            </a:extLst>
          </p:cNvPr>
          <p:cNvSpPr/>
          <p:nvPr/>
        </p:nvSpPr>
        <p:spPr>
          <a:xfrm>
            <a:off x="4427182" y="4526975"/>
            <a:ext cx="902901" cy="966895"/>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角丸四角形吹き出し 80">
            <a:extLst>
              <a:ext uri="{FF2B5EF4-FFF2-40B4-BE49-F238E27FC236}">
                <a16:creationId xmlns:a16="http://schemas.microsoft.com/office/drawing/2014/main" id="{4EC736CE-80AE-4BFB-BD1F-34DE24840A08}"/>
              </a:ext>
            </a:extLst>
          </p:cNvPr>
          <p:cNvSpPr/>
          <p:nvPr/>
        </p:nvSpPr>
        <p:spPr>
          <a:xfrm>
            <a:off x="3033876" y="5823162"/>
            <a:ext cx="1898164" cy="846198"/>
          </a:xfrm>
          <a:prstGeom prst="wedgeRoundRectCallout">
            <a:avLst>
              <a:gd name="adj1" fmla="val -58044"/>
              <a:gd name="adj2" fmla="val -50533"/>
              <a:gd name="adj3" fmla="val 16667"/>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altLang="ja-JP" sz="1400" b="1" dirty="0">
                <a:solidFill>
                  <a:prstClr val="black"/>
                </a:solidFill>
                <a:latin typeface="メイリオ" panose="020B0604030504040204" pitchFamily="50" charset="-128"/>
                <a:ea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rPr>
              <a:t>認定特定行為</a:t>
            </a:r>
            <a:endParaRPr lang="en-US" altLang="ja-JP" sz="1400" b="1" dirty="0">
              <a:solidFill>
                <a:prstClr val="black"/>
              </a:solidFill>
              <a:latin typeface="メイリオ" panose="020B0604030504040204" pitchFamily="50" charset="-128"/>
              <a:ea typeface="メイリオ" panose="020B0604030504040204" pitchFamily="50" charset="-128"/>
            </a:endParaRPr>
          </a:p>
          <a:p>
            <a:pPr algn="ctr" defTabSz="685800" eaLnBrk="1" fontAlgn="auto" hangingPunct="1">
              <a:spcBef>
                <a:spcPts val="0"/>
              </a:spcBef>
              <a:spcAft>
                <a:spcPts val="0"/>
              </a:spcAft>
              <a:defRPr/>
            </a:pPr>
            <a:r>
              <a:rPr lang="ja-JP" altLang="en-US" sz="1400" b="1" dirty="0">
                <a:solidFill>
                  <a:prstClr val="black"/>
                </a:solidFill>
                <a:latin typeface="メイリオ" panose="020B0604030504040204" pitchFamily="50" charset="-128"/>
                <a:ea typeface="メイリオ" panose="020B0604030504040204" pitchFamily="50" charset="-128"/>
              </a:rPr>
              <a:t>業務従事者認定証</a:t>
            </a:r>
            <a:r>
              <a:rPr lang="en-US" altLang="ja-JP" sz="1400" b="1" dirty="0">
                <a:solidFill>
                  <a:prstClr val="black"/>
                </a:solidFill>
                <a:latin typeface="メイリオ" panose="020B0604030504040204" pitchFamily="50" charset="-128"/>
                <a:ea typeface="メイリオ" panose="020B0604030504040204" pitchFamily="50" charset="-128"/>
              </a:rPr>
              <a:t>』</a:t>
            </a:r>
          </a:p>
          <a:p>
            <a:pPr algn="ctr" defTabSz="685800" eaLnBrk="1" fontAlgn="auto" hangingPunct="1">
              <a:spcBef>
                <a:spcPts val="0"/>
              </a:spcBef>
              <a:spcAft>
                <a:spcPts val="0"/>
              </a:spcAft>
              <a:defRPr/>
            </a:pPr>
            <a:r>
              <a:rPr lang="ja-JP" altLang="en-US" sz="1200" dirty="0">
                <a:solidFill>
                  <a:prstClr val="black"/>
                </a:solidFill>
                <a:latin typeface="メイリオ" panose="020B0604030504040204" pitchFamily="50" charset="-128"/>
                <a:ea typeface="メイリオ" panose="020B0604030504040204" pitchFamily="50" charset="-128"/>
              </a:rPr>
              <a:t>たんの吸引等の業務を</a:t>
            </a:r>
            <a:endParaRPr lang="en-US" altLang="ja-JP" sz="1200" dirty="0">
              <a:solidFill>
                <a:prstClr val="black"/>
              </a:solidFill>
              <a:latin typeface="メイリオ" panose="020B0604030504040204" pitchFamily="50" charset="-128"/>
              <a:ea typeface="メイリオ" panose="020B0604030504040204" pitchFamily="50" charset="-128"/>
            </a:endParaRPr>
          </a:p>
          <a:p>
            <a:pPr algn="ctr" defTabSz="685800" eaLnBrk="1" fontAlgn="auto" hangingPunct="1">
              <a:spcBef>
                <a:spcPts val="0"/>
              </a:spcBef>
              <a:spcAft>
                <a:spcPts val="0"/>
              </a:spcAft>
              <a:defRPr/>
            </a:pPr>
            <a:r>
              <a:rPr lang="ja-JP" altLang="en-US" sz="1200" dirty="0">
                <a:solidFill>
                  <a:prstClr val="black"/>
                </a:solidFill>
                <a:latin typeface="メイリオ" panose="020B0604030504040204" pitchFamily="50" charset="-128"/>
                <a:ea typeface="メイリオ" panose="020B0604030504040204" pitchFamily="50" charset="-128"/>
              </a:rPr>
              <a:t>行うための証明書です。</a:t>
            </a:r>
          </a:p>
        </p:txBody>
      </p:sp>
      <p:sp>
        <p:nvSpPr>
          <p:cNvPr id="12" name="矢印: 右 11">
            <a:extLst>
              <a:ext uri="{FF2B5EF4-FFF2-40B4-BE49-F238E27FC236}">
                <a16:creationId xmlns:a16="http://schemas.microsoft.com/office/drawing/2014/main" id="{4B2DC059-11F5-45D9-9C5A-FA2647B62B7B}"/>
              </a:ext>
            </a:extLst>
          </p:cNvPr>
          <p:cNvSpPr/>
          <p:nvPr/>
        </p:nvSpPr>
        <p:spPr>
          <a:xfrm rot="19770284">
            <a:off x="1542328" y="2667846"/>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92390CC6-DF3B-46E6-AF26-3052D41F8102}"/>
              </a:ext>
            </a:extLst>
          </p:cNvPr>
          <p:cNvSpPr/>
          <p:nvPr/>
        </p:nvSpPr>
        <p:spPr>
          <a:xfrm rot="19770284">
            <a:off x="5992310" y="2868299"/>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81593787-FA04-45C2-B97F-33ED7989A19C}"/>
              </a:ext>
            </a:extLst>
          </p:cNvPr>
          <p:cNvSpPr/>
          <p:nvPr/>
        </p:nvSpPr>
        <p:spPr>
          <a:xfrm rot="19770284" flipH="1" flipV="1">
            <a:off x="2264296" y="5223719"/>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6500EA00-CE95-41DA-82E0-F21995A3D807}"/>
              </a:ext>
            </a:extLst>
          </p:cNvPr>
          <p:cNvSpPr/>
          <p:nvPr/>
        </p:nvSpPr>
        <p:spPr>
          <a:xfrm>
            <a:off x="6948264" y="5442407"/>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1">
            <a:extLst>
              <a:ext uri="{FF2B5EF4-FFF2-40B4-BE49-F238E27FC236}">
                <a16:creationId xmlns:a16="http://schemas.microsoft.com/office/drawing/2014/main" id="{7C8F19E3-2D4D-49D1-B3FF-E8B1FDEE9A5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6008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０．喀痰吸引等研修の概要</a:t>
            </a:r>
          </a:p>
        </p:txBody>
      </p:sp>
      <p:sp>
        <p:nvSpPr>
          <p:cNvPr id="5" name="サブタイトル 4"/>
          <p:cNvSpPr>
            <a:spLocks noGrp="1"/>
          </p:cNvSpPr>
          <p:nvPr>
            <p:ph type="subTitle" idx="1"/>
          </p:nvPr>
        </p:nvSpPr>
        <p:spPr/>
        <p:txBody>
          <a:bodyPr/>
          <a:lstStyle/>
          <a:p>
            <a:r>
              <a:rPr kumimoji="1" lang="en-US" altLang="ja-JP" dirty="0"/>
              <a:t>0-1. </a:t>
            </a:r>
            <a:r>
              <a:rPr kumimoji="1" lang="ja-JP" altLang="en-US" dirty="0"/>
              <a:t>介護職員等による</a:t>
            </a:r>
            <a:r>
              <a:rPr lang="ja-JP" altLang="en-US" dirty="0"/>
              <a:t>喀痰吸引等（特定の</a:t>
            </a:r>
            <a:endParaRPr lang="en-US" altLang="ja-JP" dirty="0"/>
          </a:p>
          <a:p>
            <a:r>
              <a:rPr lang="en-US" altLang="ja-JP" dirty="0"/>
              <a:t>       </a:t>
            </a:r>
            <a:r>
              <a:rPr lang="ja-JP" altLang="en-US" dirty="0"/>
              <a:t>者対象）の研修カリキュラム概要</a:t>
            </a:r>
            <a:endParaRPr lang="en-US" altLang="ja-JP" dirty="0"/>
          </a:p>
          <a:p>
            <a:r>
              <a:rPr kumimoji="1" lang="en-US" altLang="ja-JP" dirty="0"/>
              <a:t>0-2. 【</a:t>
            </a:r>
            <a:r>
              <a:rPr kumimoji="1" lang="ja-JP" altLang="en-US" dirty="0"/>
              <a:t>特定の者</a:t>
            </a:r>
            <a:r>
              <a:rPr kumimoji="1" lang="en-US" altLang="ja-JP" dirty="0"/>
              <a:t>】</a:t>
            </a:r>
            <a:r>
              <a:rPr kumimoji="1" lang="ja-JP" altLang="en-US" dirty="0"/>
              <a:t>基本研修カリキュラム</a:t>
            </a:r>
            <a:endParaRPr kumimoji="1" lang="en-US" altLang="ja-JP" dirty="0"/>
          </a:p>
          <a:p>
            <a:r>
              <a:rPr lang="en-US" altLang="ja-JP" dirty="0"/>
              <a:t>0-3. 【</a:t>
            </a:r>
            <a:r>
              <a:rPr lang="ja-JP" altLang="en-US" dirty="0"/>
              <a:t>特定の者</a:t>
            </a:r>
            <a:r>
              <a:rPr lang="en-US" altLang="ja-JP" dirty="0"/>
              <a:t>】</a:t>
            </a:r>
            <a:r>
              <a:rPr lang="ja-JP" altLang="en-US" dirty="0"/>
              <a:t>実地研修</a:t>
            </a:r>
            <a:endParaRPr kumimoji="1" lang="ja-JP" altLang="en-US" dirty="0"/>
          </a:p>
        </p:txBody>
      </p:sp>
    </p:spTree>
    <p:extLst>
      <p:ext uri="{BB962C8B-B14F-4D97-AF65-F5344CB8AC3E}">
        <p14:creationId xmlns:p14="http://schemas.microsoft.com/office/powerpoint/2010/main" val="372050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メモ 2"/>
          <p:cNvSpPr/>
          <p:nvPr/>
        </p:nvSpPr>
        <p:spPr>
          <a:xfrm>
            <a:off x="251520" y="1224000"/>
            <a:ext cx="8640960" cy="2880000"/>
          </a:xfrm>
          <a:prstGeom prst="foldedCorner">
            <a:avLst>
              <a:gd name="adj" fmla="val 11323"/>
            </a:avLst>
          </a:prstGeom>
          <a:solidFill>
            <a:schemeClr val="bg1">
              <a:lumMod val="9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8000" indent="-288000" defTabSz="685800" eaLnBrk="1" fontAlgn="auto" hangingPunct="1">
              <a:spcAft>
                <a:spcPts val="0"/>
              </a:spcAft>
              <a:defRPr/>
            </a:pPr>
            <a:endParaRPr lang="en-US" altLang="ja-JP" sz="1000" dirty="0">
              <a:solidFill>
                <a:prstClr val="black"/>
              </a:solidFill>
              <a:latin typeface="Segoe UI" panose="020B0502040204020203" pitchFamily="34" charset="0"/>
              <a:ea typeface="メイリオ" panose="020B0604030504040204" pitchFamily="50" charset="-128"/>
            </a:endParaRPr>
          </a:p>
          <a:p>
            <a:pPr marL="288000" indent="-288000" defTabSz="685800" eaLnBrk="1" fontAlgn="auto" hangingPunct="1">
              <a:spcAft>
                <a:spcPts val="0"/>
              </a:spcAft>
              <a:defRPr/>
            </a:pPr>
            <a:r>
              <a:rPr lang="ja-JP" altLang="en-US" sz="2200" dirty="0">
                <a:solidFill>
                  <a:prstClr val="black"/>
                </a:solidFill>
                <a:latin typeface="Segoe UI" panose="020B0502040204020203" pitchFamily="34" charset="0"/>
                <a:ea typeface="メイリオ" panose="020B0604030504040204" pitchFamily="50" charset="-128"/>
              </a:rPr>
              <a:t>○個人であっても、法人であっても、たんの吸引等について業として行うには、登録事業者（</a:t>
            </a:r>
            <a:r>
              <a:rPr lang="en-US" altLang="ja-JP" sz="2200" dirty="0">
                <a:solidFill>
                  <a:prstClr val="black"/>
                </a:solidFill>
                <a:latin typeface="Segoe UI" panose="020B0502040204020203" pitchFamily="34" charset="0"/>
                <a:ea typeface="メイリオ" panose="020B0604030504040204" pitchFamily="50" charset="-128"/>
              </a:rPr>
              <a:t>※</a:t>
            </a:r>
            <a:r>
              <a:rPr lang="ja-JP" altLang="en-US" sz="2200" dirty="0">
                <a:solidFill>
                  <a:prstClr val="black"/>
                </a:solidFill>
                <a:latin typeface="Segoe UI" panose="020B0502040204020203" pitchFamily="34" charset="0"/>
                <a:ea typeface="メイリオ" panose="020B0604030504040204" pitchFamily="50" charset="-128"/>
              </a:rPr>
              <a:t>）であることが必要です。</a:t>
            </a:r>
            <a:endParaRPr lang="en-US" altLang="ja-JP" sz="2200" dirty="0">
              <a:solidFill>
                <a:prstClr val="black"/>
              </a:solidFill>
              <a:latin typeface="Segoe UI" panose="020B0502040204020203" pitchFamily="34" charset="0"/>
              <a:ea typeface="メイリオ" panose="020B0604030504040204" pitchFamily="50" charset="-128"/>
            </a:endParaRPr>
          </a:p>
          <a:p>
            <a:pPr marL="288000" indent="-288000" defTabSz="685800" eaLnBrk="1" fontAlgn="auto" hangingPunct="1">
              <a:spcAft>
                <a:spcPts val="0"/>
              </a:spcAft>
              <a:defRPr/>
            </a:pPr>
            <a:endParaRPr lang="en-US" altLang="ja-JP" dirty="0">
              <a:solidFill>
                <a:prstClr val="black"/>
              </a:solidFill>
              <a:latin typeface="Segoe UI" panose="020B0502040204020203" pitchFamily="34" charset="0"/>
              <a:ea typeface="メイリオ" panose="020B0604030504040204" pitchFamily="50" charset="-128"/>
            </a:endParaRPr>
          </a:p>
          <a:p>
            <a:pPr marL="288000" indent="-288000" defTabSz="685800" eaLnBrk="1" fontAlgn="auto" hangingPunct="1">
              <a:spcAft>
                <a:spcPts val="0"/>
              </a:spcAft>
              <a:defRPr/>
            </a:pPr>
            <a:r>
              <a:rPr lang="ja-JP" altLang="en-US" sz="2200" dirty="0">
                <a:solidFill>
                  <a:prstClr val="black"/>
                </a:solidFill>
                <a:latin typeface="Segoe UI" panose="020B0502040204020203" pitchFamily="34" charset="0"/>
                <a:ea typeface="メイリオ" panose="020B0604030504040204" pitchFamily="50" charset="-128"/>
              </a:rPr>
              <a:t>○登録事業者となるには都道府県知事に、一定の登録要件（登録基準）を満たしている旨、登録申請を行うことが必要となります。</a:t>
            </a:r>
            <a:endParaRPr lang="en-US" altLang="ja-JP" sz="2200" dirty="0">
              <a:solidFill>
                <a:prstClr val="black"/>
              </a:solidFill>
              <a:latin typeface="Segoe UI" panose="020B0502040204020203" pitchFamily="34" charset="0"/>
              <a:ea typeface="メイリオ" panose="020B0604030504040204" pitchFamily="50" charset="-128"/>
            </a:endParaRPr>
          </a:p>
          <a:p>
            <a:pPr marL="288000" indent="-288000" defTabSz="685800" eaLnBrk="1" fontAlgn="auto" hangingPunct="1">
              <a:spcAft>
                <a:spcPts val="0"/>
              </a:spcAft>
              <a:defRPr/>
            </a:pPr>
            <a:endParaRPr lang="en-US" altLang="ja-JP" dirty="0">
              <a:solidFill>
                <a:prstClr val="black"/>
              </a:solidFill>
              <a:latin typeface="Segoe UI" panose="020B0502040204020203" pitchFamily="34" charset="0"/>
              <a:ea typeface="メイリオ" panose="020B0604030504040204" pitchFamily="50" charset="-128"/>
            </a:endParaRPr>
          </a:p>
          <a:p>
            <a:pPr defTabSz="685800" eaLnBrk="1" fontAlgn="auto" hangingPunct="1">
              <a:spcAft>
                <a:spcPts val="0"/>
              </a:spcAft>
              <a:defRPr/>
            </a:pPr>
            <a:r>
              <a:rPr lang="ja-JP" altLang="en-US" dirty="0">
                <a:solidFill>
                  <a:prstClr val="black"/>
                </a:solidFill>
                <a:latin typeface="Segoe UI" panose="020B0502040204020203" pitchFamily="34" charset="0"/>
                <a:ea typeface="メイリオ" panose="020B0604030504040204" pitchFamily="50" charset="-128"/>
              </a:rPr>
              <a:t>（</a:t>
            </a:r>
            <a:r>
              <a:rPr lang="en-US" altLang="ja-JP" dirty="0">
                <a:solidFill>
                  <a:prstClr val="black"/>
                </a:solidFill>
                <a:latin typeface="Segoe UI" panose="020B0502040204020203" pitchFamily="34" charset="0"/>
                <a:ea typeface="メイリオ" panose="020B0604030504040204" pitchFamily="50" charset="-128"/>
              </a:rPr>
              <a:t>※</a:t>
            </a:r>
            <a:r>
              <a:rPr lang="ja-JP" altLang="en-US" dirty="0">
                <a:solidFill>
                  <a:prstClr val="black"/>
                </a:solidFill>
                <a:latin typeface="Segoe UI" panose="020B0502040204020203" pitchFamily="34" charset="0"/>
                <a:ea typeface="メイリオ" panose="020B0604030504040204" pitchFamily="50" charset="-128"/>
              </a:rPr>
              <a:t>）登録喀痰吸引等事業者（</a:t>
            </a:r>
            <a:r>
              <a:rPr lang="en-US" altLang="ja-JP" dirty="0">
                <a:solidFill>
                  <a:prstClr val="black"/>
                </a:solidFill>
                <a:latin typeface="Segoe UI" panose="020B0502040204020203" pitchFamily="34" charset="0"/>
                <a:ea typeface="メイリオ" panose="020B0604030504040204" pitchFamily="50" charset="-128"/>
              </a:rPr>
              <a:t>H27</a:t>
            </a:r>
            <a:r>
              <a:rPr lang="ja-JP" altLang="en-US" dirty="0">
                <a:solidFill>
                  <a:prstClr val="black"/>
                </a:solidFill>
                <a:latin typeface="Segoe UI" panose="020B0502040204020203" pitchFamily="34" charset="0"/>
                <a:ea typeface="メイリオ" panose="020B0604030504040204" pitchFamily="50" charset="-128"/>
              </a:rPr>
              <a:t>～　従事者に介護福祉士のいる事業者）</a:t>
            </a:r>
            <a:endParaRPr lang="en-US" altLang="ja-JP" dirty="0">
              <a:solidFill>
                <a:prstClr val="black"/>
              </a:solidFill>
              <a:latin typeface="Segoe UI" panose="020B0502040204020203" pitchFamily="34" charset="0"/>
              <a:ea typeface="メイリオ" panose="020B0604030504040204" pitchFamily="50" charset="-128"/>
            </a:endParaRPr>
          </a:p>
          <a:p>
            <a:pPr defTabSz="685800" eaLnBrk="1" fontAlgn="auto" hangingPunct="1">
              <a:spcAft>
                <a:spcPts val="0"/>
              </a:spcAft>
              <a:defRPr/>
            </a:pPr>
            <a:r>
              <a:rPr lang="ja-JP" altLang="en-US" dirty="0">
                <a:solidFill>
                  <a:prstClr val="black"/>
                </a:solidFill>
                <a:latin typeface="Segoe UI" panose="020B0502040204020203" pitchFamily="34" charset="0"/>
                <a:ea typeface="メイリオ" panose="020B0604030504040204" pitchFamily="50" charset="-128"/>
              </a:rPr>
              <a:t>　　　登録特定行為事業者（</a:t>
            </a:r>
            <a:r>
              <a:rPr lang="en-US" altLang="ja-JP" dirty="0">
                <a:solidFill>
                  <a:prstClr val="black"/>
                </a:solidFill>
                <a:latin typeface="Segoe UI" panose="020B0502040204020203" pitchFamily="34" charset="0"/>
                <a:ea typeface="メイリオ" panose="020B0604030504040204" pitchFamily="50" charset="-128"/>
              </a:rPr>
              <a:t>H24</a:t>
            </a:r>
            <a:r>
              <a:rPr lang="ja-JP" altLang="en-US" dirty="0">
                <a:solidFill>
                  <a:prstClr val="black"/>
                </a:solidFill>
                <a:latin typeface="Segoe UI" panose="020B0502040204020203" pitchFamily="34" charset="0"/>
                <a:ea typeface="メイリオ" panose="020B0604030504040204" pitchFamily="50" charset="-128"/>
              </a:rPr>
              <a:t>～　従事者が介護職員等のみの事業者）</a:t>
            </a:r>
            <a:endParaRPr lang="en-US" altLang="ja-JP" dirty="0">
              <a:solidFill>
                <a:prstClr val="black"/>
              </a:solidFill>
              <a:latin typeface="Segoe UI" panose="020B0502040204020203" pitchFamily="34" charset="0"/>
              <a:ea typeface="メイリオ" panose="020B0604030504040204" pitchFamily="50" charset="-128"/>
            </a:endParaRPr>
          </a:p>
        </p:txBody>
      </p:sp>
      <p:sp>
        <p:nvSpPr>
          <p:cNvPr id="5" name="タイトル 4"/>
          <p:cNvSpPr>
            <a:spLocks noGrp="1"/>
          </p:cNvSpPr>
          <p:nvPr>
            <p:ph type="title"/>
          </p:nvPr>
        </p:nvSpPr>
        <p:spPr/>
        <p:txBody>
          <a:bodyPr>
            <a:normAutofit fontScale="90000"/>
          </a:bodyPr>
          <a:lstStyle/>
          <a:p>
            <a:r>
              <a:rPr lang="ja-JP" altLang="en-US" dirty="0"/>
              <a:t>登録事業者</a:t>
            </a:r>
            <a:r>
              <a:rPr lang="ja-JP" altLang="en-US" sz="2700" dirty="0"/>
              <a:t>（登録喀痰吸引等事業者・登録特定行為事業者）</a:t>
            </a:r>
            <a:endParaRPr kumimoji="1" lang="ja-JP" altLang="en-US" dirty="0"/>
          </a:p>
        </p:txBody>
      </p:sp>
      <p:sp>
        <p:nvSpPr>
          <p:cNvPr id="8" name="テキスト ボックス 7">
            <a:extLst>
              <a:ext uri="{FF2B5EF4-FFF2-40B4-BE49-F238E27FC236}">
                <a16:creationId xmlns:a16="http://schemas.microsoft.com/office/drawing/2014/main" id="{47028DE0-134F-4C7D-8F20-63001A155C97}"/>
              </a:ext>
            </a:extLst>
          </p:cNvPr>
          <p:cNvSpPr txBox="1"/>
          <p:nvPr/>
        </p:nvSpPr>
        <p:spPr>
          <a:xfrm>
            <a:off x="4749745" y="198000"/>
            <a:ext cx="42867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4-2.</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喀痰吸引等の実施に必要な事業者の体制づくり</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3745FCAC-6CDB-4AC2-A866-0CE3879E4940}"/>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30" name="右矢印吹き出し 8">
            <a:extLst>
              <a:ext uri="{FF2B5EF4-FFF2-40B4-BE49-F238E27FC236}">
                <a16:creationId xmlns:a16="http://schemas.microsoft.com/office/drawing/2014/main" id="{BA894BB5-C421-45EE-8874-AA7EDB9316D5}"/>
              </a:ext>
            </a:extLst>
          </p:cNvPr>
          <p:cNvSpPr/>
          <p:nvPr/>
        </p:nvSpPr>
        <p:spPr bwMode="auto">
          <a:xfrm>
            <a:off x="3252578" y="4293096"/>
            <a:ext cx="2857042" cy="2088232"/>
          </a:xfrm>
          <a:prstGeom prst="rightArrowCallout">
            <a:avLst>
              <a:gd name="adj1" fmla="val 25000"/>
              <a:gd name="adj2" fmla="val 25000"/>
              <a:gd name="adj3" fmla="val 9976"/>
              <a:gd name="adj4" fmla="val 84598"/>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ja-JP" altLang="en-US" sz="900" dirty="0">
              <a:solidFill>
                <a:prstClr val="black"/>
              </a:solidFill>
              <a:latin typeface="HG丸ｺﾞｼｯｸM-PRO" pitchFamily="50" charset="-128"/>
              <a:ea typeface="HG丸ｺﾞｼｯｸM-PRO" pitchFamily="50" charset="-128"/>
            </a:endParaRPr>
          </a:p>
        </p:txBody>
      </p:sp>
      <p:pic>
        <p:nvPicPr>
          <p:cNvPr id="32" name="Picture 2" descr="C:\Program Files\Microsoft Office\MEDIA\CAGCAT10\j0205462.wmf">
            <a:extLst>
              <a:ext uri="{FF2B5EF4-FFF2-40B4-BE49-F238E27FC236}">
                <a16:creationId xmlns:a16="http://schemas.microsoft.com/office/drawing/2014/main" id="{CEE8AFD4-3792-4E30-8387-259EAE0908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620" y="5189042"/>
            <a:ext cx="891858" cy="98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21">
            <a:extLst>
              <a:ext uri="{FF2B5EF4-FFF2-40B4-BE49-F238E27FC236}">
                <a16:creationId xmlns:a16="http://schemas.microsoft.com/office/drawing/2014/main" id="{99152F69-C6CC-43F1-B3A1-7A1F0BD425EA}"/>
              </a:ext>
            </a:extLst>
          </p:cNvPr>
          <p:cNvSpPr txBox="1"/>
          <p:nvPr/>
        </p:nvSpPr>
        <p:spPr bwMode="auto">
          <a:xfrm>
            <a:off x="3551132" y="4797152"/>
            <a:ext cx="1956972" cy="527087"/>
          </a:xfrm>
          <a:prstGeom prst="rect">
            <a:avLst/>
          </a:prstGeom>
          <a:noFill/>
        </p:spPr>
        <p:txBody>
          <a:bodyPr wrap="none" anchor="ctr" anchorCtr="1">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rPr>
              <a:t>都道府県庁</a:t>
            </a:r>
          </a:p>
        </p:txBody>
      </p:sp>
      <p:sp>
        <p:nvSpPr>
          <p:cNvPr id="22" name="右矢印吹き出し 19">
            <a:extLst>
              <a:ext uri="{FF2B5EF4-FFF2-40B4-BE49-F238E27FC236}">
                <a16:creationId xmlns:a16="http://schemas.microsoft.com/office/drawing/2014/main" id="{6D8C4C08-7EAC-4001-94CB-DEB79AB6BC6A}"/>
              </a:ext>
            </a:extLst>
          </p:cNvPr>
          <p:cNvSpPr/>
          <p:nvPr/>
        </p:nvSpPr>
        <p:spPr bwMode="auto">
          <a:xfrm>
            <a:off x="395536" y="4293096"/>
            <a:ext cx="2857042" cy="2088232"/>
          </a:xfrm>
          <a:prstGeom prst="rightArrowCallout">
            <a:avLst>
              <a:gd name="adj1" fmla="val 25000"/>
              <a:gd name="adj2" fmla="val 25000"/>
              <a:gd name="adj3" fmla="val 9976"/>
              <a:gd name="adj4" fmla="val 84598"/>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ja-JP" altLang="en-US" sz="900" dirty="0">
              <a:solidFill>
                <a:prstClr val="black"/>
              </a:solidFill>
              <a:latin typeface="HG丸ｺﾞｼｯｸM-PRO" pitchFamily="50" charset="-128"/>
              <a:ea typeface="HG丸ｺﾞｼｯｸM-PRO" pitchFamily="50" charset="-128"/>
            </a:endParaRPr>
          </a:p>
        </p:txBody>
      </p:sp>
      <p:pic>
        <p:nvPicPr>
          <p:cNvPr id="28" name="Picture 1" descr="C:\Users\OYDPN\AppData\Local\Microsoft\Windows\Temporary Internet Files\Content.IE5\CTBVOFOZ\MC900205456[1].wmf">
            <a:extLst>
              <a:ext uri="{FF2B5EF4-FFF2-40B4-BE49-F238E27FC236}">
                <a16:creationId xmlns:a16="http://schemas.microsoft.com/office/drawing/2014/main" id="{E3618404-6EE1-4BBD-AA98-FE172F47D5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91" y="5525436"/>
            <a:ext cx="801674" cy="8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9">
            <a:extLst>
              <a:ext uri="{FF2B5EF4-FFF2-40B4-BE49-F238E27FC236}">
                <a16:creationId xmlns:a16="http://schemas.microsoft.com/office/drawing/2014/main" id="{0E7C43B8-89F2-44A9-83AD-05904B6E4D46}"/>
              </a:ext>
            </a:extLst>
          </p:cNvPr>
          <p:cNvSpPr txBox="1"/>
          <p:nvPr/>
        </p:nvSpPr>
        <p:spPr bwMode="auto">
          <a:xfrm>
            <a:off x="251520" y="5236711"/>
            <a:ext cx="1210321" cy="527087"/>
          </a:xfrm>
          <a:prstGeom prst="rect">
            <a:avLst/>
          </a:prstGeom>
          <a:noFill/>
        </p:spPr>
        <p:txBody>
          <a:bodyPr wrap="none" anchor="ctr" anchorCtr="1">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rPr>
              <a:t>事業者</a:t>
            </a:r>
          </a:p>
        </p:txBody>
      </p:sp>
      <p:pic>
        <p:nvPicPr>
          <p:cNvPr id="26" name="Picture 2" descr="C:\Program Files\Microsoft Office\MEDIA\CAGCAT10\j0205462.wmf">
            <a:extLst>
              <a:ext uri="{FF2B5EF4-FFF2-40B4-BE49-F238E27FC236}">
                <a16:creationId xmlns:a16="http://schemas.microsoft.com/office/drawing/2014/main" id="{36BA00F2-D4E5-4A65-80FC-542FD3A29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080" y="4878487"/>
            <a:ext cx="891857" cy="98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1">
            <a:extLst>
              <a:ext uri="{FF2B5EF4-FFF2-40B4-BE49-F238E27FC236}">
                <a16:creationId xmlns:a16="http://schemas.microsoft.com/office/drawing/2014/main" id="{98756E6F-7AE4-4B23-8CD8-C1D3CE30C85E}"/>
              </a:ext>
            </a:extLst>
          </p:cNvPr>
          <p:cNvSpPr txBox="1"/>
          <p:nvPr/>
        </p:nvSpPr>
        <p:spPr bwMode="auto">
          <a:xfrm>
            <a:off x="1310614" y="4571763"/>
            <a:ext cx="1977428" cy="527087"/>
          </a:xfrm>
          <a:prstGeom prst="rect">
            <a:avLst/>
          </a:prstGeom>
          <a:noFill/>
        </p:spPr>
        <p:txBody>
          <a:bodyPr wrap="none" anchor="ctr" anchorCtr="1">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rPr>
              <a:t>都道府県庁</a:t>
            </a:r>
          </a:p>
        </p:txBody>
      </p:sp>
      <p:sp>
        <p:nvSpPr>
          <p:cNvPr id="14" name="右矢印吹き出し 12">
            <a:extLst>
              <a:ext uri="{FF2B5EF4-FFF2-40B4-BE49-F238E27FC236}">
                <a16:creationId xmlns:a16="http://schemas.microsoft.com/office/drawing/2014/main" id="{58C038FF-8A3C-4087-B549-6220929A3103}"/>
              </a:ext>
            </a:extLst>
          </p:cNvPr>
          <p:cNvSpPr/>
          <p:nvPr/>
        </p:nvSpPr>
        <p:spPr bwMode="auto">
          <a:xfrm>
            <a:off x="6109621" y="4293096"/>
            <a:ext cx="2638843" cy="2088232"/>
          </a:xfrm>
          <a:prstGeom prst="rightArrowCallout">
            <a:avLst>
              <a:gd name="adj1" fmla="val 26498"/>
              <a:gd name="adj2" fmla="val 25000"/>
              <a:gd name="adj3" fmla="val 0"/>
              <a:gd name="adj4" fmla="val 100000"/>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685800" fontAlgn="auto">
              <a:spcBef>
                <a:spcPts val="0"/>
              </a:spcBef>
              <a:spcAft>
                <a:spcPts val="0"/>
              </a:spcAft>
              <a:defRPr/>
            </a:pPr>
            <a:endParaRPr lang="en-US" altLang="ja-JP" sz="750" dirty="0">
              <a:solidFill>
                <a:prstClr val="black"/>
              </a:solidFill>
              <a:latin typeface="HG丸ｺﾞｼｯｸM-PRO" pitchFamily="50" charset="-128"/>
              <a:ea typeface="ＤＦ特太ゴシック体" pitchFamily="1"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en-US" altLang="ja-JP" sz="900" dirty="0">
              <a:solidFill>
                <a:prstClr val="black"/>
              </a:solidFill>
              <a:latin typeface="HG丸ｺﾞｼｯｸM-PRO" pitchFamily="50" charset="-128"/>
              <a:ea typeface="HG丸ｺﾞｼｯｸM-PRO" pitchFamily="50" charset="-128"/>
            </a:endParaRPr>
          </a:p>
          <a:p>
            <a:pPr algn="ctr" defTabSz="685800" fontAlgn="auto">
              <a:spcBef>
                <a:spcPts val="0"/>
              </a:spcBef>
              <a:spcAft>
                <a:spcPts val="0"/>
              </a:spcAft>
              <a:defRPr/>
            </a:pPr>
            <a:endParaRPr lang="ja-JP" altLang="en-US" sz="900" dirty="0">
              <a:solidFill>
                <a:prstClr val="black"/>
              </a:solidFill>
              <a:latin typeface="HG丸ｺﾞｼｯｸM-PRO" pitchFamily="50" charset="-128"/>
              <a:ea typeface="HG丸ｺﾞｼｯｸM-PRO" pitchFamily="50" charset="-128"/>
            </a:endParaRPr>
          </a:p>
        </p:txBody>
      </p:sp>
      <p:pic>
        <p:nvPicPr>
          <p:cNvPr id="20" name="Picture 2" descr="C:\Program Files\Microsoft Office\MEDIA\CAGCAT10\j0205462.wmf">
            <a:extLst>
              <a:ext uri="{FF2B5EF4-FFF2-40B4-BE49-F238E27FC236}">
                <a16:creationId xmlns:a16="http://schemas.microsoft.com/office/drawing/2014/main" id="{A957684A-EF9B-482A-B80E-7EF580F8FF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6793" y="4878488"/>
            <a:ext cx="891857" cy="9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1">
            <a:extLst>
              <a:ext uri="{FF2B5EF4-FFF2-40B4-BE49-F238E27FC236}">
                <a16:creationId xmlns:a16="http://schemas.microsoft.com/office/drawing/2014/main" id="{77BC2205-B427-408A-9858-A790789CC4E9}"/>
              </a:ext>
            </a:extLst>
          </p:cNvPr>
          <p:cNvSpPr txBox="1"/>
          <p:nvPr/>
        </p:nvSpPr>
        <p:spPr bwMode="auto">
          <a:xfrm>
            <a:off x="7083626" y="4571763"/>
            <a:ext cx="1977428" cy="527087"/>
          </a:xfrm>
          <a:prstGeom prst="rect">
            <a:avLst/>
          </a:prstGeom>
          <a:noFill/>
        </p:spPr>
        <p:txBody>
          <a:bodyPr wrap="none" anchor="ctr" anchorCtr="1">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rPr>
              <a:t>都道府県庁</a:t>
            </a:r>
          </a:p>
        </p:txBody>
      </p:sp>
      <p:pic>
        <p:nvPicPr>
          <p:cNvPr id="18" name="Picture 1" descr="C:\Users\OYDPN\AppData\Local\Microsoft\Windows\Temporary Internet Files\Content.IE5\CTBVOFOZ\MC900205456[1].wmf">
            <a:extLst>
              <a:ext uri="{FF2B5EF4-FFF2-40B4-BE49-F238E27FC236}">
                <a16:creationId xmlns:a16="http://schemas.microsoft.com/office/drawing/2014/main" id="{AC5D3B3E-2370-43BC-AC93-4F3CB163BB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604" y="5525436"/>
            <a:ext cx="801675" cy="8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9">
            <a:extLst>
              <a:ext uri="{FF2B5EF4-FFF2-40B4-BE49-F238E27FC236}">
                <a16:creationId xmlns:a16="http://schemas.microsoft.com/office/drawing/2014/main" id="{D2EE44D0-EEE3-4B41-BFFB-EB2019F66D8D}"/>
              </a:ext>
            </a:extLst>
          </p:cNvPr>
          <p:cNvSpPr txBox="1"/>
          <p:nvPr/>
        </p:nvSpPr>
        <p:spPr bwMode="auto">
          <a:xfrm>
            <a:off x="6012160" y="5157192"/>
            <a:ext cx="1210322" cy="527087"/>
          </a:xfrm>
          <a:prstGeom prst="rect">
            <a:avLst/>
          </a:prstGeom>
          <a:noFill/>
        </p:spPr>
        <p:txBody>
          <a:bodyPr wrap="none" anchor="ctr" anchorCtr="1">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fontAlgn="auto">
              <a:spcBef>
                <a:spcPts val="0"/>
              </a:spcBef>
              <a:spcAft>
                <a:spcPts val="0"/>
              </a:spcAft>
              <a:defRPr/>
            </a:pPr>
            <a:r>
              <a:rPr lang="ja-JP" altLang="en-US" sz="1200" dirty="0">
                <a:latin typeface="メイリオ" panose="020B0604030504040204" pitchFamily="50" charset="-128"/>
                <a:ea typeface="メイリオ" panose="020B0604030504040204" pitchFamily="50" charset="-128"/>
              </a:rPr>
              <a:t>事業者</a:t>
            </a:r>
          </a:p>
        </p:txBody>
      </p:sp>
      <p:sp>
        <p:nvSpPr>
          <p:cNvPr id="34" name="テキスト ボックス 33">
            <a:extLst>
              <a:ext uri="{FF2B5EF4-FFF2-40B4-BE49-F238E27FC236}">
                <a16:creationId xmlns:a16="http://schemas.microsoft.com/office/drawing/2014/main" id="{3BF3B47F-6764-4B4E-91FA-AEF03F22978C}"/>
              </a:ext>
            </a:extLst>
          </p:cNvPr>
          <p:cNvSpPr txBox="1"/>
          <p:nvPr/>
        </p:nvSpPr>
        <p:spPr>
          <a:xfrm>
            <a:off x="1019824" y="4342746"/>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登録申請</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D313E7E5-7A39-402F-A5CA-04BC1DCAE37A}"/>
              </a:ext>
            </a:extLst>
          </p:cNvPr>
          <p:cNvSpPr txBox="1"/>
          <p:nvPr/>
        </p:nvSpPr>
        <p:spPr>
          <a:xfrm>
            <a:off x="3968060" y="4342746"/>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登録審査</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5DF2814D-AE31-45A5-B728-E1788BD7FDF9}"/>
              </a:ext>
            </a:extLst>
          </p:cNvPr>
          <p:cNvSpPr txBox="1"/>
          <p:nvPr/>
        </p:nvSpPr>
        <p:spPr>
          <a:xfrm>
            <a:off x="7092280" y="4331274"/>
            <a:ext cx="646331"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公示</a:t>
            </a:r>
            <a:endParaRPr kumimoji="1" lang="ja-JP" altLang="en-US" dirty="0">
              <a:latin typeface="メイリオ" panose="020B0604030504040204" pitchFamily="50" charset="-128"/>
              <a:ea typeface="メイリオ" panose="020B0604030504040204" pitchFamily="50" charset="-128"/>
            </a:endParaRPr>
          </a:p>
        </p:txBody>
      </p:sp>
      <p:sp>
        <p:nvSpPr>
          <p:cNvPr id="37" name="矢印: 右 36">
            <a:extLst>
              <a:ext uri="{FF2B5EF4-FFF2-40B4-BE49-F238E27FC236}">
                <a16:creationId xmlns:a16="http://schemas.microsoft.com/office/drawing/2014/main" id="{EDC7A917-1656-4FE1-BF8D-9D90AF717E4E}"/>
              </a:ext>
            </a:extLst>
          </p:cNvPr>
          <p:cNvSpPr/>
          <p:nvPr/>
        </p:nvSpPr>
        <p:spPr>
          <a:xfrm rot="19770284">
            <a:off x="1248459" y="5519269"/>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6EED322F-F9B9-47E7-BEC6-FCF6064CEDDF}"/>
              </a:ext>
            </a:extLst>
          </p:cNvPr>
          <p:cNvSpPr/>
          <p:nvPr/>
        </p:nvSpPr>
        <p:spPr>
          <a:xfrm rot="19770284" flipH="1" flipV="1">
            <a:off x="6978732" y="5477442"/>
            <a:ext cx="648072" cy="2160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a:extLst>
              <a:ext uri="{FF2B5EF4-FFF2-40B4-BE49-F238E27FC236}">
                <a16:creationId xmlns:a16="http://schemas.microsoft.com/office/drawing/2014/main" id="{06A4E4B1-E874-41E9-BD5F-C2053070B74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087177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喀痰吸引等の業務を行う事業者の登録基準</a:t>
            </a:r>
            <a:endParaRPr kumimoji="1" lang="ja-JP" altLang="en-US" dirty="0"/>
          </a:p>
        </p:txBody>
      </p:sp>
      <p:sp>
        <p:nvSpPr>
          <p:cNvPr id="17" name="メモ 35">
            <a:extLst>
              <a:ext uri="{FF2B5EF4-FFF2-40B4-BE49-F238E27FC236}">
                <a16:creationId xmlns:a16="http://schemas.microsoft.com/office/drawing/2014/main" id="{BFBBC370-CC59-4312-B393-27545EFBAF8D}"/>
              </a:ext>
            </a:extLst>
          </p:cNvPr>
          <p:cNvSpPr/>
          <p:nvPr/>
        </p:nvSpPr>
        <p:spPr bwMode="auto">
          <a:xfrm>
            <a:off x="199355" y="4284000"/>
            <a:ext cx="8772432" cy="1890000"/>
          </a:xfrm>
          <a:prstGeom prst="rect">
            <a:avLst/>
          </a:prstGeom>
          <a:solidFill>
            <a:schemeClr val="bg1">
              <a:lumMod val="8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85709" tIns="42857" rIns="85709" bIns="42857" numCol="1" rtlCol="0" anchor="ctr" anchorCtr="0" compatLnSpc="1">
            <a:prstTxWarp prst="textNoShape">
              <a:avLst/>
            </a:prstTxWarp>
          </a:bodyPr>
          <a:lstStyle/>
          <a:p>
            <a:pPr algn="ctr" defTabSz="857105"/>
            <a:endParaRPr lang="ja-JP" altLang="en-US" sz="1700" dirty="0">
              <a:solidFill>
                <a:srgbClr val="CCFFFF"/>
              </a:solidFill>
              <a:latin typeface="Arial" charset="0"/>
            </a:endParaRPr>
          </a:p>
        </p:txBody>
      </p:sp>
      <p:sp>
        <p:nvSpPr>
          <p:cNvPr id="18" name="AutoShape 7">
            <a:extLst>
              <a:ext uri="{FF2B5EF4-FFF2-40B4-BE49-F238E27FC236}">
                <a16:creationId xmlns:a16="http://schemas.microsoft.com/office/drawing/2014/main" id="{8FF8441E-4B98-4C44-AA43-57C1FA60B924}"/>
              </a:ext>
            </a:extLst>
          </p:cNvPr>
          <p:cNvSpPr>
            <a:spLocks noChangeArrowheads="1"/>
          </p:cNvSpPr>
          <p:nvPr/>
        </p:nvSpPr>
        <p:spPr bwMode="auto">
          <a:xfrm>
            <a:off x="251520" y="4432945"/>
            <a:ext cx="8673916" cy="1688065"/>
          </a:xfrm>
          <a:prstGeom prst="roundRect">
            <a:avLst>
              <a:gd name="adj" fmla="val 6953"/>
            </a:avLst>
          </a:prstGeom>
          <a:solidFill>
            <a:schemeClr val="bg1"/>
          </a:solidFill>
          <a:ln w="9525" algn="ctr">
            <a:noFill/>
            <a:round/>
            <a:headEnd/>
            <a:tailEnd/>
          </a:ln>
          <a:effectLst>
            <a:outerShdw blurRad="50800" dist="38100" dir="2700000" algn="tl" rotWithShape="0">
              <a:prstClr val="black">
                <a:alpha val="40000"/>
              </a:prstClr>
            </a:outerShdw>
          </a:effectLst>
        </p:spPr>
        <p:txBody>
          <a:bodyPr wrap="square" lIns="84349" tIns="0" rIns="33734" bIns="0" anchor="ctr">
            <a:noAutofit/>
          </a:bodyPr>
          <a:lstStyle/>
          <a:p>
            <a:pPr marL="180000" indent="-180000" algn="l">
              <a:lnSpc>
                <a:spcPct val="125000"/>
              </a:lnSpc>
            </a:pPr>
            <a:r>
              <a:rPr lang="ja-JP" altLang="en-US" sz="1400" dirty="0">
                <a:latin typeface="Segoe UI" panose="020B0502040204020203" pitchFamily="34" charset="0"/>
                <a:ea typeface="メイリオ" panose="020B0604030504040204" pitchFamily="50" charset="-128"/>
              </a:rPr>
              <a:t>①喀痰吸引等は、</a:t>
            </a:r>
            <a:r>
              <a:rPr lang="ja-JP" altLang="en-US" sz="1400" b="1" u="sng" dirty="0">
                <a:latin typeface="Segoe UI" panose="020B0502040204020203" pitchFamily="34" charset="0"/>
                <a:ea typeface="メイリオ" panose="020B0604030504040204" pitchFamily="50" charset="-128"/>
              </a:rPr>
              <a:t>実地研修を修了した介護福祉士等</a:t>
            </a:r>
            <a:r>
              <a:rPr lang="ja-JP" altLang="en-US" sz="1400" dirty="0">
                <a:latin typeface="Segoe UI" panose="020B0502040204020203" pitchFamily="34" charset="0"/>
                <a:ea typeface="メイリオ" panose="020B0604030504040204" pitchFamily="50" charset="-128"/>
              </a:rPr>
              <a:t>に行わせること。　</a:t>
            </a:r>
            <a:endParaRPr lang="en-US" altLang="ja-JP" sz="1400" dirty="0">
              <a:latin typeface="Segoe UI" panose="020B0502040204020203" pitchFamily="34" charset="0"/>
              <a:ea typeface="メイリオ" panose="020B0604030504040204" pitchFamily="50" charset="-128"/>
            </a:endParaRPr>
          </a:p>
          <a:p>
            <a:pPr marL="180000" indent="-180000" algn="l">
              <a:lnSpc>
                <a:spcPct val="125000"/>
              </a:lnSpc>
            </a:pPr>
            <a:r>
              <a:rPr lang="ja-JP" altLang="en-US" sz="1400" dirty="0">
                <a:latin typeface="Segoe UI" panose="020B0502040204020203" pitchFamily="34" charset="0"/>
                <a:ea typeface="メイリオ" panose="020B0604030504040204" pitchFamily="50" charset="-128"/>
              </a:rPr>
              <a:t>②実地研修を修了していない介護福祉士等に対し、</a:t>
            </a:r>
            <a:r>
              <a:rPr lang="ja-JP" altLang="en-US" sz="1400" b="1" u="sng" dirty="0">
                <a:latin typeface="Segoe UI" panose="020B0502040204020203" pitchFamily="34" charset="0"/>
                <a:ea typeface="メイリオ" panose="020B0604030504040204" pitchFamily="50" charset="-128"/>
              </a:rPr>
              <a:t>医師・看護師等を講師とする実地研修を行う</a:t>
            </a:r>
            <a:r>
              <a:rPr lang="ja-JP" altLang="en-US" sz="1200" b="1" u="sng" dirty="0">
                <a:latin typeface="Segoe UI" panose="020B0502040204020203" pitchFamily="34" charset="0"/>
                <a:ea typeface="メイリオ" panose="020B0604030504040204" pitchFamily="50" charset="-128"/>
              </a:rPr>
              <a:t>（</a:t>
            </a:r>
            <a:r>
              <a:rPr lang="en-US" altLang="ja-JP" sz="1200" b="1" u="sng" dirty="0">
                <a:latin typeface="Segoe UI" panose="020B0502040204020203" pitchFamily="34" charset="0"/>
                <a:ea typeface="メイリオ" panose="020B0604030504040204" pitchFamily="50" charset="-128"/>
              </a:rPr>
              <a:t>※</a:t>
            </a:r>
            <a:r>
              <a:rPr lang="ja-JP" altLang="en-US" sz="1200" b="1" u="sng" dirty="0">
                <a:latin typeface="Segoe UI" panose="020B0502040204020203" pitchFamily="34" charset="0"/>
                <a:ea typeface="メイリオ" panose="020B0604030504040204" pitchFamily="50" charset="-128"/>
              </a:rPr>
              <a:t>）</a:t>
            </a:r>
            <a:r>
              <a:rPr lang="ja-JP" altLang="en-US" sz="1400" dirty="0">
                <a:latin typeface="Segoe UI" panose="020B0502040204020203" pitchFamily="34" charset="0"/>
                <a:ea typeface="メイリオ" panose="020B0604030504040204" pitchFamily="50" charset="-128"/>
              </a:rPr>
              <a:t>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5000"/>
              </a:lnSpc>
            </a:pPr>
            <a:r>
              <a:rPr lang="ja-JP" altLang="en-US" sz="1400" dirty="0">
                <a:latin typeface="Segoe UI" panose="020B0502040204020203" pitchFamily="34" charset="0"/>
                <a:ea typeface="メイリオ" panose="020B0604030504040204" pitchFamily="50" charset="-128"/>
              </a:rPr>
              <a:t>③安全確保のための</a:t>
            </a:r>
            <a:r>
              <a:rPr lang="ja-JP" altLang="en-US" sz="1400" b="1" u="sng" dirty="0">
                <a:latin typeface="Segoe UI" panose="020B0502040204020203" pitchFamily="34" charset="0"/>
                <a:ea typeface="メイリオ" panose="020B0604030504040204" pitchFamily="50" charset="-128"/>
              </a:rPr>
              <a:t>体制を整備</a:t>
            </a:r>
            <a:r>
              <a:rPr lang="ja-JP" altLang="en-US" sz="1400" dirty="0">
                <a:latin typeface="Segoe UI" panose="020B0502040204020203" pitchFamily="34" charset="0"/>
                <a:ea typeface="メイリオ" panose="020B0604030504040204" pitchFamily="50" charset="-128"/>
              </a:rPr>
              <a:t>すること（安全委員会の設置、研修体制の整備等）。</a:t>
            </a:r>
            <a:endParaRPr lang="en-US" altLang="ja-JP" sz="1400" dirty="0">
              <a:latin typeface="Segoe UI" panose="020B0502040204020203" pitchFamily="34" charset="0"/>
              <a:ea typeface="メイリオ" panose="020B0604030504040204" pitchFamily="50" charset="-128"/>
            </a:endParaRPr>
          </a:p>
          <a:p>
            <a:pPr marL="180000" indent="-180000" algn="l">
              <a:lnSpc>
                <a:spcPct val="125000"/>
              </a:lnSpc>
            </a:pPr>
            <a:r>
              <a:rPr lang="ja-JP" altLang="en-US" sz="1400" dirty="0">
                <a:latin typeface="Segoe UI" panose="020B0502040204020203" pitchFamily="34" charset="0"/>
                <a:ea typeface="メイリオ" panose="020B0604030504040204" pitchFamily="50" charset="-128"/>
              </a:rPr>
              <a:t>④必要な</a:t>
            </a:r>
            <a:r>
              <a:rPr lang="ja-JP" altLang="en-US" sz="1400" b="1" u="sng" dirty="0">
                <a:latin typeface="Segoe UI" panose="020B0502040204020203" pitchFamily="34" charset="0"/>
                <a:ea typeface="メイリオ" panose="020B0604030504040204" pitchFamily="50" charset="-128"/>
              </a:rPr>
              <a:t>備品</a:t>
            </a:r>
            <a:r>
              <a:rPr lang="ja-JP" altLang="en-US" sz="1400" dirty="0">
                <a:latin typeface="Segoe UI" panose="020B0502040204020203" pitchFamily="34" charset="0"/>
                <a:ea typeface="メイリオ" panose="020B0604030504040204" pitchFamily="50" charset="-128"/>
              </a:rPr>
              <a:t>を備えるとともに、</a:t>
            </a:r>
            <a:r>
              <a:rPr lang="ja-JP" altLang="en-US" sz="1400" b="1" u="sng" dirty="0">
                <a:latin typeface="Segoe UI" panose="020B0502040204020203" pitchFamily="34" charset="0"/>
                <a:ea typeface="メイリオ" panose="020B0604030504040204" pitchFamily="50" charset="-128"/>
              </a:rPr>
              <a:t>衛生的な管理</a:t>
            </a:r>
            <a:r>
              <a:rPr lang="ja-JP" altLang="en-US" sz="1400" dirty="0">
                <a:latin typeface="Segoe UI" panose="020B0502040204020203" pitchFamily="34" charset="0"/>
                <a:ea typeface="メイリオ" panose="020B0604030504040204" pitchFamily="50" charset="-128"/>
              </a:rPr>
              <a:t>に努めること。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5000"/>
              </a:lnSpc>
            </a:pPr>
            <a:r>
              <a:rPr lang="ja-JP" altLang="en-US" sz="1400" dirty="0">
                <a:latin typeface="Segoe UI" panose="020B0502040204020203" pitchFamily="34" charset="0"/>
                <a:ea typeface="メイリオ" panose="020B0604030504040204" pitchFamily="50" charset="-128"/>
              </a:rPr>
              <a:t>⑤上記１．③の</a:t>
            </a:r>
            <a:r>
              <a:rPr lang="ja-JP" altLang="en-US" sz="1400" b="1" u="sng" dirty="0">
                <a:latin typeface="Segoe UI" panose="020B0502040204020203" pitchFamily="34" charset="0"/>
                <a:ea typeface="メイリオ" panose="020B0604030504040204" pitchFamily="50" charset="-128"/>
              </a:rPr>
              <a:t>計画書の内容を</a:t>
            </a:r>
            <a:r>
              <a:rPr lang="ja-JP" altLang="en-US" sz="1400" dirty="0">
                <a:latin typeface="Segoe UI" panose="020B0502040204020203" pitchFamily="34" charset="0"/>
                <a:ea typeface="メイリオ" panose="020B0604030504040204" pitchFamily="50" charset="-128"/>
              </a:rPr>
              <a:t>喀痰吸引を必要とする方又はその家族に</a:t>
            </a:r>
            <a:r>
              <a:rPr lang="ja-JP" altLang="en-US" sz="1400" b="1" u="sng" dirty="0">
                <a:latin typeface="Segoe UI" panose="020B0502040204020203" pitchFamily="34" charset="0"/>
                <a:ea typeface="メイリオ" panose="020B0604030504040204" pitchFamily="50" charset="-128"/>
              </a:rPr>
              <a:t>説明し、同意を得る</a:t>
            </a:r>
            <a:r>
              <a:rPr lang="ja-JP" altLang="en-US" sz="1400" dirty="0">
                <a:latin typeface="Segoe UI" panose="020B0502040204020203" pitchFamily="34" charset="0"/>
                <a:ea typeface="メイリオ" panose="020B0604030504040204" pitchFamily="50" charset="-128"/>
              </a:rPr>
              <a:t>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5000"/>
              </a:lnSpc>
            </a:pPr>
            <a:r>
              <a:rPr lang="ja-JP" altLang="en-US" sz="1400" dirty="0">
                <a:latin typeface="Segoe UI" panose="020B0502040204020203" pitchFamily="34" charset="0"/>
                <a:ea typeface="メイリオ" panose="020B0604030504040204" pitchFamily="50" charset="-128"/>
              </a:rPr>
              <a:t>⑥業務に関して知り得た</a:t>
            </a:r>
            <a:r>
              <a:rPr lang="ja-JP" altLang="en-US" sz="1400" b="1" u="sng" dirty="0">
                <a:latin typeface="Segoe UI" panose="020B0502040204020203" pitchFamily="34" charset="0"/>
                <a:ea typeface="メイリオ" panose="020B0604030504040204" pitchFamily="50" charset="-128"/>
              </a:rPr>
              <a:t>情報を適切に管理</a:t>
            </a:r>
            <a:r>
              <a:rPr lang="ja-JP" altLang="en-US" sz="1400" dirty="0">
                <a:latin typeface="Segoe UI" panose="020B0502040204020203" pitchFamily="34" charset="0"/>
                <a:ea typeface="メイリオ" panose="020B0604030504040204" pitchFamily="50" charset="-128"/>
              </a:rPr>
              <a:t>すること。</a:t>
            </a:r>
          </a:p>
        </p:txBody>
      </p:sp>
      <p:sp>
        <p:nvSpPr>
          <p:cNvPr id="19" name="メモ 28">
            <a:extLst>
              <a:ext uri="{FF2B5EF4-FFF2-40B4-BE49-F238E27FC236}">
                <a16:creationId xmlns:a16="http://schemas.microsoft.com/office/drawing/2014/main" id="{F827CB9F-D99F-4EE7-9410-921881070051}"/>
              </a:ext>
            </a:extLst>
          </p:cNvPr>
          <p:cNvSpPr/>
          <p:nvPr/>
        </p:nvSpPr>
        <p:spPr bwMode="auto">
          <a:xfrm>
            <a:off x="199399" y="1368000"/>
            <a:ext cx="8779501" cy="2664000"/>
          </a:xfrm>
          <a:prstGeom prst="rect">
            <a:avLst/>
          </a:prstGeom>
          <a:solidFill>
            <a:schemeClr val="bg1">
              <a:lumMod val="8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85709" tIns="42857" rIns="85709" bIns="42857" numCol="1" rtlCol="0" anchor="ctr" anchorCtr="0" compatLnSpc="1">
            <a:prstTxWarp prst="textNoShape">
              <a:avLst/>
            </a:prstTxWarp>
          </a:bodyPr>
          <a:lstStyle/>
          <a:p>
            <a:pPr algn="ctr" defTabSz="857105"/>
            <a:endParaRPr lang="ja-JP" altLang="en-US" sz="1700" dirty="0">
              <a:solidFill>
                <a:srgbClr val="CCFFFF"/>
              </a:solidFill>
              <a:latin typeface="Segoe UI" panose="020B0502040204020203" pitchFamily="34" charset="0"/>
              <a:ea typeface="メイリオ" panose="020B0604030504040204" pitchFamily="50" charset="-128"/>
            </a:endParaRPr>
          </a:p>
        </p:txBody>
      </p:sp>
      <p:sp>
        <p:nvSpPr>
          <p:cNvPr id="21" name="AutoShape 7">
            <a:extLst>
              <a:ext uri="{FF2B5EF4-FFF2-40B4-BE49-F238E27FC236}">
                <a16:creationId xmlns:a16="http://schemas.microsoft.com/office/drawing/2014/main" id="{EDBE74DA-85AA-4D49-B040-7BBA15358F7D}"/>
              </a:ext>
            </a:extLst>
          </p:cNvPr>
          <p:cNvSpPr>
            <a:spLocks noChangeArrowheads="1"/>
          </p:cNvSpPr>
          <p:nvPr/>
        </p:nvSpPr>
        <p:spPr bwMode="auto">
          <a:xfrm>
            <a:off x="251518" y="1512000"/>
            <a:ext cx="8673915" cy="2448000"/>
          </a:xfrm>
          <a:prstGeom prst="roundRect">
            <a:avLst>
              <a:gd name="adj" fmla="val 4177"/>
            </a:avLst>
          </a:prstGeom>
          <a:solidFill>
            <a:schemeClr val="bg1"/>
          </a:solidFill>
          <a:ln w="9525" algn="ctr">
            <a:noFill/>
            <a:round/>
            <a:headEnd/>
            <a:tailEnd/>
          </a:ln>
          <a:effectLst>
            <a:outerShdw blurRad="50800" dist="38100" dir="2700000" algn="tl" rotWithShape="0">
              <a:prstClr val="black">
                <a:alpha val="40000"/>
              </a:prstClr>
            </a:outerShdw>
          </a:effectLst>
        </p:spPr>
        <p:txBody>
          <a:bodyPr wrap="square" lIns="89984" tIns="0" rIns="35993" bIns="0" anchor="ctr">
            <a:noAutofit/>
          </a:bodyPr>
          <a:lstStyle/>
          <a:p>
            <a:pPr marL="180000" indent="-180000" algn="l">
              <a:lnSpc>
                <a:spcPct val="120000"/>
              </a:lnSpc>
            </a:pPr>
            <a:r>
              <a:rPr lang="ja-JP" altLang="en-US" sz="1400" dirty="0">
                <a:latin typeface="Segoe UI" panose="020B0502040204020203" pitchFamily="34" charset="0"/>
                <a:ea typeface="メイリオ" panose="020B0604030504040204" pitchFamily="50" charset="-128"/>
              </a:rPr>
              <a:t>①介護福祉士等が喀痰吸引等を実施するにあたり、</a:t>
            </a:r>
            <a:r>
              <a:rPr lang="ja-JP" altLang="en-US" sz="1400" b="1" u="sng" dirty="0">
                <a:latin typeface="Segoe UI" panose="020B0502040204020203" pitchFamily="34" charset="0"/>
                <a:ea typeface="メイリオ" panose="020B0604030504040204" pitchFamily="50" charset="-128"/>
              </a:rPr>
              <a:t>医師の文書による指示</a:t>
            </a:r>
            <a:r>
              <a:rPr lang="ja-JP" altLang="en-US" sz="1400" dirty="0">
                <a:latin typeface="Segoe UI" panose="020B0502040204020203" pitchFamily="34" charset="0"/>
                <a:ea typeface="メイリオ" panose="020B0604030504040204" pitchFamily="50" charset="-128"/>
              </a:rPr>
              <a:t>を受けること。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0000"/>
              </a:lnSpc>
            </a:pPr>
            <a:r>
              <a:rPr lang="ja-JP" altLang="en-US" sz="1400" dirty="0">
                <a:latin typeface="Segoe UI" panose="020B0502040204020203" pitchFamily="34" charset="0"/>
                <a:ea typeface="メイリオ" panose="020B0604030504040204" pitchFamily="50" charset="-128"/>
              </a:rPr>
              <a:t>②医師・看護職員が喀痰吸引等を必要とする方の状況を定期的に確認し、介護福祉士等と</a:t>
            </a:r>
            <a:r>
              <a:rPr lang="ja-JP" altLang="en-US" sz="1400" b="1" u="sng" dirty="0">
                <a:latin typeface="Segoe UI" panose="020B0502040204020203" pitchFamily="34" charset="0"/>
                <a:ea typeface="メイリオ" panose="020B0604030504040204" pitchFamily="50" charset="-128"/>
              </a:rPr>
              <a:t>情報共有</a:t>
            </a:r>
            <a:r>
              <a:rPr lang="ja-JP" altLang="en-US" sz="1400" dirty="0">
                <a:latin typeface="Segoe UI" panose="020B0502040204020203" pitchFamily="34" charset="0"/>
                <a:ea typeface="メイリオ" panose="020B0604030504040204" pitchFamily="50" charset="-128"/>
              </a:rPr>
              <a:t>を図ることにより、医師・看護職員と介護福祉士との連携を確保するとともに、適切な役割分担を図ること。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0000"/>
              </a:lnSpc>
            </a:pPr>
            <a:r>
              <a:rPr lang="ja-JP" altLang="en-US" sz="1400" dirty="0">
                <a:latin typeface="Segoe UI" panose="020B0502040204020203" pitchFamily="34" charset="0"/>
                <a:ea typeface="メイリオ" panose="020B0604030504040204" pitchFamily="50" charset="-128"/>
              </a:rPr>
              <a:t>③喀痰吸引等を必要とする方の個々の状況を踏まえ、医師・看護職員との連携の下に、喀痰吸引等の実施内容等を記載した</a:t>
            </a:r>
            <a:r>
              <a:rPr lang="ja-JP" altLang="en-US" sz="1400" b="1" u="sng" dirty="0">
                <a:latin typeface="Segoe UI" panose="020B0502040204020203" pitchFamily="34" charset="0"/>
                <a:ea typeface="メイリオ" panose="020B0604030504040204" pitchFamily="50" charset="-128"/>
              </a:rPr>
              <a:t>計画書を作成</a:t>
            </a:r>
            <a:r>
              <a:rPr lang="ja-JP" altLang="en-US" sz="1400" dirty="0">
                <a:latin typeface="Segoe UI" panose="020B0502040204020203" pitchFamily="34" charset="0"/>
                <a:ea typeface="メイリオ" panose="020B0604030504040204" pitchFamily="50" charset="-128"/>
              </a:rPr>
              <a:t>すること。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0000"/>
              </a:lnSpc>
            </a:pPr>
            <a:r>
              <a:rPr lang="ja-JP" altLang="en-US" sz="1400" dirty="0">
                <a:latin typeface="Segoe UI" panose="020B0502040204020203" pitchFamily="34" charset="0"/>
                <a:ea typeface="メイリオ" panose="020B0604030504040204" pitchFamily="50" charset="-128"/>
              </a:rPr>
              <a:t>④喀痰吸引等の実施状況に関する</a:t>
            </a:r>
            <a:r>
              <a:rPr lang="ja-JP" altLang="en-US" sz="1400" b="1" u="sng" dirty="0">
                <a:latin typeface="Segoe UI" panose="020B0502040204020203" pitchFamily="34" charset="0"/>
                <a:ea typeface="メイリオ" panose="020B0604030504040204" pitchFamily="50" charset="-128"/>
              </a:rPr>
              <a:t>報告書を作成</a:t>
            </a:r>
            <a:r>
              <a:rPr lang="ja-JP" altLang="en-US" sz="1400" dirty="0">
                <a:latin typeface="Segoe UI" panose="020B0502040204020203" pitchFamily="34" charset="0"/>
                <a:ea typeface="メイリオ" panose="020B0604030504040204" pitchFamily="50" charset="-128"/>
              </a:rPr>
              <a:t>し、医師に提出すること。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0000"/>
              </a:lnSpc>
            </a:pPr>
            <a:r>
              <a:rPr lang="ja-JP" altLang="en-US" sz="1400" dirty="0">
                <a:latin typeface="Segoe UI" panose="020B0502040204020203" pitchFamily="34" charset="0"/>
                <a:ea typeface="メイリオ" panose="020B0604030504040204" pitchFamily="50" charset="-128"/>
              </a:rPr>
              <a:t>⑤喀痰吸引等を必要とする方の状態の急変に備え、</a:t>
            </a:r>
            <a:r>
              <a:rPr lang="ja-JP" altLang="en-US" sz="1400" b="1" u="sng" dirty="0">
                <a:latin typeface="Segoe UI" panose="020B0502040204020203" pitchFamily="34" charset="0"/>
                <a:ea typeface="メイリオ" panose="020B0604030504040204" pitchFamily="50" charset="-128"/>
              </a:rPr>
              <a:t>緊急時の医師・看護職員への連絡方法</a:t>
            </a:r>
            <a:r>
              <a:rPr lang="ja-JP" altLang="en-US" sz="1400" dirty="0">
                <a:latin typeface="Segoe UI" panose="020B0502040204020203" pitchFamily="34" charset="0"/>
                <a:ea typeface="メイリオ" panose="020B0604030504040204" pitchFamily="50" charset="-128"/>
              </a:rPr>
              <a:t>をあらかじめ定めておくこと。</a:t>
            </a:r>
            <a:endParaRPr lang="en-US" altLang="ja-JP" sz="1400" dirty="0">
              <a:latin typeface="Segoe UI" panose="020B0502040204020203" pitchFamily="34" charset="0"/>
              <a:ea typeface="メイリオ" panose="020B0604030504040204" pitchFamily="50" charset="-128"/>
            </a:endParaRPr>
          </a:p>
          <a:p>
            <a:pPr marL="180000" indent="-180000" algn="l">
              <a:lnSpc>
                <a:spcPct val="120000"/>
              </a:lnSpc>
            </a:pPr>
            <a:r>
              <a:rPr lang="ja-JP" altLang="en-US" sz="1400" dirty="0">
                <a:latin typeface="Segoe UI" panose="020B0502040204020203" pitchFamily="34" charset="0"/>
                <a:ea typeface="メイリオ" panose="020B0604030504040204" pitchFamily="50" charset="-128"/>
              </a:rPr>
              <a:t>⑥喀痰吸引等の</a:t>
            </a:r>
            <a:r>
              <a:rPr lang="ja-JP" altLang="en-US" sz="1400" b="1" u="sng" dirty="0">
                <a:latin typeface="Segoe UI" panose="020B0502040204020203" pitchFamily="34" charset="0"/>
                <a:ea typeface="メイリオ" panose="020B0604030504040204" pitchFamily="50" charset="-128"/>
              </a:rPr>
              <a:t>業務の手順等を記載した書類</a:t>
            </a:r>
            <a:r>
              <a:rPr lang="ja-JP" altLang="en-US" sz="1400" dirty="0">
                <a:latin typeface="Segoe UI" panose="020B0502040204020203" pitchFamily="34" charset="0"/>
                <a:ea typeface="メイリオ" panose="020B0604030504040204" pitchFamily="50" charset="-128"/>
              </a:rPr>
              <a:t>（業務方法書）を作成すること。</a:t>
            </a:r>
          </a:p>
        </p:txBody>
      </p:sp>
      <p:sp>
        <p:nvSpPr>
          <p:cNvPr id="22" name="Rectangle 8">
            <a:extLst>
              <a:ext uri="{FF2B5EF4-FFF2-40B4-BE49-F238E27FC236}">
                <a16:creationId xmlns:a16="http://schemas.microsoft.com/office/drawing/2014/main" id="{D7AC9406-FF65-4777-B876-67B9D03D6D1A}"/>
              </a:ext>
            </a:extLst>
          </p:cNvPr>
          <p:cNvSpPr>
            <a:spLocks noChangeArrowheads="1"/>
          </p:cNvSpPr>
          <p:nvPr/>
        </p:nvSpPr>
        <p:spPr bwMode="auto">
          <a:xfrm>
            <a:off x="166472" y="1188000"/>
            <a:ext cx="3626165" cy="3240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23" tIns="36000" rIns="91423" bIns="10798" anchor="ctr"/>
          <a:lstStyle/>
          <a:p>
            <a:pPr>
              <a:spcBef>
                <a:spcPct val="50000"/>
              </a:spcBef>
            </a:pPr>
            <a:r>
              <a:rPr lang="ja-JP" altLang="en-US" sz="1400" b="1" dirty="0">
                <a:solidFill>
                  <a:schemeClr val="bg1"/>
                </a:solidFill>
                <a:latin typeface="Segoe UI" panose="020B0502040204020203" pitchFamily="34" charset="0"/>
                <a:ea typeface="メイリオ" panose="020B0604030504040204" pitchFamily="50" charset="-128"/>
              </a:rPr>
              <a:t>１．医療関係者との連携に関する基準</a:t>
            </a:r>
          </a:p>
        </p:txBody>
      </p:sp>
      <p:sp>
        <p:nvSpPr>
          <p:cNvPr id="26" name="Rectangle 6">
            <a:extLst>
              <a:ext uri="{FF2B5EF4-FFF2-40B4-BE49-F238E27FC236}">
                <a16:creationId xmlns:a16="http://schemas.microsoft.com/office/drawing/2014/main" id="{D9316BC8-E350-437B-983A-333A46DA3AA2}"/>
              </a:ext>
            </a:extLst>
          </p:cNvPr>
          <p:cNvSpPr>
            <a:spLocks noChangeArrowheads="1"/>
          </p:cNvSpPr>
          <p:nvPr/>
        </p:nvSpPr>
        <p:spPr bwMode="auto">
          <a:xfrm>
            <a:off x="166472" y="4104000"/>
            <a:ext cx="4909584" cy="32400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lIns="91423" tIns="36000" rIns="91423" bIns="10798" anchor="ctr"/>
          <a:lstStyle/>
          <a:p>
            <a:pPr>
              <a:spcBef>
                <a:spcPct val="50000"/>
              </a:spcBef>
            </a:pPr>
            <a:r>
              <a:rPr lang="ja-JP" altLang="en-US" sz="1500" b="1" dirty="0">
                <a:solidFill>
                  <a:schemeClr val="bg1"/>
                </a:solidFill>
                <a:latin typeface="Segoe UI" panose="020B0502040204020203" pitchFamily="34" charset="0"/>
                <a:ea typeface="メイリオ" panose="020B0604030504040204" pitchFamily="50" charset="-128"/>
              </a:rPr>
              <a:t>２．喀痰</a:t>
            </a:r>
            <a:r>
              <a:rPr lang="ja-JP" altLang="en-US" sz="1400" b="1" dirty="0">
                <a:solidFill>
                  <a:schemeClr val="bg1"/>
                </a:solidFill>
                <a:latin typeface="Segoe UI" panose="020B0502040204020203" pitchFamily="34" charset="0"/>
                <a:ea typeface="メイリオ" panose="020B0604030504040204" pitchFamily="50" charset="-128"/>
              </a:rPr>
              <a:t>吸引</a:t>
            </a:r>
            <a:r>
              <a:rPr lang="ja-JP" altLang="en-US" sz="1500" b="1" dirty="0">
                <a:solidFill>
                  <a:schemeClr val="bg1"/>
                </a:solidFill>
                <a:latin typeface="Segoe UI" panose="020B0502040204020203" pitchFamily="34" charset="0"/>
                <a:ea typeface="メイリオ" panose="020B0604030504040204" pitchFamily="50" charset="-128"/>
              </a:rPr>
              <a:t>等を安全・適正に実施するための基準</a:t>
            </a:r>
          </a:p>
        </p:txBody>
      </p:sp>
      <p:sp>
        <p:nvSpPr>
          <p:cNvPr id="27" name="テキスト ボックス 26">
            <a:extLst>
              <a:ext uri="{FF2B5EF4-FFF2-40B4-BE49-F238E27FC236}">
                <a16:creationId xmlns:a16="http://schemas.microsoft.com/office/drawing/2014/main" id="{EC22D6F9-F641-4CE6-9ABA-693BEE534EDC}"/>
              </a:ext>
            </a:extLst>
          </p:cNvPr>
          <p:cNvSpPr txBox="1"/>
          <p:nvPr/>
        </p:nvSpPr>
        <p:spPr>
          <a:xfrm>
            <a:off x="15826" y="6172247"/>
            <a:ext cx="8975773" cy="425105"/>
          </a:xfrm>
          <a:prstGeom prst="rect">
            <a:avLst/>
          </a:prstGeom>
          <a:noFill/>
        </p:spPr>
        <p:txBody>
          <a:bodyPr wrap="square" lIns="85709" tIns="42857" rIns="85709" bIns="42857" rtlCol="0">
            <a:spAutoFit/>
          </a:bodyPr>
          <a:lstStyle/>
          <a:p>
            <a:pPr algn="l"/>
            <a:r>
              <a:rPr lang="ja-JP" altLang="en-US" sz="1100" dirty="0">
                <a:latin typeface="Segoe UI" panose="020B0502040204020203" pitchFamily="34" charset="0"/>
                <a:ea typeface="メイリオ" panose="020B0604030504040204" pitchFamily="50" charset="-128"/>
              </a:rPr>
              <a:t>　（</a:t>
            </a:r>
            <a:r>
              <a:rPr lang="en-US" altLang="ja-JP" sz="1100" dirty="0">
                <a:latin typeface="Segoe UI" panose="020B0502040204020203" pitchFamily="34" charset="0"/>
                <a:ea typeface="メイリオ" panose="020B0604030504040204" pitchFamily="50" charset="-128"/>
              </a:rPr>
              <a:t>※</a:t>
            </a:r>
            <a:r>
              <a:rPr lang="ja-JP" altLang="en-US" sz="1100" dirty="0">
                <a:latin typeface="Segoe UI" panose="020B0502040204020203" pitchFamily="34" charset="0"/>
                <a:ea typeface="メイリオ" panose="020B0604030504040204" pitchFamily="50" charset="-128"/>
              </a:rPr>
              <a:t>）実地研修の内容は、後述の登録研修機関と同様（口腔内の喀痰吸引・・・</a:t>
            </a:r>
            <a:r>
              <a:rPr lang="en-US" altLang="ja-JP" sz="1100" dirty="0">
                <a:latin typeface="Segoe UI" panose="020B0502040204020203" pitchFamily="34" charset="0"/>
                <a:ea typeface="メイリオ" panose="020B0604030504040204" pitchFamily="50" charset="-128"/>
              </a:rPr>
              <a:t>10</a:t>
            </a:r>
            <a:r>
              <a:rPr lang="ja-JP" altLang="en-US" sz="1100" dirty="0">
                <a:latin typeface="Segoe UI" panose="020B0502040204020203" pitchFamily="34" charset="0"/>
                <a:ea typeface="メイリオ" panose="020B0604030504040204" pitchFamily="50" charset="-128"/>
              </a:rPr>
              <a:t>回以上・その他・・・</a:t>
            </a:r>
            <a:r>
              <a:rPr lang="en-US" altLang="ja-JP" sz="1100" dirty="0">
                <a:latin typeface="Segoe UI" panose="020B0502040204020203" pitchFamily="34" charset="0"/>
                <a:ea typeface="メイリオ" panose="020B0604030504040204" pitchFamily="50" charset="-128"/>
              </a:rPr>
              <a:t>20</a:t>
            </a:r>
            <a:r>
              <a:rPr lang="ja-JP" altLang="en-US" sz="1100" dirty="0">
                <a:latin typeface="Segoe UI" panose="020B0502040204020203" pitchFamily="34" charset="0"/>
                <a:ea typeface="メイリオ" panose="020B0604030504040204" pitchFamily="50" charset="-128"/>
              </a:rPr>
              <a:t>回以上）。　</a:t>
            </a:r>
            <a:endParaRPr lang="en-US" altLang="ja-JP" sz="1100" dirty="0">
              <a:latin typeface="Segoe UI" panose="020B0502040204020203" pitchFamily="34" charset="0"/>
              <a:ea typeface="メイリオ" panose="020B0604030504040204" pitchFamily="50" charset="-128"/>
            </a:endParaRPr>
          </a:p>
          <a:p>
            <a:pPr algn="l"/>
            <a:r>
              <a:rPr lang="ja-JP" altLang="en-US" sz="1100" dirty="0">
                <a:latin typeface="Segoe UI" panose="020B0502040204020203" pitchFamily="34" charset="0"/>
                <a:ea typeface="メイリオ" panose="020B0604030504040204" pitchFamily="50" charset="-128"/>
              </a:rPr>
              <a:t>　（注） 病院・診療所は、医療関係者による喀痰吸引等の実施体制が整っているため、喀痰吸引等の業務を行う事業所の登録対象としない。</a:t>
            </a:r>
            <a:endParaRPr lang="en-US" altLang="ja-JP" sz="1100" dirty="0">
              <a:latin typeface="Segoe UI" panose="020B0502040204020203"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C9890EB-BA45-499B-B0A5-1EA40A201876}"/>
              </a:ext>
            </a:extLst>
          </p:cNvPr>
          <p:cNvSpPr txBox="1"/>
          <p:nvPr/>
        </p:nvSpPr>
        <p:spPr>
          <a:xfrm>
            <a:off x="4749745" y="198000"/>
            <a:ext cx="42867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4-2.</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喀痰吸引等の実施に必要な事業者の体制づくり</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E95D6D7-4541-461D-BA0F-61B9333B725D}"/>
              </a:ext>
            </a:extLst>
          </p:cNvPr>
          <p:cNvSpPr txBox="1"/>
          <p:nvPr/>
        </p:nvSpPr>
        <p:spPr>
          <a:xfrm>
            <a:off x="199399" y="6525344"/>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12" name="スライド番号プレースホルダー 1">
            <a:extLst>
              <a:ext uri="{FF2B5EF4-FFF2-40B4-BE49-F238E27FC236}">
                <a16:creationId xmlns:a16="http://schemas.microsoft.com/office/drawing/2014/main" id="{0C570A77-A9E1-4601-8D33-B703DB61457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75933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descr="チェックリスト">
            <a:extLst>
              <a:ext uri="{FF2B5EF4-FFF2-40B4-BE49-F238E27FC236}">
                <a16:creationId xmlns:a16="http://schemas.microsoft.com/office/drawing/2014/main" id="{5E5DD90F-368D-42AE-B15F-139AFCCAFA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4331" y="4725144"/>
            <a:ext cx="1260000" cy="1260000"/>
          </a:xfrm>
          <a:prstGeom prst="rect">
            <a:avLst/>
          </a:prstGeom>
        </p:spPr>
      </p:pic>
      <p:pic>
        <p:nvPicPr>
          <p:cNvPr id="8" name="グラフィックス 7" descr="リスト">
            <a:extLst>
              <a:ext uri="{FF2B5EF4-FFF2-40B4-BE49-F238E27FC236}">
                <a16:creationId xmlns:a16="http://schemas.microsoft.com/office/drawing/2014/main" id="{72EE9AAC-AD7E-45CE-8280-FF44B21BCF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2480" y="4725144"/>
            <a:ext cx="1260000" cy="1260000"/>
          </a:xfrm>
          <a:prstGeom prst="rect">
            <a:avLst/>
          </a:prstGeom>
        </p:spPr>
      </p:pic>
      <p:sp>
        <p:nvSpPr>
          <p:cNvPr id="4" name="タイトル 3"/>
          <p:cNvSpPr>
            <a:spLocks noGrp="1"/>
          </p:cNvSpPr>
          <p:nvPr>
            <p:ph type="title"/>
          </p:nvPr>
        </p:nvSpPr>
        <p:spPr/>
        <p:txBody>
          <a:bodyPr>
            <a:normAutofit fontScale="90000"/>
          </a:bodyPr>
          <a:lstStyle/>
          <a:p>
            <a:r>
              <a:rPr lang="ja-JP" altLang="en-US" dirty="0"/>
              <a:t>実地研修時と喀痰吸引等の実施時に必要な書類</a:t>
            </a:r>
            <a:endParaRPr kumimoji="1" lang="ja-JP" altLang="en-US" dirty="0"/>
          </a:p>
        </p:txBody>
      </p:sp>
      <p:pic>
        <p:nvPicPr>
          <p:cNvPr id="11" name="グラフィックス 10" descr="新聞">
            <a:extLst>
              <a:ext uri="{FF2B5EF4-FFF2-40B4-BE49-F238E27FC236}">
                <a16:creationId xmlns:a16="http://schemas.microsoft.com/office/drawing/2014/main" id="{6503108B-0CBE-4129-AEC2-4CA8A3D90F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9912" y="1736992"/>
            <a:ext cx="1440000" cy="1440000"/>
          </a:xfrm>
          <a:prstGeom prst="rect">
            <a:avLst/>
          </a:prstGeom>
        </p:spPr>
      </p:pic>
      <p:pic>
        <p:nvPicPr>
          <p:cNvPr id="13" name="グラフィックス 12" descr="ドキュメント">
            <a:extLst>
              <a:ext uri="{FF2B5EF4-FFF2-40B4-BE49-F238E27FC236}">
                <a16:creationId xmlns:a16="http://schemas.microsoft.com/office/drawing/2014/main" id="{3988DCA0-8A4E-4BED-8BEA-51C86C7812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216" y="1736992"/>
            <a:ext cx="1389888" cy="1389888"/>
          </a:xfrm>
          <a:prstGeom prst="rect">
            <a:avLst/>
          </a:prstGeom>
        </p:spPr>
      </p:pic>
      <p:pic>
        <p:nvPicPr>
          <p:cNvPr id="15" name="グラフィックス 14" descr="紙">
            <a:extLst>
              <a:ext uri="{FF2B5EF4-FFF2-40B4-BE49-F238E27FC236}">
                <a16:creationId xmlns:a16="http://schemas.microsoft.com/office/drawing/2014/main" id="{18E5EBCC-3E70-4AE5-A487-806A09CA605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80063" y="4005064"/>
            <a:ext cx="1440000" cy="1440000"/>
          </a:xfrm>
          <a:prstGeom prst="rect">
            <a:avLst/>
          </a:prstGeom>
        </p:spPr>
      </p:pic>
      <p:pic>
        <p:nvPicPr>
          <p:cNvPr id="17" name="グラフィックス 16" descr="契約">
            <a:extLst>
              <a:ext uri="{FF2B5EF4-FFF2-40B4-BE49-F238E27FC236}">
                <a16:creationId xmlns:a16="http://schemas.microsoft.com/office/drawing/2014/main" id="{DA629F80-CDF4-4C4F-B1E6-E4771AEB6FE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3774" y="4005064"/>
            <a:ext cx="1440000" cy="1440000"/>
          </a:xfrm>
          <a:prstGeom prst="rect">
            <a:avLst/>
          </a:prstGeom>
        </p:spPr>
      </p:pic>
      <p:sp>
        <p:nvSpPr>
          <p:cNvPr id="18" name="テキスト ボックス 17">
            <a:extLst>
              <a:ext uri="{FF2B5EF4-FFF2-40B4-BE49-F238E27FC236}">
                <a16:creationId xmlns:a16="http://schemas.microsoft.com/office/drawing/2014/main" id="{952CD5E4-429C-4EF3-A672-06D8ED1C336B}"/>
              </a:ext>
            </a:extLst>
          </p:cNvPr>
          <p:cNvSpPr txBox="1"/>
          <p:nvPr/>
        </p:nvSpPr>
        <p:spPr>
          <a:xfrm>
            <a:off x="197644" y="2179993"/>
            <a:ext cx="2089033"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spc="-150" dirty="0">
                <a:latin typeface="Segoe UI" panose="020B0502040204020203" pitchFamily="34" charset="0"/>
                <a:ea typeface="メイリオ" panose="020B0604030504040204" pitchFamily="50" charset="-128"/>
              </a:rPr>
              <a:t>研修用の医師指示書</a:t>
            </a:r>
            <a:endParaRPr kumimoji="1" lang="ja-JP" altLang="en-US" b="1" spc="-150" dirty="0">
              <a:latin typeface="Segoe UI" panose="020B0502040204020203"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65E71B5E-96D4-480C-881B-0F75EE7F0EBE}"/>
              </a:ext>
            </a:extLst>
          </p:cNvPr>
          <p:cNvSpPr txBox="1"/>
          <p:nvPr/>
        </p:nvSpPr>
        <p:spPr>
          <a:xfrm>
            <a:off x="2390498" y="2179993"/>
            <a:ext cx="1338828"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研修計画書</a:t>
            </a:r>
            <a:endParaRPr kumimoji="1" lang="ja-JP" altLang="en-US" b="1" dirty="0">
              <a:latin typeface="Segoe UI" panose="020B0502040204020203" pitchFamily="34" charset="0"/>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FBB5E52-BBF6-4C38-88A6-50534908FF8A}"/>
              </a:ext>
            </a:extLst>
          </p:cNvPr>
          <p:cNvSpPr txBox="1"/>
          <p:nvPr/>
        </p:nvSpPr>
        <p:spPr>
          <a:xfrm>
            <a:off x="323528" y="4448065"/>
            <a:ext cx="1800493"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研修用の同意書</a:t>
            </a:r>
            <a:endParaRPr kumimoji="1" lang="ja-JP" altLang="en-US" b="1" dirty="0">
              <a:latin typeface="Segoe UI" panose="020B0502040204020203" pitchFamily="34" charset="0"/>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A784452-6839-4306-BA0C-5D6EC01B816D}"/>
              </a:ext>
            </a:extLst>
          </p:cNvPr>
          <p:cNvSpPr txBox="1"/>
          <p:nvPr/>
        </p:nvSpPr>
        <p:spPr>
          <a:xfrm>
            <a:off x="2099817" y="4448065"/>
            <a:ext cx="1800493"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研修用の報告書</a:t>
            </a:r>
            <a:endParaRPr kumimoji="1" lang="ja-JP" altLang="en-US" b="1" dirty="0">
              <a:latin typeface="Segoe UI" panose="020B0502040204020203" pitchFamily="34" charset="0"/>
              <a:ea typeface="メイリオ" panose="020B0604030504040204" pitchFamily="50" charset="-128"/>
            </a:endParaRPr>
          </a:p>
        </p:txBody>
      </p:sp>
      <p:sp>
        <p:nvSpPr>
          <p:cNvPr id="24" name="正方形/長方形 23">
            <a:extLst>
              <a:ext uri="{FF2B5EF4-FFF2-40B4-BE49-F238E27FC236}">
                <a16:creationId xmlns:a16="http://schemas.microsoft.com/office/drawing/2014/main" id="{75971DE8-849B-4061-9206-14E30CB99B65}"/>
              </a:ext>
            </a:extLst>
          </p:cNvPr>
          <p:cNvSpPr/>
          <p:nvPr/>
        </p:nvSpPr>
        <p:spPr>
          <a:xfrm>
            <a:off x="287784" y="1206459"/>
            <a:ext cx="3572485" cy="546290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55FCD88-4215-4613-9795-08B4C18FFC88}"/>
              </a:ext>
            </a:extLst>
          </p:cNvPr>
          <p:cNvSpPr txBox="1"/>
          <p:nvPr/>
        </p:nvSpPr>
        <p:spPr>
          <a:xfrm>
            <a:off x="530557" y="1152000"/>
            <a:ext cx="3069595" cy="282573"/>
          </a:xfrm>
          <a:prstGeom prst="rect">
            <a:avLst/>
          </a:prstGeom>
          <a:solidFill>
            <a:schemeClr val="bg1">
              <a:lumMod val="50000"/>
            </a:schemeClr>
          </a:solidFill>
          <a:ln>
            <a:noFill/>
          </a:ln>
        </p:spPr>
        <p:txBody>
          <a:bodyPr wrap="square" tIns="36000" bIns="0" rtlCol="0">
            <a:spAutoFit/>
          </a:bodyPr>
          <a:lstStyle/>
          <a:p>
            <a:pPr algn="ctr"/>
            <a:r>
              <a:rPr lang="ja-JP" altLang="en-US" sz="1600" dirty="0">
                <a:solidFill>
                  <a:schemeClr val="bg1"/>
                </a:solidFill>
                <a:latin typeface="Segoe UI" panose="020B0502040204020203" pitchFamily="34" charset="0"/>
                <a:ea typeface="メイリオ" panose="020B0604030504040204" pitchFamily="50" charset="-128"/>
              </a:rPr>
              <a:t>実地研修時</a:t>
            </a:r>
            <a:endParaRPr kumimoji="1" lang="ja-JP" altLang="en-US" sz="1600" dirty="0">
              <a:solidFill>
                <a:schemeClr val="bg1"/>
              </a:solidFill>
              <a:latin typeface="Segoe UI" panose="020B0502040204020203" pitchFamily="34" charset="0"/>
              <a:ea typeface="メイリオ" panose="020B0604030504040204" pitchFamily="50" charset="-128"/>
            </a:endParaRPr>
          </a:p>
        </p:txBody>
      </p:sp>
      <p:pic>
        <p:nvPicPr>
          <p:cNvPr id="27" name="グラフィックス 26" descr="紙">
            <a:extLst>
              <a:ext uri="{FF2B5EF4-FFF2-40B4-BE49-F238E27FC236}">
                <a16:creationId xmlns:a16="http://schemas.microsoft.com/office/drawing/2014/main" id="{6BBB787A-506C-4780-A8E3-EA8D06683F7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92480" y="3033096"/>
            <a:ext cx="1260000" cy="1260000"/>
          </a:xfrm>
          <a:prstGeom prst="rect">
            <a:avLst/>
          </a:prstGeom>
        </p:spPr>
      </p:pic>
      <p:pic>
        <p:nvPicPr>
          <p:cNvPr id="28" name="グラフィックス 27" descr="契約">
            <a:extLst>
              <a:ext uri="{FF2B5EF4-FFF2-40B4-BE49-F238E27FC236}">
                <a16:creationId xmlns:a16="http://schemas.microsoft.com/office/drawing/2014/main" id="{FC198607-2B77-4F25-A82F-FE115EF8CDC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94331" y="3033096"/>
            <a:ext cx="1260000" cy="1260000"/>
          </a:xfrm>
          <a:prstGeom prst="rect">
            <a:avLst/>
          </a:prstGeom>
        </p:spPr>
      </p:pic>
      <p:sp>
        <p:nvSpPr>
          <p:cNvPr id="31" name="テキスト ボックス 30">
            <a:extLst>
              <a:ext uri="{FF2B5EF4-FFF2-40B4-BE49-F238E27FC236}">
                <a16:creationId xmlns:a16="http://schemas.microsoft.com/office/drawing/2014/main" id="{C5B763D7-6B09-4299-B5EA-E2BAF8318B9E}"/>
              </a:ext>
            </a:extLst>
          </p:cNvPr>
          <p:cNvSpPr txBox="1"/>
          <p:nvPr/>
        </p:nvSpPr>
        <p:spPr>
          <a:xfrm>
            <a:off x="4593389" y="3293764"/>
            <a:ext cx="1261884" cy="738664"/>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喀痰吸引等業務</a:t>
            </a:r>
            <a:endParaRPr lang="en-US" altLang="ja-JP" sz="1200" b="1" dirty="0">
              <a:latin typeface="Segoe UI" panose="020B0502040204020203" pitchFamily="34" charset="0"/>
              <a:ea typeface="メイリオ" panose="020B0604030504040204" pitchFamily="50" charset="-128"/>
            </a:endParaRPr>
          </a:p>
          <a:p>
            <a:pPr algn="ctr"/>
            <a:r>
              <a:rPr lang="ja-JP" altLang="en-US" sz="1200" b="1" dirty="0">
                <a:latin typeface="Segoe UI" panose="020B0502040204020203" pitchFamily="34" charset="0"/>
                <a:ea typeface="メイリオ" panose="020B0604030504040204" pitchFamily="50" charset="-128"/>
              </a:rPr>
              <a:t>の提供に係る</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同意書</a:t>
            </a:r>
            <a:endParaRPr kumimoji="1" lang="ja-JP" altLang="en-US" b="1" dirty="0">
              <a:latin typeface="Segoe UI" panose="020B0502040204020203" pitchFamily="34" charset="0"/>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7225F47E-113D-4980-8CA6-0F5D51CAF18B}"/>
              </a:ext>
            </a:extLst>
          </p:cNvPr>
          <p:cNvSpPr txBox="1"/>
          <p:nvPr/>
        </p:nvSpPr>
        <p:spPr>
          <a:xfrm>
            <a:off x="7091538" y="3293764"/>
            <a:ext cx="1261884" cy="738664"/>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喀痰吸引等業務</a:t>
            </a:r>
            <a:endParaRPr lang="en-US" altLang="ja-JP" sz="1200" b="1" dirty="0">
              <a:latin typeface="Segoe UI" panose="020B0502040204020203" pitchFamily="34" charset="0"/>
              <a:ea typeface="メイリオ" panose="020B0604030504040204" pitchFamily="50" charset="-128"/>
            </a:endParaRPr>
          </a:p>
          <a:p>
            <a:pPr algn="ctr"/>
            <a:r>
              <a:rPr lang="ja-JP" altLang="en-US" sz="1200" b="1" dirty="0">
                <a:latin typeface="Segoe UI" panose="020B0502040204020203" pitchFamily="34" charset="0"/>
                <a:ea typeface="メイリオ" panose="020B0604030504040204" pitchFamily="50" charset="-128"/>
              </a:rPr>
              <a:t>実施状況</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報告書</a:t>
            </a:r>
            <a:endParaRPr kumimoji="1" lang="ja-JP" altLang="en-US" b="1" dirty="0">
              <a:latin typeface="Segoe UI" panose="020B0502040204020203" pitchFamily="34" charset="0"/>
              <a:ea typeface="メイリオ" panose="020B0604030504040204" pitchFamily="50" charset="-128"/>
            </a:endParaRPr>
          </a:p>
        </p:txBody>
      </p:sp>
      <p:sp>
        <p:nvSpPr>
          <p:cNvPr id="33" name="正方形/長方形 32">
            <a:extLst>
              <a:ext uri="{FF2B5EF4-FFF2-40B4-BE49-F238E27FC236}">
                <a16:creationId xmlns:a16="http://schemas.microsoft.com/office/drawing/2014/main" id="{78AE6A97-D005-47B7-B6AB-3FBFA3878539}"/>
              </a:ext>
            </a:extLst>
          </p:cNvPr>
          <p:cNvSpPr/>
          <p:nvPr/>
        </p:nvSpPr>
        <p:spPr>
          <a:xfrm>
            <a:off x="4040515" y="1206459"/>
            <a:ext cx="4816221" cy="546290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EBAB52D-BCE5-4EEA-A83C-738CAC3D2A4C}"/>
              </a:ext>
            </a:extLst>
          </p:cNvPr>
          <p:cNvSpPr txBox="1"/>
          <p:nvPr/>
        </p:nvSpPr>
        <p:spPr>
          <a:xfrm>
            <a:off x="7053066" y="5089687"/>
            <a:ext cx="1338828" cy="530915"/>
          </a:xfrm>
          <a:prstGeom prst="rect">
            <a:avLst/>
          </a:prstGeom>
          <a:solidFill>
            <a:srgbClr val="FFFFFF">
              <a:alpha val="85098"/>
            </a:srgbClr>
          </a:solidFill>
        </p:spPr>
        <p:txBody>
          <a:bodyPr wrap="none" rtlCol="0">
            <a:spAutoFit/>
          </a:bodyPr>
          <a:lstStyle/>
          <a:p>
            <a:pPr algn="ctr"/>
            <a:r>
              <a:rPr kumimoji="1" lang="ja-JP" altLang="en-US" b="1" dirty="0">
                <a:latin typeface="Segoe UI" panose="020B0502040204020203" pitchFamily="34" charset="0"/>
                <a:ea typeface="メイリオ" panose="020B0604030504040204" pitchFamily="50" charset="-128"/>
              </a:rPr>
              <a:t>業務方法書</a:t>
            </a:r>
            <a:endParaRPr kumimoji="1" lang="en-US" altLang="ja-JP" b="1" dirty="0">
              <a:latin typeface="Segoe UI" panose="020B0502040204020203" pitchFamily="34" charset="0"/>
              <a:ea typeface="メイリオ" panose="020B0604030504040204" pitchFamily="50" charset="-128"/>
            </a:endParaRPr>
          </a:p>
          <a:p>
            <a:pPr algn="ctr"/>
            <a:r>
              <a:rPr lang="ja-JP" altLang="en-US" sz="1050" b="1" dirty="0">
                <a:latin typeface="Segoe UI" panose="020B0502040204020203" pitchFamily="34" charset="0"/>
                <a:ea typeface="メイリオ" panose="020B0604030504040204" pitchFamily="50" charset="-128"/>
              </a:rPr>
              <a:t>（マニュアル）</a:t>
            </a:r>
            <a:endParaRPr kumimoji="1" lang="ja-JP" altLang="en-US" sz="1050" b="1" dirty="0">
              <a:latin typeface="Segoe UI" panose="020B0502040204020203"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BE154D8-FE37-4D21-8B19-28C2B2458A71}"/>
              </a:ext>
            </a:extLst>
          </p:cNvPr>
          <p:cNvSpPr txBox="1"/>
          <p:nvPr/>
        </p:nvSpPr>
        <p:spPr>
          <a:xfrm>
            <a:off x="4680272" y="1152000"/>
            <a:ext cx="3600000" cy="282573"/>
          </a:xfrm>
          <a:prstGeom prst="rect">
            <a:avLst/>
          </a:prstGeom>
          <a:solidFill>
            <a:schemeClr val="bg1">
              <a:lumMod val="50000"/>
            </a:schemeClr>
          </a:solidFill>
          <a:ln>
            <a:noFill/>
          </a:ln>
        </p:spPr>
        <p:txBody>
          <a:bodyPr wrap="square" tIns="36000" bIns="0" rtlCol="0">
            <a:spAutoFit/>
          </a:bodyPr>
          <a:lstStyle>
            <a:defPPr>
              <a:defRPr lang="ja-JP"/>
            </a:defPPr>
            <a:lvl1pPr algn="ctr">
              <a:defRPr sz="2000">
                <a:latin typeface="Segoe UI" panose="020B0502040204020203" pitchFamily="34" charset="0"/>
                <a:ea typeface="メイリオ" panose="020B0604030504040204" pitchFamily="50" charset="-128"/>
              </a:defRPr>
            </a:lvl1pPr>
          </a:lstStyle>
          <a:p>
            <a:r>
              <a:rPr lang="ja-JP" altLang="en-US" sz="1600" dirty="0">
                <a:solidFill>
                  <a:schemeClr val="bg1"/>
                </a:solidFill>
              </a:rPr>
              <a:t>研修後の喀痰吸引等の実施時</a:t>
            </a:r>
          </a:p>
        </p:txBody>
      </p:sp>
      <p:grpSp>
        <p:nvGrpSpPr>
          <p:cNvPr id="2" name="グループ化 1"/>
          <p:cNvGrpSpPr/>
          <p:nvPr/>
        </p:nvGrpSpPr>
        <p:grpSpPr>
          <a:xfrm>
            <a:off x="4054331" y="1404000"/>
            <a:ext cx="2340000" cy="1690432"/>
            <a:chOff x="4054331" y="1340768"/>
            <a:chExt cx="2340000" cy="1690432"/>
          </a:xfrm>
        </p:grpSpPr>
        <p:pic>
          <p:nvPicPr>
            <p:cNvPr id="26" name="グラフィックス 25" descr="ドキュメント">
              <a:extLst>
                <a:ext uri="{FF2B5EF4-FFF2-40B4-BE49-F238E27FC236}">
                  <a16:creationId xmlns:a16="http://schemas.microsoft.com/office/drawing/2014/main" id="{5B79A53D-66DA-489B-949B-02D67799A17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94331" y="1340768"/>
              <a:ext cx="1188720" cy="1188720"/>
            </a:xfrm>
            <a:prstGeom prst="rect">
              <a:avLst/>
            </a:prstGeom>
          </p:spPr>
        </p:pic>
        <p:sp>
          <p:nvSpPr>
            <p:cNvPr id="29" name="テキスト ボックス 28">
              <a:extLst>
                <a:ext uri="{FF2B5EF4-FFF2-40B4-BE49-F238E27FC236}">
                  <a16:creationId xmlns:a16="http://schemas.microsoft.com/office/drawing/2014/main" id="{04C26066-85A7-49B7-A8C9-004DBAF59586}"/>
                </a:ext>
              </a:extLst>
            </p:cNvPr>
            <p:cNvSpPr txBox="1"/>
            <p:nvPr/>
          </p:nvSpPr>
          <p:spPr>
            <a:xfrm>
              <a:off x="4554917" y="1693769"/>
              <a:ext cx="1338829"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医師指示書</a:t>
              </a:r>
              <a:endParaRPr kumimoji="1" lang="ja-JP" altLang="en-US" b="1" dirty="0">
                <a:latin typeface="Segoe UI" panose="020B0502040204020203" pitchFamily="34" charset="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1DCFB10E-E770-4153-A81A-D6AB2B719D12}"/>
                </a:ext>
              </a:extLst>
            </p:cNvPr>
            <p:cNvSpPr txBox="1"/>
            <p:nvPr/>
          </p:nvSpPr>
          <p:spPr>
            <a:xfrm>
              <a:off x="4054331" y="2419200"/>
              <a:ext cx="2340000" cy="612000"/>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対象者の希望や心身の状況等を踏まえて、喀痰吸引等の実施内容などを定めた、医師の指示書</a:t>
              </a:r>
              <a:endParaRPr kumimoji="1" lang="ja-JP" altLang="en-US" sz="1200" dirty="0">
                <a:latin typeface="Segoe UI" panose="020B0502040204020203" pitchFamily="34" charset="0"/>
                <a:ea typeface="メイリオ" panose="020B0604030504040204" pitchFamily="50" charset="-128"/>
              </a:endParaRPr>
            </a:p>
          </p:txBody>
        </p:sp>
      </p:grpSp>
      <p:grpSp>
        <p:nvGrpSpPr>
          <p:cNvPr id="3" name="グループ化 2"/>
          <p:cNvGrpSpPr/>
          <p:nvPr/>
        </p:nvGrpSpPr>
        <p:grpSpPr>
          <a:xfrm>
            <a:off x="6552480" y="1404000"/>
            <a:ext cx="2340000" cy="1910997"/>
            <a:chOff x="6552480" y="1339200"/>
            <a:chExt cx="2340000" cy="1910997"/>
          </a:xfrm>
        </p:grpSpPr>
        <p:pic>
          <p:nvPicPr>
            <p:cNvPr id="25" name="グラフィックス 24" descr="新聞">
              <a:extLst>
                <a:ext uri="{FF2B5EF4-FFF2-40B4-BE49-F238E27FC236}">
                  <a16:creationId xmlns:a16="http://schemas.microsoft.com/office/drawing/2014/main" id="{0DC6CFA0-B17C-4032-9AE2-AEC8CF73919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2480" y="1339200"/>
              <a:ext cx="1260000" cy="1260000"/>
            </a:xfrm>
            <a:prstGeom prst="rect">
              <a:avLst/>
            </a:prstGeom>
          </p:spPr>
        </p:pic>
        <p:sp>
          <p:nvSpPr>
            <p:cNvPr id="30" name="テキスト ボックス 29">
              <a:extLst>
                <a:ext uri="{FF2B5EF4-FFF2-40B4-BE49-F238E27FC236}">
                  <a16:creationId xmlns:a16="http://schemas.microsoft.com/office/drawing/2014/main" id="{64CE067A-EC9E-46A2-A8A8-F907A8B0AED7}"/>
                </a:ext>
              </a:extLst>
            </p:cNvPr>
            <p:cNvSpPr txBox="1"/>
            <p:nvPr/>
          </p:nvSpPr>
          <p:spPr>
            <a:xfrm>
              <a:off x="7053066" y="1695600"/>
              <a:ext cx="1338828" cy="553998"/>
            </a:xfrm>
            <a:prstGeom prst="rect">
              <a:avLst/>
            </a:prstGeom>
            <a:solidFill>
              <a:srgbClr val="FFFFFF">
                <a:alpha val="85098"/>
              </a:srgbClr>
            </a:solidFill>
          </p:spPr>
          <p:txBody>
            <a:bodyPr wrap="none" rtlCol="0">
              <a:spAutoFit/>
            </a:bodyPr>
            <a:lstStyle/>
            <a:p>
              <a:pPr algn="ctr"/>
              <a:r>
                <a:rPr lang="ja-JP" altLang="en-US" sz="1200" b="1" dirty="0">
                  <a:latin typeface="Segoe UI" panose="020B0502040204020203" pitchFamily="34" charset="0"/>
                  <a:ea typeface="メイリオ" panose="020B0604030504040204" pitchFamily="50" charset="-128"/>
                </a:rPr>
                <a:t>喀痰吸引等</a:t>
              </a:r>
              <a:endParaRPr lang="en-US" altLang="ja-JP" sz="1200"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業務計画書</a:t>
              </a:r>
              <a:endParaRPr kumimoji="1" lang="ja-JP" altLang="en-US" b="1" dirty="0">
                <a:latin typeface="Segoe UI" panose="020B0502040204020203" pitchFamily="34" charset="0"/>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9B25AB0-F67C-45EC-BBE1-6937FE2AEEF0}"/>
                </a:ext>
              </a:extLst>
            </p:cNvPr>
            <p:cNvSpPr txBox="1"/>
            <p:nvPr/>
          </p:nvSpPr>
          <p:spPr>
            <a:xfrm>
              <a:off x="6552480" y="2419200"/>
              <a:ext cx="2340000" cy="830997"/>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対象者の希望、心身の状況、医師の指示をふまえた、喀痰吸引等の実施内容などを記載した計画書</a:t>
              </a:r>
              <a:endParaRPr kumimoji="1" lang="ja-JP" altLang="en-US" sz="1200" dirty="0">
                <a:latin typeface="Segoe UI" panose="020B0502040204020203" pitchFamily="34" charset="0"/>
                <a:ea typeface="メイリオ" panose="020B0604030504040204" pitchFamily="50" charset="-128"/>
              </a:endParaRPr>
            </a:p>
          </p:txBody>
        </p:sp>
      </p:grpSp>
      <p:sp>
        <p:nvSpPr>
          <p:cNvPr id="38" name="テキスト ボックス 37">
            <a:extLst>
              <a:ext uri="{FF2B5EF4-FFF2-40B4-BE49-F238E27FC236}">
                <a16:creationId xmlns:a16="http://schemas.microsoft.com/office/drawing/2014/main" id="{E6744BD9-BA0A-40F5-8F59-F74CC9A806FD}"/>
              </a:ext>
            </a:extLst>
          </p:cNvPr>
          <p:cNvSpPr txBox="1"/>
          <p:nvPr/>
        </p:nvSpPr>
        <p:spPr>
          <a:xfrm>
            <a:off x="4054331" y="4183200"/>
            <a:ext cx="2340000" cy="646331"/>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従事者が喀痰吸引等を実施することに関して、対象者から同意を得るための文書</a:t>
            </a:r>
            <a:endParaRPr kumimoji="1" lang="ja-JP" altLang="en-US" sz="1200" dirty="0">
              <a:latin typeface="Segoe UI" panose="020B0502040204020203" pitchFamily="34" charset="0"/>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1906E5BE-ED13-43C5-B741-4A1F3DD8A96F}"/>
              </a:ext>
            </a:extLst>
          </p:cNvPr>
          <p:cNvSpPr txBox="1"/>
          <p:nvPr/>
        </p:nvSpPr>
        <p:spPr>
          <a:xfrm>
            <a:off x="6552480" y="4183200"/>
            <a:ext cx="2340000" cy="646331"/>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喀痰吸引等の実施日、実施内容、実施結果等を、医師に報告するための文書</a:t>
            </a:r>
            <a:endParaRPr kumimoji="1" lang="ja-JP" altLang="en-US" sz="1200" dirty="0">
              <a:latin typeface="Segoe UI" panose="020B0502040204020203" pitchFamily="34" charset="0"/>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0E50823-52A9-4B9A-87EC-80E5C3A9D67C}"/>
              </a:ext>
            </a:extLst>
          </p:cNvPr>
          <p:cNvSpPr txBox="1"/>
          <p:nvPr/>
        </p:nvSpPr>
        <p:spPr>
          <a:xfrm>
            <a:off x="4324085" y="5031979"/>
            <a:ext cx="1800493" cy="646331"/>
          </a:xfrm>
          <a:prstGeom prst="rect">
            <a:avLst/>
          </a:prstGeom>
          <a:solidFill>
            <a:srgbClr val="FFFFFF">
              <a:alpha val="85098"/>
            </a:srgbClr>
          </a:solidFill>
        </p:spPr>
        <p:txBody>
          <a:bodyPr wrap="none" rtlCol="0">
            <a:spAutoFit/>
          </a:bodyPr>
          <a:lstStyle/>
          <a:p>
            <a:pPr algn="ctr"/>
            <a:r>
              <a:rPr lang="ja-JP" altLang="en-US" b="1" dirty="0">
                <a:latin typeface="Segoe UI" panose="020B0502040204020203" pitchFamily="34" charset="0"/>
                <a:ea typeface="メイリオ" panose="020B0604030504040204" pitchFamily="50" charset="-128"/>
              </a:rPr>
              <a:t>急変時等の対応</a:t>
            </a:r>
            <a:endParaRPr lang="en-US" altLang="ja-JP" b="1" dirty="0">
              <a:latin typeface="Segoe UI" panose="020B0502040204020203" pitchFamily="34" charset="0"/>
              <a:ea typeface="メイリオ" panose="020B0604030504040204" pitchFamily="50" charset="-128"/>
            </a:endParaRPr>
          </a:p>
          <a:p>
            <a:pPr algn="ctr"/>
            <a:r>
              <a:rPr lang="ja-JP" altLang="en-US" b="1" dirty="0">
                <a:latin typeface="Segoe UI" panose="020B0502040204020203" pitchFamily="34" charset="0"/>
                <a:ea typeface="メイリオ" panose="020B0604030504040204" pitchFamily="50" charset="-128"/>
              </a:rPr>
              <a:t>に関する文書</a:t>
            </a:r>
            <a:endParaRPr kumimoji="1" lang="ja-JP" altLang="en-US" b="1" dirty="0">
              <a:latin typeface="Segoe UI" panose="020B0502040204020203" pitchFamily="34" charset="0"/>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9AE3CC50-9BD8-4E27-A09B-B65D94575431}"/>
              </a:ext>
            </a:extLst>
          </p:cNvPr>
          <p:cNvSpPr txBox="1"/>
          <p:nvPr/>
        </p:nvSpPr>
        <p:spPr>
          <a:xfrm>
            <a:off x="4054331" y="5874227"/>
            <a:ext cx="2412000" cy="830997"/>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対象者の急変時などに備えて、速やかに医師または看護師に連絡するなど急変時等の対応方法を定めた文書</a:t>
            </a:r>
            <a:endParaRPr kumimoji="1" lang="ja-JP" altLang="en-US" sz="1200" dirty="0">
              <a:latin typeface="Segoe UI" panose="020B0502040204020203" pitchFamily="34" charset="0"/>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D4E75BB0-95D9-44BF-9E54-D9E6CBBFD15E}"/>
              </a:ext>
            </a:extLst>
          </p:cNvPr>
          <p:cNvSpPr txBox="1"/>
          <p:nvPr/>
        </p:nvSpPr>
        <p:spPr>
          <a:xfrm>
            <a:off x="6552480" y="5874227"/>
            <a:ext cx="2340000" cy="830997"/>
          </a:xfrm>
          <a:prstGeom prst="rect">
            <a:avLst/>
          </a:prstGeom>
          <a:noFill/>
        </p:spPr>
        <p:txBody>
          <a:bodyPr wrap="square" rtlCol="0">
            <a:spAutoFit/>
          </a:bodyPr>
          <a:lstStyle/>
          <a:p>
            <a:r>
              <a:rPr lang="ja-JP" altLang="en-US" sz="1200" dirty="0">
                <a:latin typeface="Segoe UI" panose="020B0502040204020203" pitchFamily="34" charset="0"/>
                <a:ea typeface="メイリオ" panose="020B0604030504040204" pitchFamily="50" charset="-128"/>
              </a:rPr>
              <a:t>上記の文書、安全委員会、ヒヤリ・ハットの事例の蓄積・分析の方法・体制など、喀痰吸引等の業務全般について定めた文書</a:t>
            </a:r>
            <a:endParaRPr kumimoji="1" lang="ja-JP" altLang="en-US" sz="1200" dirty="0">
              <a:latin typeface="Segoe UI" panose="020B0502040204020203" pitchFamily="34" charset="0"/>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34DA83B7-7E76-4A93-B08E-CD2315C70F72}"/>
              </a:ext>
            </a:extLst>
          </p:cNvPr>
          <p:cNvSpPr txBox="1"/>
          <p:nvPr/>
        </p:nvSpPr>
        <p:spPr>
          <a:xfrm>
            <a:off x="257813" y="3183359"/>
            <a:ext cx="1968694" cy="461665"/>
          </a:xfrm>
          <a:prstGeom prst="rect">
            <a:avLst/>
          </a:prstGeom>
          <a:noFill/>
        </p:spPr>
        <p:txBody>
          <a:bodyPr wrap="square" rtlCol="0">
            <a:spAutoFit/>
          </a:bodyPr>
          <a:lstStyle/>
          <a:p>
            <a:pPr algn="ctr"/>
            <a:r>
              <a:rPr lang="ja-JP" altLang="en-US" sz="1200" dirty="0">
                <a:latin typeface="Segoe UI" panose="020B0502040204020203" pitchFamily="34" charset="0"/>
                <a:ea typeface="メイリオ" panose="020B0604030504040204" pitchFamily="50" charset="-128"/>
              </a:rPr>
              <a:t>喀痰吸引等医師指示書（右）の実地研修用</a:t>
            </a:r>
            <a:endParaRPr kumimoji="1" lang="ja-JP" altLang="en-US" sz="1200" dirty="0">
              <a:latin typeface="Segoe UI" panose="020B0502040204020203" pitchFamily="34" charset="0"/>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DB2DA1EC-600B-4DE5-97CC-7B3AA9A1EECF}"/>
              </a:ext>
            </a:extLst>
          </p:cNvPr>
          <p:cNvSpPr txBox="1"/>
          <p:nvPr/>
        </p:nvSpPr>
        <p:spPr>
          <a:xfrm>
            <a:off x="2015716" y="3183359"/>
            <a:ext cx="1968694" cy="461665"/>
          </a:xfrm>
          <a:prstGeom prst="rect">
            <a:avLst/>
          </a:prstGeom>
          <a:noFill/>
        </p:spPr>
        <p:txBody>
          <a:bodyPr wrap="square" rtlCol="0">
            <a:spAutoFit/>
          </a:bodyPr>
          <a:lstStyle/>
          <a:p>
            <a:pPr algn="ctr"/>
            <a:r>
              <a:rPr lang="ja-JP" altLang="en-US" sz="1200" dirty="0">
                <a:latin typeface="Segoe UI" panose="020B0502040204020203" pitchFamily="34" charset="0"/>
                <a:ea typeface="メイリオ" panose="020B0604030504040204" pitchFamily="50" charset="-128"/>
              </a:rPr>
              <a:t>喀痰吸引等業務計画書（右）の実地研修用</a:t>
            </a:r>
            <a:endParaRPr kumimoji="1" lang="ja-JP" altLang="en-US" sz="1200" dirty="0">
              <a:latin typeface="Segoe UI" panose="020B0502040204020203" pitchFamily="34" charset="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38281A98-A21A-4E2E-9052-C3F3DF7511F8}"/>
              </a:ext>
            </a:extLst>
          </p:cNvPr>
          <p:cNvSpPr txBox="1"/>
          <p:nvPr/>
        </p:nvSpPr>
        <p:spPr>
          <a:xfrm>
            <a:off x="257813" y="5517232"/>
            <a:ext cx="1968694" cy="646331"/>
          </a:xfrm>
          <a:prstGeom prst="rect">
            <a:avLst/>
          </a:prstGeom>
          <a:noFill/>
        </p:spPr>
        <p:txBody>
          <a:bodyPr wrap="square" rtlCol="0">
            <a:spAutoFit/>
          </a:bodyPr>
          <a:lstStyle/>
          <a:p>
            <a:pPr algn="ctr"/>
            <a:r>
              <a:rPr lang="ja-JP" altLang="en-US" sz="1200" dirty="0">
                <a:latin typeface="Segoe UI" panose="020B0502040204020203" pitchFamily="34" charset="0"/>
                <a:ea typeface="メイリオ" panose="020B0604030504040204" pitchFamily="50" charset="-128"/>
              </a:rPr>
              <a:t>喀痰吸引等業務の提供</a:t>
            </a:r>
            <a:endParaRPr lang="en-US" altLang="ja-JP" sz="1200" dirty="0">
              <a:latin typeface="Segoe UI" panose="020B0502040204020203" pitchFamily="34" charset="0"/>
              <a:ea typeface="メイリオ" panose="020B0604030504040204" pitchFamily="50" charset="-128"/>
            </a:endParaRPr>
          </a:p>
          <a:p>
            <a:pPr algn="ctr"/>
            <a:r>
              <a:rPr lang="ja-JP" altLang="en-US" sz="1200" dirty="0">
                <a:latin typeface="Segoe UI" panose="020B0502040204020203" pitchFamily="34" charset="0"/>
                <a:ea typeface="メイリオ" panose="020B0604030504040204" pitchFamily="50" charset="-128"/>
              </a:rPr>
              <a:t>に係る同意書（右）の</a:t>
            </a:r>
            <a:endParaRPr lang="en-US" altLang="ja-JP" sz="1200" dirty="0">
              <a:latin typeface="Segoe UI" panose="020B0502040204020203" pitchFamily="34" charset="0"/>
              <a:ea typeface="メイリオ" panose="020B0604030504040204" pitchFamily="50" charset="-128"/>
            </a:endParaRPr>
          </a:p>
          <a:p>
            <a:pPr algn="ctr"/>
            <a:r>
              <a:rPr lang="ja-JP" altLang="en-US" sz="1200" dirty="0">
                <a:latin typeface="Segoe UI" panose="020B0502040204020203" pitchFamily="34" charset="0"/>
                <a:ea typeface="メイリオ" panose="020B0604030504040204" pitchFamily="50" charset="-128"/>
              </a:rPr>
              <a:t>実地研修用</a:t>
            </a:r>
            <a:endParaRPr kumimoji="1" lang="ja-JP" altLang="en-US" sz="1200" dirty="0">
              <a:latin typeface="Segoe UI" panose="020B0502040204020203" pitchFamily="34" charset="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E315A4D3-0646-4101-A83C-0FAEC6369E23}"/>
              </a:ext>
            </a:extLst>
          </p:cNvPr>
          <p:cNvSpPr txBox="1"/>
          <p:nvPr/>
        </p:nvSpPr>
        <p:spPr>
          <a:xfrm>
            <a:off x="2015716" y="5517232"/>
            <a:ext cx="1968694" cy="646331"/>
          </a:xfrm>
          <a:prstGeom prst="rect">
            <a:avLst/>
          </a:prstGeom>
          <a:noFill/>
        </p:spPr>
        <p:txBody>
          <a:bodyPr wrap="square" rtlCol="0">
            <a:spAutoFit/>
          </a:bodyPr>
          <a:lstStyle/>
          <a:p>
            <a:pPr algn="ctr"/>
            <a:r>
              <a:rPr lang="ja-JP" altLang="en-US" sz="1200" dirty="0">
                <a:latin typeface="Segoe UI" panose="020B0502040204020203" pitchFamily="34" charset="0"/>
                <a:ea typeface="メイリオ" panose="020B0604030504040204" pitchFamily="50" charset="-128"/>
              </a:rPr>
              <a:t>喀痰吸引等業務実施</a:t>
            </a:r>
            <a:endParaRPr lang="en-US" altLang="ja-JP" sz="1200" dirty="0">
              <a:latin typeface="Segoe UI" panose="020B0502040204020203" pitchFamily="34" charset="0"/>
              <a:ea typeface="メイリオ" panose="020B0604030504040204" pitchFamily="50" charset="-128"/>
            </a:endParaRPr>
          </a:p>
          <a:p>
            <a:pPr algn="ctr"/>
            <a:r>
              <a:rPr lang="ja-JP" altLang="en-US" sz="1200" dirty="0">
                <a:latin typeface="Segoe UI" panose="020B0502040204020203" pitchFamily="34" charset="0"/>
                <a:ea typeface="メイリオ" panose="020B0604030504040204" pitchFamily="50" charset="-128"/>
              </a:rPr>
              <a:t>状況報告書（右）の</a:t>
            </a:r>
            <a:endParaRPr lang="en-US" altLang="ja-JP" sz="1200" dirty="0">
              <a:latin typeface="Segoe UI" panose="020B0502040204020203" pitchFamily="34" charset="0"/>
              <a:ea typeface="メイリオ" panose="020B0604030504040204" pitchFamily="50" charset="-128"/>
            </a:endParaRPr>
          </a:p>
          <a:p>
            <a:pPr algn="ctr"/>
            <a:r>
              <a:rPr lang="ja-JP" altLang="en-US" sz="1200" dirty="0">
                <a:latin typeface="Segoe UI" panose="020B0502040204020203" pitchFamily="34" charset="0"/>
                <a:ea typeface="メイリオ" panose="020B0604030504040204" pitchFamily="50" charset="-128"/>
              </a:rPr>
              <a:t>実地研修用</a:t>
            </a:r>
            <a:endParaRPr kumimoji="1" lang="ja-JP" altLang="en-US" sz="1200" dirty="0">
              <a:latin typeface="Segoe UI" panose="020B0502040204020203" pitchFamily="34" charset="0"/>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F7D87CAF-130F-48DF-B8B1-CBB31FD631A4}"/>
              </a:ext>
            </a:extLst>
          </p:cNvPr>
          <p:cNvSpPr txBox="1"/>
          <p:nvPr/>
        </p:nvSpPr>
        <p:spPr>
          <a:xfrm>
            <a:off x="4749745" y="198000"/>
            <a:ext cx="42867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4-2.</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喀痰吸引等の実施に必要な事業者の体制づくり</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40" name="スライド番号プレースホルダー 1">
            <a:extLst>
              <a:ext uri="{FF2B5EF4-FFF2-40B4-BE49-F238E27FC236}">
                <a16:creationId xmlns:a16="http://schemas.microsoft.com/office/drawing/2014/main" id="{429FEA2C-7608-468A-9090-DF42BE2BA7A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1331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2400" dirty="0"/>
              <a:t>喀痰吸引等の実施前に決めておくこと、実施しながら行うこと</a:t>
            </a:r>
            <a:endParaRPr kumimoji="1" lang="ja-JP" altLang="en-US" sz="2400" dirty="0"/>
          </a:p>
        </p:txBody>
      </p:sp>
      <p:sp>
        <p:nvSpPr>
          <p:cNvPr id="8" name="テキスト ボックス 7">
            <a:extLst>
              <a:ext uri="{FF2B5EF4-FFF2-40B4-BE49-F238E27FC236}">
                <a16:creationId xmlns:a16="http://schemas.microsoft.com/office/drawing/2014/main" id="{C58DBE36-842E-49D2-A3A6-99A8C894C49B}"/>
              </a:ext>
            </a:extLst>
          </p:cNvPr>
          <p:cNvSpPr txBox="1"/>
          <p:nvPr/>
        </p:nvSpPr>
        <p:spPr>
          <a:xfrm>
            <a:off x="4637216" y="1188000"/>
            <a:ext cx="4228851" cy="414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2200" b="1" dirty="0">
                <a:solidFill>
                  <a:schemeClr val="bg1"/>
                </a:solidFill>
                <a:latin typeface="Segoe UI" panose="020B0502040204020203" pitchFamily="34" charset="0"/>
                <a:ea typeface="メイリオ" panose="020B0604030504040204" pitchFamily="50" charset="-128"/>
              </a:rPr>
              <a:t>喀痰吸引等の実施</a:t>
            </a:r>
            <a:endParaRPr kumimoji="1" lang="ja-JP" altLang="en-US" sz="2200" b="1" dirty="0">
              <a:solidFill>
                <a:schemeClr val="bg1"/>
              </a:solidFill>
              <a:latin typeface="Segoe UI" panose="020B0502040204020203" pitchFamily="34" charset="0"/>
              <a:ea typeface="メイリオ" panose="020B0604030504040204" pitchFamily="50" charset="-128"/>
            </a:endParaRPr>
          </a:p>
        </p:txBody>
      </p:sp>
      <p:sp>
        <p:nvSpPr>
          <p:cNvPr id="9" name="テキスト ボックス 8">
            <a:extLst>
              <a:ext uri="{FF2B5EF4-FFF2-40B4-BE49-F238E27FC236}">
                <a16:creationId xmlns:a16="http://schemas.microsoft.com/office/drawing/2014/main" id="{93024CAB-BCEA-4070-BDF8-5957808B0133}"/>
              </a:ext>
            </a:extLst>
          </p:cNvPr>
          <p:cNvSpPr txBox="1"/>
          <p:nvPr/>
        </p:nvSpPr>
        <p:spPr>
          <a:xfrm>
            <a:off x="175660" y="3356992"/>
            <a:ext cx="4009887" cy="3293209"/>
          </a:xfrm>
          <a:prstGeom prst="rect">
            <a:avLst/>
          </a:prstGeom>
          <a:noFill/>
          <a:ln>
            <a:noFill/>
          </a:ln>
        </p:spPr>
        <p:txBody>
          <a:bodyPr wrap="square" rtlCol="0">
            <a:spAutoFit/>
          </a:bodyPr>
          <a:lstStyle/>
          <a:p>
            <a:pPr marL="180000" indent="-180000" algn="ctr"/>
            <a:r>
              <a:rPr lang="ja-JP" altLang="en-US" sz="1600" b="1" dirty="0">
                <a:solidFill>
                  <a:schemeClr val="tx1">
                    <a:lumMod val="65000"/>
                    <a:lumOff val="35000"/>
                  </a:schemeClr>
                </a:solidFill>
                <a:latin typeface="Segoe UI" panose="020B0502040204020203" pitchFamily="34" charset="0"/>
                <a:ea typeface="メイリオ" panose="020B0604030504040204" pitchFamily="50" charset="-128"/>
              </a:rPr>
              <a:t>～決めておく必要があること～</a:t>
            </a:r>
            <a:endParaRPr lang="en-US" altLang="ja-JP" sz="1600" b="1" dirty="0">
              <a:solidFill>
                <a:schemeClr val="tx1">
                  <a:lumMod val="65000"/>
                  <a:lumOff val="35000"/>
                </a:schemeClr>
              </a:solidFill>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■手技に関すること</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・対象者個別の喀痰吸引等の手順・留意点、手技の確認</a:t>
            </a:r>
            <a:endParaRPr lang="en-US" altLang="ja-JP" sz="1600" dirty="0">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■平常時に関すること</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・従事者から看護師への日常的な連絡・相談・報告体制</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・看護師と医師の連絡体制、従事者と医師の連絡体制</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・医師または看護師による定期的な状態確認の方法</a:t>
            </a:r>
            <a:endParaRPr lang="en-US" altLang="ja-JP" sz="1600" dirty="0">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■急変時等に関すること</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・急変時等の対応方法の取り決め　など</a:t>
            </a:r>
            <a:endParaRPr kumimoji="1" lang="ja-JP" altLang="en-US" sz="1600" dirty="0">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A7566E19-704C-4D08-AD12-940902E6A117}"/>
              </a:ext>
            </a:extLst>
          </p:cNvPr>
          <p:cNvSpPr txBox="1"/>
          <p:nvPr/>
        </p:nvSpPr>
        <p:spPr>
          <a:xfrm>
            <a:off x="4637216" y="1686066"/>
            <a:ext cx="401856" cy="210297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vert="eaVert" wrap="square" rtlCol="0" anchor="ctr" anchorCtr="1">
            <a:noAutofit/>
          </a:bodyPr>
          <a:lstStyle/>
          <a:p>
            <a:pPr algn="ctr"/>
            <a:r>
              <a:rPr lang="ja-JP" altLang="en-US" sz="2000" dirty="0">
                <a:latin typeface="Segoe UI" panose="020B0502040204020203" pitchFamily="34" charset="0"/>
                <a:ea typeface="メイリオ" panose="020B0604030504040204" pitchFamily="50" charset="-128"/>
              </a:rPr>
              <a:t>平常時</a:t>
            </a:r>
            <a:endParaRPr kumimoji="1" lang="ja-JP" altLang="en-US" sz="2000" dirty="0">
              <a:latin typeface="Segoe UI" panose="020B0502040204020203" pitchFamily="34" charset="0"/>
              <a:ea typeface="メイリオ" panose="020B0604030504040204" pitchFamily="50" charset="-128"/>
            </a:endParaRPr>
          </a:p>
        </p:txBody>
      </p:sp>
      <p:pic>
        <p:nvPicPr>
          <p:cNvPr id="15" name="図 14">
            <a:extLst>
              <a:ext uri="{FF2B5EF4-FFF2-40B4-BE49-F238E27FC236}">
                <a16:creationId xmlns:a16="http://schemas.microsoft.com/office/drawing/2014/main" id="{4D7BD7DE-54E8-472D-9EB7-09307C7CC076}"/>
              </a:ext>
            </a:extLst>
          </p:cNvPr>
          <p:cNvPicPr>
            <a:picLocks noChangeAspect="1"/>
          </p:cNvPicPr>
          <p:nvPr/>
        </p:nvPicPr>
        <p:blipFill>
          <a:blip r:embed="rId3"/>
          <a:stretch>
            <a:fillRect/>
          </a:stretch>
        </p:blipFill>
        <p:spPr>
          <a:xfrm>
            <a:off x="1316427" y="1645200"/>
            <a:ext cx="1829028" cy="1679719"/>
          </a:xfrm>
          <a:prstGeom prst="rect">
            <a:avLst/>
          </a:prstGeom>
        </p:spPr>
      </p:pic>
      <p:sp>
        <p:nvSpPr>
          <p:cNvPr id="18" name="テキスト ボックス 17">
            <a:extLst>
              <a:ext uri="{FF2B5EF4-FFF2-40B4-BE49-F238E27FC236}">
                <a16:creationId xmlns:a16="http://schemas.microsoft.com/office/drawing/2014/main" id="{FF073AAA-BC13-4EF6-B96C-8E4F9AAD9CF9}"/>
              </a:ext>
            </a:extLst>
          </p:cNvPr>
          <p:cNvSpPr txBox="1"/>
          <p:nvPr/>
        </p:nvSpPr>
        <p:spPr>
          <a:xfrm>
            <a:off x="4977635" y="1726937"/>
            <a:ext cx="3914845" cy="2062103"/>
          </a:xfrm>
          <a:prstGeom prst="rect">
            <a:avLst/>
          </a:prstGeom>
          <a:noFill/>
          <a:ln>
            <a:noFill/>
          </a:ln>
        </p:spPr>
        <p:txBody>
          <a:bodyPr wrap="square" rtlCol="0">
            <a:spAutoFit/>
          </a:bodyPr>
          <a:lstStyle/>
          <a:p>
            <a:pPr marL="180000" indent="-180000"/>
            <a:r>
              <a:rPr lang="ja-JP" altLang="en-US" sz="1600" dirty="0">
                <a:latin typeface="Segoe UI" panose="020B0502040204020203" pitchFamily="34" charset="0"/>
                <a:ea typeface="メイリオ" panose="020B0604030504040204" pitchFamily="50" charset="-128"/>
              </a:rPr>
              <a:t>■従事者・事業者</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・喀痰吸引等を実施し記録</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・ヒヤリハットがあれば記録して事業所管理者などに報告</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・報告書を用いて、看護師、医師に対し、定期的に報告</a:t>
            </a:r>
            <a:endParaRPr lang="en-US" altLang="ja-JP" sz="1600" dirty="0">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■医師または看護師</a:t>
            </a:r>
            <a:endParaRPr lang="en-US" altLang="ja-JP" sz="1600" dirty="0">
              <a:latin typeface="Segoe UI" panose="020B0502040204020203" pitchFamily="34" charset="0"/>
              <a:ea typeface="メイリオ" panose="020B0604030504040204" pitchFamily="50" charset="-128"/>
            </a:endParaRPr>
          </a:p>
          <a:p>
            <a:pPr marL="252000" indent="-180000"/>
            <a:r>
              <a:rPr kumimoji="1" lang="ja-JP" altLang="en-US" sz="1600" dirty="0">
                <a:latin typeface="Segoe UI" panose="020B0502040204020203" pitchFamily="34" charset="0"/>
                <a:ea typeface="メイリオ" panose="020B0604030504040204" pitchFamily="50" charset="-128"/>
              </a:rPr>
              <a:t>・対象者の状態を定期的に確認</a:t>
            </a:r>
          </a:p>
        </p:txBody>
      </p:sp>
      <p:sp>
        <p:nvSpPr>
          <p:cNvPr id="19" name="テキスト ボックス 18">
            <a:extLst>
              <a:ext uri="{FF2B5EF4-FFF2-40B4-BE49-F238E27FC236}">
                <a16:creationId xmlns:a16="http://schemas.microsoft.com/office/drawing/2014/main" id="{8DD2D7F6-132C-451A-BA13-DE2F215CA991}"/>
              </a:ext>
            </a:extLst>
          </p:cNvPr>
          <p:cNvSpPr txBox="1"/>
          <p:nvPr/>
        </p:nvSpPr>
        <p:spPr>
          <a:xfrm>
            <a:off x="4977635" y="4247217"/>
            <a:ext cx="3914845" cy="2062103"/>
          </a:xfrm>
          <a:prstGeom prst="rect">
            <a:avLst/>
          </a:prstGeom>
          <a:noFill/>
          <a:ln>
            <a:noFill/>
          </a:ln>
        </p:spPr>
        <p:txBody>
          <a:bodyPr wrap="square" rtlCol="0">
            <a:spAutoFit/>
          </a:bodyPr>
          <a:lstStyle/>
          <a:p>
            <a:pPr marL="180000" indent="-180000"/>
            <a:r>
              <a:rPr lang="ja-JP" altLang="en-US" sz="1600" dirty="0">
                <a:latin typeface="Segoe UI" panose="020B0502040204020203" pitchFamily="34" charset="0"/>
                <a:ea typeface="メイリオ" panose="020B0604030504040204" pitchFamily="50" charset="-128"/>
              </a:rPr>
              <a:t>■従事者・事業者</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・医師または看護師などに連絡</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・医師または看護師の指示を受けて対応</a:t>
            </a:r>
            <a:endParaRPr lang="en-US" altLang="ja-JP" sz="1600" dirty="0">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■看護師</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・必要に応じて医師に相談</a:t>
            </a:r>
            <a:endParaRPr lang="en-US" altLang="ja-JP" sz="1600" dirty="0">
              <a:latin typeface="Segoe UI" panose="020B0502040204020203" pitchFamily="34" charset="0"/>
              <a:ea typeface="メイリオ" panose="020B0604030504040204" pitchFamily="50" charset="-128"/>
            </a:endParaRPr>
          </a:p>
          <a:p>
            <a:pPr marL="180000" indent="-180000"/>
            <a:r>
              <a:rPr lang="ja-JP" altLang="en-US" sz="1600" dirty="0">
                <a:latin typeface="Segoe UI" panose="020B0502040204020203" pitchFamily="34" charset="0"/>
                <a:ea typeface="メイリオ" panose="020B0604030504040204" pitchFamily="50" charset="-128"/>
              </a:rPr>
              <a:t>■医師</a:t>
            </a:r>
            <a:endParaRPr lang="en-US" altLang="ja-JP" sz="1600" dirty="0">
              <a:latin typeface="Segoe UI" panose="020B0502040204020203" pitchFamily="34" charset="0"/>
              <a:ea typeface="メイリオ" panose="020B0604030504040204" pitchFamily="50" charset="-128"/>
            </a:endParaRPr>
          </a:p>
          <a:p>
            <a:pPr marL="252000" indent="-180000"/>
            <a:r>
              <a:rPr lang="ja-JP" altLang="en-US" sz="1600" dirty="0">
                <a:latin typeface="Segoe UI" panose="020B0502040204020203" pitchFamily="34" charset="0"/>
                <a:ea typeface="メイリオ" panose="020B0604030504040204" pitchFamily="50" charset="-128"/>
              </a:rPr>
              <a:t>・看護師からの連絡を受け、　　　　　対応方法を指示</a:t>
            </a:r>
            <a:endParaRPr kumimoji="1" lang="ja-JP" altLang="en-US" sz="1600" dirty="0">
              <a:latin typeface="Segoe UI" panose="020B0502040204020203" pitchFamily="34" charset="0"/>
              <a:ea typeface="メイリオ" panose="020B0604030504040204" pitchFamily="50" charset="-128"/>
            </a:endParaRPr>
          </a:p>
        </p:txBody>
      </p:sp>
      <p:sp>
        <p:nvSpPr>
          <p:cNvPr id="20" name="フローチャート: 抜出し 19">
            <a:extLst>
              <a:ext uri="{FF2B5EF4-FFF2-40B4-BE49-F238E27FC236}">
                <a16:creationId xmlns:a16="http://schemas.microsoft.com/office/drawing/2014/main" id="{4F1BBE5B-4B1A-44F0-A492-9EE40CC6FF16}"/>
              </a:ext>
            </a:extLst>
          </p:cNvPr>
          <p:cNvSpPr/>
          <p:nvPr/>
        </p:nvSpPr>
        <p:spPr>
          <a:xfrm rot="5400000">
            <a:off x="2692249" y="3709489"/>
            <a:ext cx="3317800" cy="297686"/>
          </a:xfrm>
          <a:prstGeom prst="flowChartExtra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BDA637B5-E6C7-43E5-B8EA-7B1517F37998}"/>
              </a:ext>
            </a:extLst>
          </p:cNvPr>
          <p:cNvPicPr>
            <a:picLocks noChangeAspect="1"/>
          </p:cNvPicPr>
          <p:nvPr/>
        </p:nvPicPr>
        <p:blipFill>
          <a:blip r:embed="rId4"/>
          <a:stretch>
            <a:fillRect/>
          </a:stretch>
        </p:blipFill>
        <p:spPr>
          <a:xfrm>
            <a:off x="7907949" y="5394861"/>
            <a:ext cx="968082" cy="889055"/>
          </a:xfrm>
          <a:prstGeom prst="rect">
            <a:avLst/>
          </a:prstGeom>
        </p:spPr>
      </p:pic>
      <p:pic>
        <p:nvPicPr>
          <p:cNvPr id="26" name="図 25">
            <a:extLst>
              <a:ext uri="{FF2B5EF4-FFF2-40B4-BE49-F238E27FC236}">
                <a16:creationId xmlns:a16="http://schemas.microsoft.com/office/drawing/2014/main" id="{2488F173-341E-42D6-8538-D56FF44AC441}"/>
              </a:ext>
            </a:extLst>
          </p:cNvPr>
          <p:cNvPicPr>
            <a:picLocks noChangeAspect="1"/>
          </p:cNvPicPr>
          <p:nvPr/>
        </p:nvPicPr>
        <p:blipFill>
          <a:blip r:embed="rId5"/>
          <a:stretch>
            <a:fillRect/>
          </a:stretch>
        </p:blipFill>
        <p:spPr>
          <a:xfrm flipV="1">
            <a:off x="8173709" y="3039555"/>
            <a:ext cx="692358" cy="704261"/>
          </a:xfrm>
          <a:prstGeom prst="rect">
            <a:avLst/>
          </a:prstGeom>
        </p:spPr>
      </p:pic>
      <p:sp>
        <p:nvSpPr>
          <p:cNvPr id="28" name="テキスト ボックス 27">
            <a:extLst>
              <a:ext uri="{FF2B5EF4-FFF2-40B4-BE49-F238E27FC236}">
                <a16:creationId xmlns:a16="http://schemas.microsoft.com/office/drawing/2014/main" id="{55FD10E2-9E1D-4F02-B04B-ADD330C43F64}"/>
              </a:ext>
            </a:extLst>
          </p:cNvPr>
          <p:cNvSpPr txBox="1"/>
          <p:nvPr/>
        </p:nvSpPr>
        <p:spPr>
          <a:xfrm>
            <a:off x="4637216" y="3861048"/>
            <a:ext cx="401856" cy="2664296"/>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vert="eaVert" wrap="square" rtlCol="0" anchor="ctr" anchorCtr="1">
            <a:noAutofit/>
          </a:bodyPr>
          <a:lstStyle/>
          <a:p>
            <a:pPr algn="ctr"/>
            <a:r>
              <a:rPr lang="ja-JP" altLang="en-US" sz="2000" dirty="0">
                <a:latin typeface="Segoe UI" panose="020B0502040204020203" pitchFamily="34" charset="0"/>
                <a:ea typeface="メイリオ" panose="020B0604030504040204" pitchFamily="50" charset="-128"/>
              </a:rPr>
              <a:t>急変時等</a:t>
            </a:r>
            <a:endParaRPr kumimoji="1" lang="ja-JP" altLang="en-US" sz="2000" dirty="0">
              <a:latin typeface="Segoe UI" panose="020B0502040204020203" pitchFamily="34" charset="0"/>
              <a:ea typeface="メイリオ" panose="020B0604030504040204" pitchFamily="50" charset="-128"/>
            </a:endParaRPr>
          </a:p>
        </p:txBody>
      </p:sp>
      <p:sp>
        <p:nvSpPr>
          <p:cNvPr id="7" name="テキスト ボックス 6">
            <a:extLst>
              <a:ext uri="{FF2B5EF4-FFF2-40B4-BE49-F238E27FC236}">
                <a16:creationId xmlns:a16="http://schemas.microsoft.com/office/drawing/2014/main" id="{AEEFCE16-249A-4F59-93F7-D9BEF6083240}"/>
              </a:ext>
            </a:extLst>
          </p:cNvPr>
          <p:cNvSpPr txBox="1"/>
          <p:nvPr/>
        </p:nvSpPr>
        <p:spPr>
          <a:xfrm>
            <a:off x="270003" y="1188000"/>
            <a:ext cx="3886200" cy="414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ja-JP" altLang="en-US" sz="2200" b="1" dirty="0">
                <a:solidFill>
                  <a:schemeClr val="bg1"/>
                </a:solidFill>
                <a:latin typeface="Segoe UI" panose="020B0502040204020203" pitchFamily="34" charset="0"/>
                <a:ea typeface="メイリオ" panose="020B0604030504040204" pitchFamily="50" charset="-128"/>
              </a:rPr>
              <a:t>喀痰吸引等の実施前</a:t>
            </a:r>
            <a:endParaRPr kumimoji="1" lang="ja-JP" altLang="en-US" sz="2200" b="1" dirty="0">
              <a:solidFill>
                <a:schemeClr val="bg1"/>
              </a:solidFill>
              <a:latin typeface="Segoe UI" panose="020B0502040204020203" pitchFamily="34" charset="0"/>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DE35557-7638-4206-9EA1-4C14C86C02D6}"/>
              </a:ext>
            </a:extLst>
          </p:cNvPr>
          <p:cNvSpPr txBox="1"/>
          <p:nvPr/>
        </p:nvSpPr>
        <p:spPr>
          <a:xfrm>
            <a:off x="4749745" y="198000"/>
            <a:ext cx="42867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4-2.</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喀痰吸引等の実施に必要な事業者の体制づくり</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E828B4B0-EECE-403C-95F8-20C595BBB2E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125761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2800" dirty="0"/>
              <a:t>安全委員会の構成メンバーと議論・取組の内容（例）</a:t>
            </a:r>
            <a:endParaRPr kumimoji="1" lang="ja-JP" altLang="en-US" sz="2800" dirty="0"/>
          </a:p>
        </p:txBody>
      </p:sp>
      <p:sp>
        <p:nvSpPr>
          <p:cNvPr id="5" name="テキスト ボックス 4">
            <a:extLst>
              <a:ext uri="{FF2B5EF4-FFF2-40B4-BE49-F238E27FC236}">
                <a16:creationId xmlns:a16="http://schemas.microsoft.com/office/drawing/2014/main" id="{52F6A55F-2C85-4152-AF28-A92B16DE78AF}"/>
              </a:ext>
            </a:extLst>
          </p:cNvPr>
          <p:cNvSpPr txBox="1"/>
          <p:nvPr/>
        </p:nvSpPr>
        <p:spPr>
          <a:xfrm>
            <a:off x="231812" y="1196752"/>
            <a:ext cx="3116051" cy="519351"/>
          </a:xfrm>
          <a:prstGeom prst="ellipse">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b="1" dirty="0">
                <a:latin typeface="Segoe UI" panose="020B0502040204020203" pitchFamily="34" charset="0"/>
                <a:ea typeface="メイリオ" panose="020B0604030504040204" pitchFamily="50" charset="-128"/>
              </a:rPr>
              <a:t>構成メンバー</a:t>
            </a:r>
            <a:endParaRPr kumimoji="1" lang="ja-JP" altLang="en-US" b="1" dirty="0">
              <a:latin typeface="Segoe UI" panose="020B0502040204020203"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D2212DBA-822D-4814-A013-63B358AB4194}"/>
              </a:ext>
            </a:extLst>
          </p:cNvPr>
          <p:cNvSpPr txBox="1"/>
          <p:nvPr/>
        </p:nvSpPr>
        <p:spPr>
          <a:xfrm>
            <a:off x="6012160" y="1196752"/>
            <a:ext cx="2860190" cy="519351"/>
          </a:xfrm>
          <a:prstGeom prst="ellipse">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none" rtlCol="0" anchor="ctr" anchorCtr="1">
            <a:noAutofit/>
          </a:bodyPr>
          <a:lstStyle/>
          <a:p>
            <a:r>
              <a:rPr lang="ja-JP" altLang="en-US" b="1" dirty="0">
                <a:latin typeface="Segoe UI" panose="020B0502040204020203" pitchFamily="34" charset="0"/>
                <a:ea typeface="メイリオ" panose="020B0604030504040204" pitchFamily="50" charset="-128"/>
              </a:rPr>
              <a:t>議論・取組の内容（例）</a:t>
            </a:r>
            <a:endParaRPr kumimoji="1" lang="ja-JP" altLang="en-US" b="1" dirty="0">
              <a:latin typeface="Segoe UI" panose="020B0502040204020203" pitchFamily="34" charset="0"/>
              <a:ea typeface="メイリオ" panose="020B0604030504040204" pitchFamily="50" charset="-128"/>
            </a:endParaRPr>
          </a:p>
        </p:txBody>
      </p:sp>
      <p:pic>
        <p:nvPicPr>
          <p:cNvPr id="10" name="図 9">
            <a:extLst>
              <a:ext uri="{FF2B5EF4-FFF2-40B4-BE49-F238E27FC236}">
                <a16:creationId xmlns:a16="http://schemas.microsoft.com/office/drawing/2014/main" id="{95A680C7-62ED-408D-ACC1-1A90890CB8E2}"/>
              </a:ext>
            </a:extLst>
          </p:cNvPr>
          <p:cNvPicPr>
            <a:picLocks noChangeAspect="1"/>
          </p:cNvPicPr>
          <p:nvPr/>
        </p:nvPicPr>
        <p:blipFill>
          <a:blip r:embed="rId3"/>
          <a:stretch>
            <a:fillRect/>
          </a:stretch>
        </p:blipFill>
        <p:spPr>
          <a:xfrm>
            <a:off x="3308624" y="1412776"/>
            <a:ext cx="2428503" cy="2706691"/>
          </a:xfrm>
          <a:prstGeom prst="rect">
            <a:avLst/>
          </a:prstGeom>
        </p:spPr>
      </p:pic>
      <p:sp>
        <p:nvSpPr>
          <p:cNvPr id="11" name="テキスト ボックス 10">
            <a:extLst>
              <a:ext uri="{FF2B5EF4-FFF2-40B4-BE49-F238E27FC236}">
                <a16:creationId xmlns:a16="http://schemas.microsoft.com/office/drawing/2014/main" id="{8E5608F5-2068-4D65-9D57-66A91FFE2E27}"/>
              </a:ext>
            </a:extLst>
          </p:cNvPr>
          <p:cNvSpPr txBox="1"/>
          <p:nvPr/>
        </p:nvSpPr>
        <p:spPr>
          <a:xfrm>
            <a:off x="231813" y="2366383"/>
            <a:ext cx="2992102" cy="2031325"/>
          </a:xfrm>
          <a:prstGeom prst="rect">
            <a:avLst/>
          </a:prstGeom>
          <a:noFill/>
        </p:spPr>
        <p:txBody>
          <a:bodyPr wrap="square" rtlCol="0">
            <a:spAutoFit/>
          </a:bodyPr>
          <a:lstStyle/>
          <a:p>
            <a:pPr marL="180000" indent="-180000"/>
            <a:r>
              <a:rPr lang="ja-JP" altLang="en-US" dirty="0">
                <a:latin typeface="Segoe UI" panose="020B0502040204020203" pitchFamily="34" charset="0"/>
                <a:ea typeface="メイリオ" panose="020B0604030504040204" pitchFamily="50" charset="-128"/>
              </a:rPr>
              <a:t>・従事者</a:t>
            </a:r>
            <a:endParaRPr lang="en-US" altLang="ja-JP" dirty="0">
              <a:latin typeface="Segoe UI" panose="020B0502040204020203" pitchFamily="34" charset="0"/>
              <a:ea typeface="メイリオ" panose="020B0604030504040204" pitchFamily="50" charset="-128"/>
            </a:endParaRPr>
          </a:p>
          <a:p>
            <a:pPr marL="180000" indent="-180000"/>
            <a:r>
              <a:rPr lang="ja-JP" altLang="en-US" dirty="0">
                <a:latin typeface="Segoe UI" panose="020B0502040204020203" pitchFamily="34" charset="0"/>
                <a:ea typeface="メイリオ" panose="020B0604030504040204" pitchFamily="50" charset="-128"/>
              </a:rPr>
              <a:t>・登録事業者の管理責任者</a:t>
            </a:r>
            <a:endParaRPr lang="en-US" altLang="ja-JP" dirty="0">
              <a:latin typeface="Segoe UI" panose="020B0502040204020203" pitchFamily="34" charset="0"/>
              <a:ea typeface="メイリオ" panose="020B0604030504040204" pitchFamily="50" charset="-128"/>
            </a:endParaRPr>
          </a:p>
          <a:p>
            <a:pPr marL="180000" indent="-180000"/>
            <a:r>
              <a:rPr kumimoji="1" lang="ja-JP" altLang="en-US" dirty="0">
                <a:latin typeface="Segoe UI" panose="020B0502040204020203" pitchFamily="34" charset="0"/>
                <a:ea typeface="メイリオ" panose="020B0604030504040204" pitchFamily="50" charset="-128"/>
              </a:rPr>
              <a:t>・訪問看護事業所等の看護師</a:t>
            </a:r>
            <a:endParaRPr kumimoji="1" lang="en-US" altLang="ja-JP" dirty="0">
              <a:latin typeface="Segoe UI" panose="020B0502040204020203" pitchFamily="34" charset="0"/>
              <a:ea typeface="メイリオ" panose="020B0604030504040204" pitchFamily="50" charset="-128"/>
            </a:endParaRPr>
          </a:p>
          <a:p>
            <a:pPr marL="180000" indent="-180000"/>
            <a:r>
              <a:rPr lang="ja-JP" altLang="en-US" dirty="0">
                <a:latin typeface="Segoe UI" panose="020B0502040204020203" pitchFamily="34" charset="0"/>
                <a:ea typeface="メイリオ" panose="020B0604030504040204" pitchFamily="50" charset="-128"/>
              </a:rPr>
              <a:t>・医師</a:t>
            </a:r>
            <a:endParaRPr lang="en-US" altLang="ja-JP" dirty="0">
              <a:latin typeface="Segoe UI" panose="020B0502040204020203" pitchFamily="34" charset="0"/>
              <a:ea typeface="メイリオ" panose="020B0604030504040204" pitchFamily="50" charset="-128"/>
            </a:endParaRPr>
          </a:p>
          <a:p>
            <a:pPr marL="180000" indent="-180000"/>
            <a:r>
              <a:rPr kumimoji="1" lang="ja-JP" altLang="en-US" dirty="0">
                <a:latin typeface="Segoe UI" panose="020B0502040204020203" pitchFamily="34" charset="0"/>
                <a:ea typeface="メイリオ" panose="020B0604030504040204" pitchFamily="50" charset="-128"/>
              </a:rPr>
              <a:t>・ケアマネジャー</a:t>
            </a:r>
            <a:r>
              <a:rPr lang="ja-JP" altLang="en-US" dirty="0">
                <a:latin typeface="Segoe UI" panose="020B0502040204020203" pitchFamily="34" charset="0"/>
                <a:ea typeface="メイリオ" panose="020B0604030504040204" pitchFamily="50" charset="-128"/>
              </a:rPr>
              <a:t>もしくは相談支援専門員　／等</a:t>
            </a:r>
            <a:endParaRPr kumimoji="1" lang="en-US" altLang="ja-JP" dirty="0">
              <a:latin typeface="Segoe UI" panose="020B0502040204020203"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7CD4F0D-FAE5-4202-A41A-E1593EFE4AEC}"/>
              </a:ext>
            </a:extLst>
          </p:cNvPr>
          <p:cNvSpPr txBox="1"/>
          <p:nvPr/>
        </p:nvSpPr>
        <p:spPr>
          <a:xfrm>
            <a:off x="5920085" y="1817473"/>
            <a:ext cx="2992102" cy="2862322"/>
          </a:xfrm>
          <a:prstGeom prst="rect">
            <a:avLst/>
          </a:prstGeom>
          <a:noFill/>
        </p:spPr>
        <p:txBody>
          <a:bodyPr wrap="square" rtlCol="0">
            <a:spAutoFit/>
          </a:bodyPr>
          <a:lstStyle/>
          <a:p>
            <a:pPr marL="180000" indent="-180000"/>
            <a:r>
              <a:rPr lang="ja-JP" altLang="en-US" dirty="0">
                <a:latin typeface="Segoe UI" panose="020B0502040204020203" pitchFamily="34" charset="0"/>
                <a:ea typeface="メイリオ" panose="020B0604030504040204" pitchFamily="50" charset="-128"/>
              </a:rPr>
              <a:t>・ヒヤリ・ハット事例の分析や再発防止策の検討</a:t>
            </a:r>
            <a:endParaRPr lang="en-US" altLang="ja-JP" dirty="0">
              <a:latin typeface="Segoe UI" panose="020B0502040204020203" pitchFamily="34" charset="0"/>
              <a:ea typeface="メイリオ" panose="020B0604030504040204" pitchFamily="50" charset="-128"/>
            </a:endParaRPr>
          </a:p>
          <a:p>
            <a:pPr marL="180000" indent="-180000"/>
            <a:r>
              <a:rPr lang="ja-JP" altLang="en-US" dirty="0">
                <a:latin typeface="Segoe UI" panose="020B0502040204020203" pitchFamily="34" charset="0"/>
                <a:ea typeface="メイリオ" panose="020B0604030504040204" pitchFamily="50" charset="-128"/>
              </a:rPr>
              <a:t>・従事者の手技の維持・向上を図るための取組（フォローアップ研修など）の検討</a:t>
            </a:r>
            <a:endParaRPr lang="en-US" altLang="ja-JP" dirty="0">
              <a:latin typeface="Segoe UI" panose="020B0502040204020203" pitchFamily="34" charset="0"/>
              <a:ea typeface="メイリオ" panose="020B0604030504040204" pitchFamily="50" charset="-128"/>
            </a:endParaRPr>
          </a:p>
          <a:p>
            <a:pPr marL="180000" indent="-180000"/>
            <a:r>
              <a:rPr lang="ja-JP" altLang="en-US" dirty="0">
                <a:latin typeface="Segoe UI" panose="020B0502040204020203" pitchFamily="34" charset="0"/>
                <a:ea typeface="メイリオ" panose="020B0604030504040204" pitchFamily="50" charset="-128"/>
              </a:rPr>
              <a:t>・対象者の心身の状況の変化や医師の指示などに基づく計画書の検証や見直し</a:t>
            </a:r>
            <a:endParaRPr lang="en-US" altLang="ja-JP" dirty="0">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D207979-C1E9-4728-A7B5-0F28ABD8524E}"/>
              </a:ext>
            </a:extLst>
          </p:cNvPr>
          <p:cNvSpPr txBox="1"/>
          <p:nvPr/>
        </p:nvSpPr>
        <p:spPr>
          <a:xfrm>
            <a:off x="251520" y="5373216"/>
            <a:ext cx="8660666" cy="1200329"/>
          </a:xfrm>
          <a:prstGeom prst="rect">
            <a:avLst/>
          </a:prstGeom>
          <a:noFill/>
          <a:ln>
            <a:solidFill>
              <a:schemeClr val="bg1">
                <a:lumMod val="50000"/>
              </a:schemeClr>
            </a:solidFill>
            <a:prstDash val="dash"/>
          </a:ln>
        </p:spPr>
        <p:txBody>
          <a:bodyPr wrap="square" rtlCol="0">
            <a:spAutoFit/>
          </a:bodyPr>
          <a:lstStyle/>
          <a:p>
            <a:r>
              <a:rPr lang="ja-JP" altLang="en-US" dirty="0">
                <a:latin typeface="Segoe UI" panose="020B0502040204020203" pitchFamily="34" charset="0"/>
                <a:ea typeface="メイリオ" panose="020B0604030504040204" pitchFamily="50" charset="-128"/>
              </a:rPr>
              <a:t>安全委員会のような定期的な会議を開催することで、ヒヤリ・ハットの事例の蓄積・分析から、従事者のフォローアップにつなげ、再発防止を図ることができる。日頃の業務を振り返り、また、対象者の心身の状況などを確認していくことで、対象者の変化にも対応しながら、喀痰吸引等の安全性を維持・向上することができる。</a:t>
            </a:r>
            <a:endParaRPr kumimoji="1" lang="ja-JP" altLang="en-US" dirty="0">
              <a:latin typeface="Segoe UI" panose="020B0502040204020203"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7BB666-EA40-4CB9-BE2E-0F6896F9E2FF}"/>
              </a:ext>
            </a:extLst>
          </p:cNvPr>
          <p:cNvSpPr txBox="1"/>
          <p:nvPr/>
        </p:nvSpPr>
        <p:spPr>
          <a:xfrm>
            <a:off x="2961582" y="4245480"/>
            <a:ext cx="3122586" cy="954107"/>
          </a:xfrm>
          <a:prstGeom prst="rect">
            <a:avLst/>
          </a:prstGeom>
          <a:noFill/>
        </p:spPr>
        <p:txBody>
          <a:bodyPr wrap="square" rtlCol="0">
            <a:spAutoFit/>
          </a:bodyPr>
          <a:lstStyle/>
          <a:p>
            <a:pPr marL="180000" indent="-180000"/>
            <a:r>
              <a:rPr lang="en-US" altLang="ja-JP" sz="1400" dirty="0">
                <a:latin typeface="Segoe UI" panose="020B0502040204020203" pitchFamily="34" charset="0"/>
                <a:ea typeface="メイリオ" panose="020B0604030504040204" pitchFamily="50" charset="-128"/>
              </a:rPr>
              <a:t>※</a:t>
            </a:r>
            <a:r>
              <a:rPr lang="ja-JP" altLang="en-US" sz="1400" dirty="0">
                <a:latin typeface="Segoe UI" panose="020B0502040204020203" pitchFamily="34" charset="0"/>
                <a:ea typeface="メイリオ" panose="020B0604030504040204" pitchFamily="50" charset="-128"/>
              </a:rPr>
              <a:t>構成すべきメンバーが確保され、議論・取組の内容の実施が可能であれば、サービス担当者会議等の既存の会議で代替することも可能</a:t>
            </a:r>
            <a:endParaRPr kumimoji="1" lang="ja-JP" altLang="en-US" sz="1400" dirty="0">
              <a:latin typeface="Segoe UI" panose="020B0502040204020203"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BC09816-AA68-48DF-87CB-F2E4F4C0446F}"/>
              </a:ext>
            </a:extLst>
          </p:cNvPr>
          <p:cNvSpPr txBox="1"/>
          <p:nvPr/>
        </p:nvSpPr>
        <p:spPr>
          <a:xfrm>
            <a:off x="107865" y="1745465"/>
            <a:ext cx="3239999" cy="523220"/>
          </a:xfrm>
          <a:prstGeom prst="rect">
            <a:avLst/>
          </a:prstGeom>
          <a:noFill/>
        </p:spPr>
        <p:txBody>
          <a:bodyPr wrap="square" rtlCol="0">
            <a:spAutoFit/>
          </a:bodyPr>
          <a:lstStyle/>
          <a:p>
            <a:pPr marL="180000" indent="-180000"/>
            <a:r>
              <a:rPr lang="en-US" altLang="ja-JP" sz="1400" dirty="0">
                <a:latin typeface="Segoe UI" panose="020B0502040204020203" pitchFamily="34" charset="0"/>
                <a:ea typeface="メイリオ" panose="020B0604030504040204" pitchFamily="50" charset="-128"/>
              </a:rPr>
              <a:t>※</a:t>
            </a:r>
            <a:r>
              <a:rPr lang="ja-JP" altLang="en-US" sz="1400" dirty="0">
                <a:latin typeface="Segoe UI" panose="020B0502040204020203" pitchFamily="34" charset="0"/>
                <a:ea typeface="メイリオ" panose="020B0604030504040204" pitchFamily="50" charset="-128"/>
              </a:rPr>
              <a:t>施設の場合も在宅の場合も、</a:t>
            </a:r>
            <a:r>
              <a:rPr lang="ja-JP" altLang="en-US" sz="1400" b="1" u="sng" dirty="0">
                <a:latin typeface="Segoe UI" panose="020B0502040204020203" pitchFamily="34" charset="0"/>
                <a:ea typeface="メイリオ" panose="020B0604030504040204" pitchFamily="50" charset="-128"/>
              </a:rPr>
              <a:t>多職種から構成</a:t>
            </a:r>
            <a:r>
              <a:rPr lang="ja-JP" altLang="en-US" sz="1400" dirty="0">
                <a:latin typeface="Segoe UI" panose="020B0502040204020203" pitchFamily="34" charset="0"/>
                <a:ea typeface="メイリオ" panose="020B0604030504040204" pitchFamily="50" charset="-128"/>
              </a:rPr>
              <a:t>される場とすること</a:t>
            </a:r>
            <a:endParaRPr kumimoji="1" lang="en-US" altLang="ja-JP" sz="1400" dirty="0">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0E10C5F-3102-4FB7-BD20-8A38A997D0BB}"/>
              </a:ext>
            </a:extLst>
          </p:cNvPr>
          <p:cNvSpPr txBox="1"/>
          <p:nvPr/>
        </p:nvSpPr>
        <p:spPr>
          <a:xfrm>
            <a:off x="4749745" y="198000"/>
            <a:ext cx="42867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4-2.</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喀痰吸引等の実施に必要な事業者の体制づくり</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2956CA0B-4462-4398-B6D8-2CE928E42F1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29977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a:xfrm>
            <a:off x="468313" y="1987376"/>
            <a:ext cx="8064500" cy="4176712"/>
          </a:xfrm>
          <a:prstGeom prst="ellipse">
            <a:avLst/>
          </a:prstGeom>
          <a:blipFill>
            <a:blip r:embed="rId3" cstate="print"/>
            <a:tile tx="0" ty="0" sx="100000" sy="100000" flip="none" algn="tl"/>
          </a:blip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b="1" dirty="0">
                <a:solidFill>
                  <a:srgbClr val="FF0000"/>
                </a:solidFill>
              </a:rPr>
              <a:t>利用者を中心とした</a:t>
            </a:r>
            <a:endParaRPr lang="en-US" altLang="ja-JP" b="1" dirty="0">
              <a:solidFill>
                <a:srgbClr val="FF0000"/>
              </a:solidFill>
            </a:endParaRPr>
          </a:p>
          <a:p>
            <a:pPr algn="ctr" eaLnBrk="1" fontAlgn="auto" hangingPunct="1">
              <a:spcBef>
                <a:spcPts val="0"/>
              </a:spcBef>
              <a:spcAft>
                <a:spcPts val="0"/>
              </a:spcAft>
              <a:defRPr/>
            </a:pPr>
            <a:r>
              <a:rPr lang="ja-JP" altLang="en-US" b="1" dirty="0">
                <a:solidFill>
                  <a:srgbClr val="FF0000"/>
                </a:solidFill>
              </a:rPr>
              <a:t>提供体制の確保</a:t>
            </a:r>
            <a:endParaRPr lang="en-US" altLang="ja-JP" b="1" dirty="0">
              <a:solidFill>
                <a:srgbClr val="FF0000"/>
              </a:solidFill>
            </a:endParaRPr>
          </a:p>
          <a:p>
            <a:pPr algn="ctr" eaLnBrk="1" fontAlgn="auto" hangingPunct="1">
              <a:spcBef>
                <a:spcPts val="0"/>
              </a:spcBef>
              <a:spcAft>
                <a:spcPts val="0"/>
              </a:spcAft>
              <a:defRPr/>
            </a:pPr>
            <a:r>
              <a:rPr lang="ja-JP" altLang="en-US" b="1" dirty="0">
                <a:solidFill>
                  <a:srgbClr val="FF0000"/>
                </a:solidFill>
              </a:rPr>
              <a:t>（利用者毎のケアカンファレンス）</a:t>
            </a:r>
            <a:endParaRPr lang="en-US" altLang="ja-JP" b="1"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en-US" altLang="ja-JP" dirty="0">
              <a:solidFill>
                <a:srgbClr val="FF0000"/>
              </a:solidFill>
            </a:endParaRPr>
          </a:p>
          <a:p>
            <a:pPr algn="ctr" eaLnBrk="1" fontAlgn="auto" hangingPunct="1">
              <a:spcBef>
                <a:spcPts val="0"/>
              </a:spcBef>
              <a:spcAft>
                <a:spcPts val="0"/>
              </a:spcAft>
              <a:defRPr/>
            </a:pPr>
            <a:endParaRPr lang="ja-JP" altLang="en-US" dirty="0">
              <a:solidFill>
                <a:srgbClr val="FF0000"/>
              </a:solidFill>
            </a:endParaRPr>
          </a:p>
        </p:txBody>
      </p:sp>
      <p:sp>
        <p:nvSpPr>
          <p:cNvPr id="35" name="角丸四角形 34"/>
          <p:cNvSpPr/>
          <p:nvPr/>
        </p:nvSpPr>
        <p:spPr>
          <a:xfrm>
            <a:off x="3419475" y="1188000"/>
            <a:ext cx="2305050" cy="1152000"/>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pic>
        <p:nvPicPr>
          <p:cNvPr id="137269" name="Picture 3" descr="C:\Users\OYDPN\AppData\Local\Microsoft\Windows\Temporary Internet Files\Content.IE5\CTBVOFOZ\MC9000791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1488454"/>
            <a:ext cx="655306" cy="64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70" name="テキスト ボックス 28"/>
          <p:cNvSpPr txBox="1">
            <a:spLocks noChangeArrowheads="1"/>
          </p:cNvSpPr>
          <p:nvPr/>
        </p:nvSpPr>
        <p:spPr bwMode="auto">
          <a:xfrm>
            <a:off x="3635375" y="1238560"/>
            <a:ext cx="1223963" cy="2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HG丸ｺﾞｼｯｸM-PRO" pitchFamily="50" charset="-128"/>
                <a:ea typeface="HG丸ｺﾞｼｯｸM-PRO" pitchFamily="50" charset="-128"/>
              </a:rPr>
              <a:t>利用者宅</a:t>
            </a:r>
          </a:p>
        </p:txBody>
      </p:sp>
      <p:sp>
        <p:nvSpPr>
          <p:cNvPr id="52" name="メモ 51"/>
          <p:cNvSpPr/>
          <p:nvPr/>
        </p:nvSpPr>
        <p:spPr>
          <a:xfrm>
            <a:off x="6228184" y="2925440"/>
            <a:ext cx="719137" cy="86360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業務</a:t>
            </a:r>
            <a:endParaRPr lang="en-US" altLang="ja-JP" sz="1200" dirty="0">
              <a:solidFill>
                <a:schemeClr val="tx1"/>
              </a:solidFill>
            </a:endParaRPr>
          </a:p>
          <a:p>
            <a:pPr algn="ctr" eaLnBrk="1" fontAlgn="auto" hangingPunct="1">
              <a:spcBef>
                <a:spcPts val="0"/>
              </a:spcBef>
              <a:spcAft>
                <a:spcPts val="0"/>
              </a:spcAft>
              <a:defRPr/>
            </a:pPr>
            <a:r>
              <a:rPr lang="ja-JP" altLang="en-US" sz="1200" dirty="0">
                <a:solidFill>
                  <a:schemeClr val="tx1"/>
                </a:solidFill>
              </a:rPr>
              <a:t>手順書</a:t>
            </a:r>
            <a:endParaRPr lang="ja-JP" altLang="ja-JP" sz="1200" dirty="0">
              <a:solidFill>
                <a:schemeClr val="tx1"/>
              </a:solidFill>
            </a:endParaRPr>
          </a:p>
        </p:txBody>
      </p:sp>
      <p:sp>
        <p:nvSpPr>
          <p:cNvPr id="55" name="角丸四角形吹き出し 54"/>
          <p:cNvSpPr/>
          <p:nvPr/>
        </p:nvSpPr>
        <p:spPr>
          <a:xfrm>
            <a:off x="250825" y="1188000"/>
            <a:ext cx="2736850" cy="882719"/>
          </a:xfrm>
          <a:prstGeom prst="wedgeRoundRectCallout">
            <a:avLst>
              <a:gd name="adj1" fmla="val 71282"/>
              <a:gd name="adj2" fmla="val 35980"/>
              <a:gd name="adj3" fmla="val 16667"/>
            </a:avLst>
          </a:prstGeom>
          <a:solidFill>
            <a:srgbClr val="FEF8E8"/>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rPr>
              <a:t>医療関係者との連携の下で</a:t>
            </a:r>
            <a:endParaRPr lang="en-US" altLang="ja-JP"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endParaRPr>
          </a:p>
          <a:p>
            <a:pPr algn="ctr" eaLnBrk="1" fontAlgn="auto" hangingPunct="1">
              <a:spcBef>
                <a:spcPts val="0"/>
              </a:spcBef>
              <a:spcAft>
                <a:spcPts val="0"/>
              </a:spcAft>
              <a:defRPr/>
            </a:pPr>
            <a:r>
              <a:rPr lang="ja-JP" altLang="en-US" sz="1600" dirty="0">
                <a:solidFill>
                  <a:schemeClr val="tx1"/>
                </a:solidFill>
                <a:latin typeface="HG丸ｺﾞｼｯｸM-PRO" pitchFamily="50" charset="-128"/>
                <a:ea typeface="ＤＦ特太ゴシック体" pitchFamily="1" charset="-128"/>
              </a:rPr>
              <a:t>安全に実施される</a:t>
            </a:r>
            <a:endParaRPr lang="en-US" altLang="ja-JP" sz="1600" dirty="0">
              <a:solidFill>
                <a:schemeClr val="tx1"/>
              </a:solidFill>
              <a:latin typeface="HG丸ｺﾞｼｯｸM-PRO" pitchFamily="50" charset="-128"/>
              <a:ea typeface="ＤＦ特太ゴシック体" pitchFamily="1" charset="-128"/>
            </a:endParaRPr>
          </a:p>
          <a:p>
            <a:pPr algn="ctr" eaLnBrk="1" fontAlgn="auto" hangingPunct="1">
              <a:spcBef>
                <a:spcPts val="0"/>
              </a:spcBef>
              <a:spcAft>
                <a:spcPts val="0"/>
              </a:spcAft>
              <a:defRPr/>
            </a:pPr>
            <a:r>
              <a:rPr lang="ja-JP" altLang="en-US" sz="1600" dirty="0">
                <a:solidFill>
                  <a:schemeClr val="tx1"/>
                </a:solidFill>
                <a:latin typeface="HG丸ｺﾞｼｯｸM-PRO" pitchFamily="50" charset="-128"/>
                <a:ea typeface="ＤＦ特太ゴシック体" pitchFamily="1" charset="-128"/>
              </a:rPr>
              <a:t>「喀痰吸引等」の提供</a:t>
            </a:r>
          </a:p>
        </p:txBody>
      </p:sp>
      <p:sp>
        <p:nvSpPr>
          <p:cNvPr id="58" name="角丸四角形吹き出し 57"/>
          <p:cNvSpPr/>
          <p:nvPr/>
        </p:nvSpPr>
        <p:spPr>
          <a:xfrm>
            <a:off x="6804025" y="2344926"/>
            <a:ext cx="2089150" cy="863600"/>
          </a:xfrm>
          <a:prstGeom prst="wedgeRoundRectCallout">
            <a:avLst>
              <a:gd name="adj1" fmla="val -45207"/>
              <a:gd name="adj2" fmla="val 78702"/>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連携体制の下での業務の手順等を記載した業務方法書の作成（訪問介護事業所等で作成し共有化）</a:t>
            </a:r>
            <a:endParaRPr lang="en-US" altLang="ja-JP" sz="1200" dirty="0">
              <a:solidFill>
                <a:schemeClr val="tx1"/>
              </a:solidFill>
              <a:latin typeface="HG丸ｺﾞｼｯｸM-PRO" pitchFamily="50" charset="-128"/>
              <a:ea typeface="HG丸ｺﾞｼｯｸM-PRO" pitchFamily="50" charset="-128"/>
            </a:endParaRPr>
          </a:p>
        </p:txBody>
      </p:sp>
      <p:pic>
        <p:nvPicPr>
          <p:cNvPr id="137225"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99025" y="1380947"/>
            <a:ext cx="1081087" cy="85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角丸四角形吹き出し 59"/>
          <p:cNvSpPr/>
          <p:nvPr/>
        </p:nvSpPr>
        <p:spPr>
          <a:xfrm>
            <a:off x="250825" y="2173591"/>
            <a:ext cx="2592388" cy="792000"/>
          </a:xfrm>
          <a:prstGeom prst="wedgeRoundRectCallout">
            <a:avLst>
              <a:gd name="adj1" fmla="val 74798"/>
              <a:gd name="adj2" fmla="val 33392"/>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状態が急変した場合の医師等への連絡体制の整備等、</a:t>
            </a:r>
            <a:r>
              <a:rPr lang="ja-JP" altLang="ja-JP" sz="1200" dirty="0">
                <a:solidFill>
                  <a:schemeClr val="tx1"/>
                </a:solidFill>
                <a:latin typeface="HG丸ｺﾞｼｯｸM-PRO" pitchFamily="50" charset="-128"/>
                <a:ea typeface="HG丸ｺﾞｼｯｸM-PRO" pitchFamily="50" charset="-128"/>
              </a:rPr>
              <a:t>緊急時に適切に対応できる</a:t>
            </a:r>
            <a:r>
              <a:rPr lang="ja-JP" altLang="en-US" sz="1200" dirty="0">
                <a:solidFill>
                  <a:schemeClr val="tx1"/>
                </a:solidFill>
                <a:latin typeface="HG丸ｺﾞｼｯｸM-PRO" pitchFamily="50" charset="-128"/>
                <a:ea typeface="HG丸ｺﾞｼｯｸM-PRO" pitchFamily="50" charset="-128"/>
              </a:rPr>
              <a:t>体制</a:t>
            </a:r>
            <a:r>
              <a:rPr lang="ja-JP" altLang="ja-JP" sz="1200" dirty="0">
                <a:solidFill>
                  <a:schemeClr val="tx1"/>
                </a:solidFill>
                <a:latin typeface="HG丸ｺﾞｼｯｸM-PRO" pitchFamily="50" charset="-128"/>
                <a:ea typeface="HG丸ｺﾞｼｯｸM-PRO" pitchFamily="50" charset="-128"/>
              </a:rPr>
              <a:t>を確保</a:t>
            </a:r>
            <a:endParaRPr lang="en-US" altLang="ja-JP" sz="1200" dirty="0">
              <a:solidFill>
                <a:srgbClr val="FF0000"/>
              </a:solidFill>
              <a:latin typeface="HG丸ｺﾞｼｯｸM-PRO" pitchFamily="50" charset="-128"/>
              <a:ea typeface="HG丸ｺﾞｼｯｸM-PRO" pitchFamily="50" charset="-128"/>
            </a:endParaRPr>
          </a:p>
        </p:txBody>
      </p:sp>
      <p:sp>
        <p:nvSpPr>
          <p:cNvPr id="61" name="角丸四角形吹き出し 60"/>
          <p:cNvSpPr/>
          <p:nvPr/>
        </p:nvSpPr>
        <p:spPr>
          <a:xfrm>
            <a:off x="6011863" y="1188000"/>
            <a:ext cx="2881312" cy="936625"/>
          </a:xfrm>
          <a:prstGeom prst="wedgeRoundRectCallout">
            <a:avLst>
              <a:gd name="adj1" fmla="val -62995"/>
              <a:gd name="adj2" fmla="val 120710"/>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医療関係者を含むケアカンファレンス等の体制整備</a:t>
            </a:r>
            <a:r>
              <a:rPr lang="ja-JP" altLang="ja-JP" sz="1200" dirty="0">
                <a:solidFill>
                  <a:schemeClr val="tx1"/>
                </a:solidFill>
                <a:latin typeface="HG丸ｺﾞｼｯｸM-PRO" pitchFamily="50" charset="-128"/>
                <a:ea typeface="HG丸ｺﾞｼｯｸM-PRO" pitchFamily="50" charset="-128"/>
              </a:rPr>
              <a:t>その他の安全確保のための体制の確保</a:t>
            </a:r>
            <a:r>
              <a:rPr lang="ja-JP" altLang="en-US" sz="1200" dirty="0">
                <a:solidFill>
                  <a:schemeClr val="tx1"/>
                </a:solidFill>
                <a:latin typeface="HG丸ｺﾞｼｯｸM-PRO" pitchFamily="50" charset="-128"/>
                <a:ea typeface="HG丸ｺﾞｼｯｸM-PRO" pitchFamily="50" charset="-128"/>
              </a:rPr>
              <a:t>（ヒヤリ・ハット事例の蓄積及び分析体制を含む。）</a:t>
            </a:r>
            <a:endParaRPr lang="en-US" altLang="ja-JP" sz="1200" dirty="0">
              <a:solidFill>
                <a:srgbClr val="FF0000"/>
              </a:solidFill>
              <a:latin typeface="HG丸ｺﾞｼｯｸM-PRO" pitchFamily="50" charset="-128"/>
              <a:ea typeface="HG丸ｺﾞｼｯｸM-PRO" pitchFamily="50" charset="-128"/>
            </a:endParaRPr>
          </a:p>
        </p:txBody>
      </p:sp>
      <p:sp>
        <p:nvSpPr>
          <p:cNvPr id="57" name="二等辺三角形 56"/>
          <p:cNvSpPr/>
          <p:nvPr/>
        </p:nvSpPr>
        <p:spPr>
          <a:xfrm flipV="1">
            <a:off x="2627313" y="4795663"/>
            <a:ext cx="3816350" cy="865188"/>
          </a:xfrm>
          <a:prstGeom prst="triangle">
            <a:avLst/>
          </a:prstGeom>
          <a:no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2" name="角丸四角形 61"/>
          <p:cNvSpPr/>
          <p:nvPr/>
        </p:nvSpPr>
        <p:spPr>
          <a:xfrm>
            <a:off x="684213" y="4508326"/>
            <a:ext cx="2159000" cy="1223962"/>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grpSp>
        <p:nvGrpSpPr>
          <p:cNvPr id="137230" name="グループ化 36"/>
          <p:cNvGrpSpPr>
            <a:grpSpLocks/>
          </p:cNvGrpSpPr>
          <p:nvPr/>
        </p:nvGrpSpPr>
        <p:grpSpPr bwMode="auto">
          <a:xfrm>
            <a:off x="755650" y="4652788"/>
            <a:ext cx="1223963" cy="965200"/>
            <a:chOff x="755576" y="4437112"/>
            <a:chExt cx="1224136" cy="966301"/>
          </a:xfrm>
        </p:grpSpPr>
        <p:pic>
          <p:nvPicPr>
            <p:cNvPr id="137267" name="Picture 1" descr="C:\Users\OYDPN\AppData\Local\Microsoft\Windows\Temporary Internet Files\Content.IE5\CTBVOFOZ\MC9002054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437112"/>
              <a:ext cx="864096" cy="8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68" name="テキスト ボックス 64"/>
            <p:cNvSpPr txBox="1">
              <a:spLocks noChangeArrowheads="1"/>
            </p:cNvSpPr>
            <p:nvPr/>
          </p:nvSpPr>
          <p:spPr bwMode="auto">
            <a:xfrm>
              <a:off x="755576" y="5157192"/>
              <a:ext cx="122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a:latin typeface="HG丸ｺﾞｼｯｸM-PRO" pitchFamily="50" charset="-128"/>
                  <a:ea typeface="HG丸ｺﾞｼｯｸM-PRO" pitchFamily="50" charset="-128"/>
                </a:rPr>
                <a:t>訪問介護事業所等</a:t>
              </a:r>
            </a:p>
          </p:txBody>
        </p:sp>
      </p:grpSp>
      <p:grpSp>
        <p:nvGrpSpPr>
          <p:cNvPr id="137231" name="グループ化 72"/>
          <p:cNvGrpSpPr>
            <a:grpSpLocks/>
          </p:cNvGrpSpPr>
          <p:nvPr/>
        </p:nvGrpSpPr>
        <p:grpSpPr bwMode="auto">
          <a:xfrm>
            <a:off x="1835150" y="4508326"/>
            <a:ext cx="1152525" cy="1008062"/>
            <a:chOff x="1763688" y="4437112"/>
            <a:chExt cx="1152128" cy="1008112"/>
          </a:xfrm>
        </p:grpSpPr>
        <p:grpSp>
          <p:nvGrpSpPr>
            <p:cNvPr id="137263" name="グループ化 71"/>
            <p:cNvGrpSpPr>
              <a:grpSpLocks/>
            </p:cNvGrpSpPr>
            <p:nvPr/>
          </p:nvGrpSpPr>
          <p:grpSpPr bwMode="auto">
            <a:xfrm>
              <a:off x="1907704" y="4725144"/>
              <a:ext cx="460851" cy="720080"/>
              <a:chOff x="1907704" y="4725144"/>
              <a:chExt cx="460851" cy="720080"/>
            </a:xfrm>
          </p:grpSpPr>
          <p:sp>
            <p:nvSpPr>
              <p:cNvPr id="76" name="二等辺三角形 75"/>
              <p:cNvSpPr/>
              <p:nvPr/>
            </p:nvSpPr>
            <p:spPr>
              <a:xfrm>
                <a:off x="1908101" y="4845119"/>
                <a:ext cx="460216" cy="600105"/>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7" name="円/楕円 76"/>
              <p:cNvSpPr/>
              <p:nvPr/>
            </p:nvSpPr>
            <p:spPr>
              <a:xfrm>
                <a:off x="1908101" y="4724463"/>
                <a:ext cx="460216" cy="481037"/>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137264" name="テキスト ボックス 74"/>
            <p:cNvSpPr txBox="1">
              <a:spLocks noChangeArrowheads="1"/>
            </p:cNvSpPr>
            <p:nvPr/>
          </p:nvSpPr>
          <p:spPr bwMode="auto">
            <a:xfrm>
              <a:off x="1763688" y="4437112"/>
              <a:ext cx="1152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HG丸ｺﾞｼｯｸM-PRO" pitchFamily="50" charset="-128"/>
                  <a:ea typeface="HG丸ｺﾞｼｯｸM-PRO" pitchFamily="50" charset="-128"/>
                </a:rPr>
                <a:t>介護職員</a:t>
              </a:r>
            </a:p>
          </p:txBody>
        </p:sp>
      </p:grpSp>
      <p:sp>
        <p:nvSpPr>
          <p:cNvPr id="78" name="角丸四角形 77"/>
          <p:cNvSpPr/>
          <p:nvPr/>
        </p:nvSpPr>
        <p:spPr>
          <a:xfrm>
            <a:off x="6300788" y="4508326"/>
            <a:ext cx="1943100" cy="1152525"/>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grpSp>
        <p:nvGrpSpPr>
          <p:cNvPr id="137233" name="グループ化 79"/>
          <p:cNvGrpSpPr>
            <a:grpSpLocks/>
          </p:cNvGrpSpPr>
          <p:nvPr/>
        </p:nvGrpSpPr>
        <p:grpSpPr bwMode="auto">
          <a:xfrm>
            <a:off x="7524750" y="4579763"/>
            <a:ext cx="503238" cy="649288"/>
            <a:chOff x="1691680" y="2924944"/>
            <a:chExt cx="504056" cy="648072"/>
          </a:xfrm>
        </p:grpSpPr>
        <p:grpSp>
          <p:nvGrpSpPr>
            <p:cNvPr id="137259" name="グループ化 14"/>
            <p:cNvGrpSpPr>
              <a:grpSpLocks/>
            </p:cNvGrpSpPr>
            <p:nvPr/>
          </p:nvGrpSpPr>
          <p:grpSpPr bwMode="auto">
            <a:xfrm>
              <a:off x="1763688" y="3140968"/>
              <a:ext cx="288032" cy="432048"/>
              <a:chOff x="1763688" y="3140968"/>
              <a:chExt cx="288032" cy="432048"/>
            </a:xfrm>
          </p:grpSpPr>
          <p:sp>
            <p:nvSpPr>
              <p:cNvPr id="84" name="二等辺三角形 83"/>
              <p:cNvSpPr/>
              <p:nvPr/>
            </p:nvSpPr>
            <p:spPr>
              <a:xfrm>
                <a:off x="1763234" y="3213328"/>
                <a:ext cx="287804" cy="359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5" name="円/楕円 84"/>
              <p:cNvSpPr/>
              <p:nvPr/>
            </p:nvSpPr>
            <p:spPr>
              <a:xfrm>
                <a:off x="1763234" y="3140440"/>
                <a:ext cx="287804"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137260" name="テキスト ボックス 3"/>
            <p:cNvSpPr txBox="1">
              <a:spLocks noChangeArrowheads="1"/>
            </p:cNvSpPr>
            <p:nvPr/>
          </p:nvSpPr>
          <p:spPr bwMode="auto">
            <a:xfrm>
              <a:off x="1691680" y="2924944"/>
              <a:ext cx="504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HG丸ｺﾞｼｯｸM-PRO" pitchFamily="50" charset="-128"/>
                  <a:ea typeface="HG丸ｺﾞｼｯｸM-PRO" pitchFamily="50" charset="-128"/>
                </a:rPr>
                <a:t>医師</a:t>
              </a:r>
            </a:p>
          </p:txBody>
        </p:sp>
      </p:grpSp>
      <p:grpSp>
        <p:nvGrpSpPr>
          <p:cNvPr id="137234" name="グループ化 38"/>
          <p:cNvGrpSpPr>
            <a:grpSpLocks/>
          </p:cNvGrpSpPr>
          <p:nvPr/>
        </p:nvGrpSpPr>
        <p:grpSpPr bwMode="auto">
          <a:xfrm>
            <a:off x="6443663" y="4724226"/>
            <a:ext cx="1223962" cy="876300"/>
            <a:chOff x="6300192" y="3446406"/>
            <a:chExt cx="1224136" cy="876887"/>
          </a:xfrm>
        </p:grpSpPr>
        <p:pic>
          <p:nvPicPr>
            <p:cNvPr id="137257" name="Picture 1" descr="C:\Users\OYDPN\AppData\Local\Microsoft\Windows\Temporary Internet Files\Content.IE5\CTBVOFOZ\MC900236664[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3" y="3446406"/>
              <a:ext cx="792088" cy="6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8" name="テキスト ボックス 88"/>
            <p:cNvSpPr txBox="1">
              <a:spLocks noChangeArrowheads="1"/>
            </p:cNvSpPr>
            <p:nvPr/>
          </p:nvSpPr>
          <p:spPr bwMode="auto">
            <a:xfrm>
              <a:off x="6300192" y="4077072"/>
              <a:ext cx="122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latin typeface="HG丸ｺﾞｼｯｸM-PRO" pitchFamily="50" charset="-128"/>
                  <a:ea typeface="HG丸ｺﾞｼｯｸM-PRO" pitchFamily="50" charset="-128"/>
                </a:rPr>
                <a:t>在宅医療機関</a:t>
              </a:r>
            </a:p>
          </p:txBody>
        </p:sp>
      </p:grpSp>
      <p:sp>
        <p:nvSpPr>
          <p:cNvPr id="90" name="角丸四角形 89"/>
          <p:cNvSpPr/>
          <p:nvPr/>
        </p:nvSpPr>
        <p:spPr>
          <a:xfrm>
            <a:off x="3563938" y="5444951"/>
            <a:ext cx="1944687" cy="1223962"/>
          </a:xfrm>
          <a:prstGeom prst="roundRect">
            <a:avLst>
              <a:gd name="adj" fmla="val 12196"/>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grpSp>
        <p:nvGrpSpPr>
          <p:cNvPr id="137236" name="グループ化 37"/>
          <p:cNvGrpSpPr>
            <a:grpSpLocks/>
          </p:cNvGrpSpPr>
          <p:nvPr/>
        </p:nvGrpSpPr>
        <p:grpSpPr bwMode="auto">
          <a:xfrm>
            <a:off x="3708400" y="5732288"/>
            <a:ext cx="1727200" cy="822325"/>
            <a:chOff x="4716016" y="4725144"/>
            <a:chExt cx="1728192" cy="822283"/>
          </a:xfrm>
        </p:grpSpPr>
        <p:pic>
          <p:nvPicPr>
            <p:cNvPr id="137255" name="Picture 4" descr="C:\Users\OYDPN\AppData\Local\Microsoft\Windows\Temporary Internet Files\Content.IE5\XBSXZDFH\MC90007912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4725144"/>
              <a:ext cx="899910" cy="64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56" name="テキスト ボックス 92"/>
            <p:cNvSpPr txBox="1">
              <a:spLocks noChangeArrowheads="1"/>
            </p:cNvSpPr>
            <p:nvPr/>
          </p:nvSpPr>
          <p:spPr bwMode="auto">
            <a:xfrm>
              <a:off x="4716016" y="5301206"/>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latin typeface="HG丸ｺﾞｼｯｸM-PRO" pitchFamily="50" charset="-128"/>
                  <a:ea typeface="HG丸ｺﾞｼｯｸM-PRO" pitchFamily="50" charset="-128"/>
                </a:rPr>
                <a:t>訪問看護ステーション</a:t>
              </a:r>
            </a:p>
          </p:txBody>
        </p:sp>
      </p:grpSp>
      <p:grpSp>
        <p:nvGrpSpPr>
          <p:cNvPr id="137237" name="グループ化 93"/>
          <p:cNvGrpSpPr>
            <a:grpSpLocks/>
          </p:cNvGrpSpPr>
          <p:nvPr/>
        </p:nvGrpSpPr>
        <p:grpSpPr bwMode="auto">
          <a:xfrm>
            <a:off x="4716463" y="5516388"/>
            <a:ext cx="566737" cy="647700"/>
            <a:chOff x="4211960" y="5301208"/>
            <a:chExt cx="567680" cy="648072"/>
          </a:xfrm>
        </p:grpSpPr>
        <p:grpSp>
          <p:nvGrpSpPr>
            <p:cNvPr id="137251" name="グループ化 24"/>
            <p:cNvGrpSpPr>
              <a:grpSpLocks/>
            </p:cNvGrpSpPr>
            <p:nvPr/>
          </p:nvGrpSpPr>
          <p:grpSpPr bwMode="auto">
            <a:xfrm>
              <a:off x="4355976" y="5517232"/>
              <a:ext cx="288032" cy="432048"/>
              <a:chOff x="3491880" y="3140968"/>
              <a:chExt cx="288032" cy="432048"/>
            </a:xfrm>
          </p:grpSpPr>
          <p:sp>
            <p:nvSpPr>
              <p:cNvPr id="97" name="二等辺三角形 96"/>
              <p:cNvSpPr/>
              <p:nvPr/>
            </p:nvSpPr>
            <p:spPr>
              <a:xfrm>
                <a:off x="3492566" y="3212447"/>
                <a:ext cx="287816" cy="360569"/>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8" name="円/楕円 97"/>
              <p:cNvSpPr/>
              <p:nvPr/>
            </p:nvSpPr>
            <p:spPr>
              <a:xfrm>
                <a:off x="3492566" y="3140968"/>
                <a:ext cx="287816" cy="287503"/>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grpSp>
        <p:sp>
          <p:nvSpPr>
            <p:cNvPr id="137252" name="テキスト ボックス 95"/>
            <p:cNvSpPr txBox="1">
              <a:spLocks noChangeArrowheads="1"/>
            </p:cNvSpPr>
            <p:nvPr/>
          </p:nvSpPr>
          <p:spPr bwMode="auto">
            <a:xfrm>
              <a:off x="4211960" y="5301208"/>
              <a:ext cx="567680" cy="25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看護師</a:t>
              </a:r>
            </a:p>
          </p:txBody>
        </p:sp>
      </p:grpSp>
      <p:sp>
        <p:nvSpPr>
          <p:cNvPr id="100" name="フリーフォーム 99"/>
          <p:cNvSpPr/>
          <p:nvPr/>
        </p:nvSpPr>
        <p:spPr>
          <a:xfrm>
            <a:off x="2268538" y="5516388"/>
            <a:ext cx="5543550" cy="1296988"/>
          </a:xfrm>
          <a:custGeom>
            <a:avLst/>
            <a:gdLst>
              <a:gd name="connsiteX0" fmla="*/ 0 w 6336406"/>
              <a:gd name="connsiteY0" fmla="*/ 115910 h 1206322"/>
              <a:gd name="connsiteX1" fmla="*/ 579549 w 6336406"/>
              <a:gd name="connsiteY1" fmla="*/ 991674 h 1206322"/>
              <a:gd name="connsiteX2" fmla="*/ 3232597 w 6336406"/>
              <a:gd name="connsiteY2" fmla="*/ 1197736 h 1206322"/>
              <a:gd name="connsiteX3" fmla="*/ 5756856 w 6336406"/>
              <a:gd name="connsiteY3" fmla="*/ 940158 h 1206322"/>
              <a:gd name="connsiteX4" fmla="*/ 6336406 w 6336406"/>
              <a:gd name="connsiteY4" fmla="*/ 0 h 120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406" h="1206322">
                <a:moveTo>
                  <a:pt x="0" y="115910"/>
                </a:moveTo>
                <a:cubicBezTo>
                  <a:pt x="20391" y="463640"/>
                  <a:pt x="40783" y="811370"/>
                  <a:pt x="579549" y="991674"/>
                </a:cubicBezTo>
                <a:cubicBezTo>
                  <a:pt x="1118315" y="1171978"/>
                  <a:pt x="2369713" y="1206322"/>
                  <a:pt x="3232597" y="1197736"/>
                </a:cubicBezTo>
                <a:cubicBezTo>
                  <a:pt x="4095481" y="1189150"/>
                  <a:pt x="5239555" y="1139781"/>
                  <a:pt x="5756856" y="940158"/>
                </a:cubicBezTo>
                <a:cubicBezTo>
                  <a:pt x="6274158" y="740535"/>
                  <a:pt x="6305282" y="370267"/>
                  <a:pt x="6336406"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eaLnBrk="1" fontAlgn="auto" hangingPunct="1">
              <a:spcBef>
                <a:spcPts val="0"/>
              </a:spcBef>
              <a:spcAft>
                <a:spcPts val="0"/>
              </a:spcAft>
              <a:defRPr/>
            </a:pPr>
            <a:endParaRPr lang="ja-JP" altLang="en-US"/>
          </a:p>
        </p:txBody>
      </p:sp>
      <p:cxnSp>
        <p:nvCxnSpPr>
          <p:cNvPr id="105" name="直線矢印コネクタ 104"/>
          <p:cNvCxnSpPr/>
          <p:nvPr/>
        </p:nvCxnSpPr>
        <p:spPr>
          <a:xfrm flipV="1">
            <a:off x="1763713" y="1987376"/>
            <a:ext cx="1871662" cy="2665412"/>
          </a:xfrm>
          <a:prstGeom prst="straightConnector1">
            <a:avLst/>
          </a:prstGeom>
          <a:ln w="63500" cap="rnd">
            <a:bevel/>
            <a:tailEnd type="arrow" w="lg" len="lg"/>
          </a:ln>
        </p:spPr>
        <p:style>
          <a:lnRef idx="1">
            <a:schemeClr val="accent1"/>
          </a:lnRef>
          <a:fillRef idx="0">
            <a:schemeClr val="accent1"/>
          </a:fillRef>
          <a:effectRef idx="0">
            <a:schemeClr val="accent1"/>
          </a:effectRef>
          <a:fontRef idx="minor">
            <a:schemeClr val="tx1"/>
          </a:fontRef>
        </p:style>
      </p:cxnSp>
      <p:sp>
        <p:nvSpPr>
          <p:cNvPr id="109" name="メモ 108"/>
          <p:cNvSpPr/>
          <p:nvPr/>
        </p:nvSpPr>
        <p:spPr>
          <a:xfrm>
            <a:off x="1979613" y="3571701"/>
            <a:ext cx="720725" cy="86518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計画書</a:t>
            </a:r>
            <a:endParaRPr lang="ja-JP" altLang="ja-JP" sz="1200" dirty="0">
              <a:solidFill>
                <a:schemeClr val="tx1"/>
              </a:solidFill>
            </a:endParaRPr>
          </a:p>
        </p:txBody>
      </p:sp>
      <p:sp>
        <p:nvSpPr>
          <p:cNvPr id="120" name="角丸四角形吹き出し 119"/>
          <p:cNvSpPr/>
          <p:nvPr/>
        </p:nvSpPr>
        <p:spPr>
          <a:xfrm>
            <a:off x="251520" y="3068463"/>
            <a:ext cx="1439862" cy="1368425"/>
          </a:xfrm>
          <a:prstGeom prst="wedgeRoundRectCallout">
            <a:avLst>
              <a:gd name="adj1" fmla="val 83609"/>
              <a:gd name="adj2" fmla="val 24887"/>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対象</a:t>
            </a:r>
            <a:r>
              <a:rPr lang="ja-JP" altLang="ja-JP" sz="1200" dirty="0">
                <a:solidFill>
                  <a:schemeClr val="tx1"/>
                </a:solidFill>
                <a:latin typeface="HG丸ｺﾞｼｯｸM-PRO" pitchFamily="50" charset="-128"/>
                <a:ea typeface="HG丸ｺﾞｼｯｸM-PRO" pitchFamily="50" charset="-128"/>
              </a:rPr>
              <a:t>者の状況に</a:t>
            </a:r>
            <a:r>
              <a:rPr lang="ja-JP" altLang="en-US" sz="1200" dirty="0">
                <a:solidFill>
                  <a:schemeClr val="tx1"/>
                </a:solidFill>
                <a:latin typeface="HG丸ｺﾞｼｯｸM-PRO" pitchFamily="50" charset="-128"/>
                <a:ea typeface="HG丸ｺﾞｼｯｸM-PRO" pitchFamily="50" charset="-128"/>
              </a:rPr>
              <a:t>応じ、医師の指示を踏まえた喀痰吸引等の実施内容等を記載した</a:t>
            </a:r>
            <a:r>
              <a:rPr lang="ja-JP" altLang="ja-JP" sz="1200" dirty="0">
                <a:solidFill>
                  <a:schemeClr val="tx1"/>
                </a:solidFill>
                <a:latin typeface="HG丸ｺﾞｼｯｸM-PRO" pitchFamily="50" charset="-128"/>
                <a:ea typeface="HG丸ｺﾞｼｯｸM-PRO" pitchFamily="50" charset="-128"/>
              </a:rPr>
              <a:t>計画</a:t>
            </a:r>
            <a:r>
              <a:rPr lang="ja-JP" altLang="en-US" sz="1200" dirty="0">
                <a:solidFill>
                  <a:schemeClr val="tx1"/>
                </a:solidFill>
                <a:latin typeface="HG丸ｺﾞｼｯｸM-PRO" pitchFamily="50" charset="-128"/>
                <a:ea typeface="HG丸ｺﾞｼｯｸM-PRO" pitchFamily="50" charset="-128"/>
              </a:rPr>
              <a:t>書を作成</a:t>
            </a:r>
            <a:endParaRPr lang="en-US" altLang="ja-JP" sz="1200" dirty="0">
              <a:solidFill>
                <a:schemeClr val="tx1"/>
              </a:solidFill>
              <a:latin typeface="HG丸ｺﾞｼｯｸM-PRO" pitchFamily="50" charset="-128"/>
              <a:ea typeface="HG丸ｺﾞｼｯｸM-PRO" pitchFamily="50" charset="-128"/>
            </a:endParaRPr>
          </a:p>
        </p:txBody>
      </p:sp>
      <p:sp>
        <p:nvSpPr>
          <p:cNvPr id="121" name="メモ 120"/>
          <p:cNvSpPr/>
          <p:nvPr/>
        </p:nvSpPr>
        <p:spPr>
          <a:xfrm>
            <a:off x="1979613" y="5876751"/>
            <a:ext cx="720725" cy="86360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報告書</a:t>
            </a:r>
            <a:endParaRPr lang="ja-JP" altLang="ja-JP" sz="1200" dirty="0">
              <a:solidFill>
                <a:schemeClr val="tx1"/>
              </a:solidFill>
            </a:endParaRPr>
          </a:p>
        </p:txBody>
      </p:sp>
      <p:sp>
        <p:nvSpPr>
          <p:cNvPr id="122" name="角丸四角形吹き出し 121"/>
          <p:cNvSpPr/>
          <p:nvPr/>
        </p:nvSpPr>
        <p:spPr>
          <a:xfrm>
            <a:off x="251520" y="5805264"/>
            <a:ext cx="1439862" cy="936625"/>
          </a:xfrm>
          <a:prstGeom prst="wedgeRoundRectCallout">
            <a:avLst>
              <a:gd name="adj1" fmla="val 78593"/>
              <a:gd name="adj2" fmla="val 3913"/>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ja-JP" sz="1200" dirty="0">
                <a:solidFill>
                  <a:schemeClr val="tx1"/>
                </a:solidFill>
                <a:latin typeface="HG丸ｺﾞｼｯｸM-PRO" pitchFamily="50" charset="-128"/>
                <a:ea typeface="HG丸ｺﾞｼｯｸM-PRO" pitchFamily="50" charset="-128"/>
              </a:rPr>
              <a:t>喀痰吸引等</a:t>
            </a:r>
            <a:r>
              <a:rPr lang="ja-JP" altLang="en-US" sz="1200" dirty="0">
                <a:solidFill>
                  <a:schemeClr val="tx1"/>
                </a:solidFill>
                <a:latin typeface="HG丸ｺﾞｼｯｸM-PRO" pitchFamily="50" charset="-128"/>
                <a:ea typeface="HG丸ｺﾞｼｯｸM-PRO" pitchFamily="50" charset="-128"/>
              </a:rPr>
              <a:t>の実施状況を記載した報告書を作成し、医師に提出</a:t>
            </a:r>
            <a:endParaRPr lang="en-US" altLang="ja-JP" sz="1200" dirty="0">
              <a:solidFill>
                <a:schemeClr val="tx1"/>
              </a:solidFill>
              <a:latin typeface="HG丸ｺﾞｼｯｸM-PRO" pitchFamily="50" charset="-128"/>
              <a:ea typeface="HG丸ｺﾞｼｯｸM-PRO" pitchFamily="50" charset="-128"/>
            </a:endParaRPr>
          </a:p>
        </p:txBody>
      </p:sp>
      <p:sp>
        <p:nvSpPr>
          <p:cNvPr id="56" name="フリーフォーム 55"/>
          <p:cNvSpPr/>
          <p:nvPr/>
        </p:nvSpPr>
        <p:spPr>
          <a:xfrm flipV="1">
            <a:off x="2484438" y="4220988"/>
            <a:ext cx="5040312" cy="431800"/>
          </a:xfrm>
          <a:custGeom>
            <a:avLst/>
            <a:gdLst>
              <a:gd name="connsiteX0" fmla="*/ 5125791 w 5125791"/>
              <a:gd name="connsiteY0" fmla="*/ 51515 h 1279301"/>
              <a:gd name="connsiteX1" fmla="*/ 4121239 w 5125791"/>
              <a:gd name="connsiteY1" fmla="*/ 1030310 h 1279301"/>
              <a:gd name="connsiteX2" fmla="*/ 1300766 w 5125791"/>
              <a:gd name="connsiteY2" fmla="*/ 1107583 h 1279301"/>
              <a:gd name="connsiteX3" fmla="*/ 0 w 5125791"/>
              <a:gd name="connsiteY3" fmla="*/ 0 h 1279301"/>
            </a:gdLst>
            <a:ahLst/>
            <a:cxnLst>
              <a:cxn ang="0">
                <a:pos x="connsiteX0" y="connsiteY0"/>
              </a:cxn>
              <a:cxn ang="0">
                <a:pos x="connsiteX1" y="connsiteY1"/>
              </a:cxn>
              <a:cxn ang="0">
                <a:pos x="connsiteX2" y="connsiteY2"/>
              </a:cxn>
              <a:cxn ang="0">
                <a:pos x="connsiteX3" y="connsiteY3"/>
              </a:cxn>
            </a:cxnLst>
            <a:rect l="l" t="t" r="r" b="b"/>
            <a:pathLst>
              <a:path w="5125791" h="1279301">
                <a:moveTo>
                  <a:pt x="5125791" y="51515"/>
                </a:moveTo>
                <a:cubicBezTo>
                  <a:pt x="4942267" y="452907"/>
                  <a:pt x="4758743" y="854299"/>
                  <a:pt x="4121239" y="1030310"/>
                </a:cubicBezTo>
                <a:cubicBezTo>
                  <a:pt x="3483735" y="1206321"/>
                  <a:pt x="1987639" y="1279301"/>
                  <a:pt x="1300766" y="1107583"/>
                </a:cubicBezTo>
                <a:cubicBezTo>
                  <a:pt x="613893" y="935865"/>
                  <a:pt x="306946" y="467932"/>
                  <a:pt x="0"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eaLnBrk="1" fontAlgn="auto" hangingPunct="1">
              <a:spcBef>
                <a:spcPts val="0"/>
              </a:spcBef>
              <a:spcAft>
                <a:spcPts val="0"/>
              </a:spcAft>
              <a:defRPr/>
            </a:pPr>
            <a:endParaRPr lang="ja-JP" altLang="en-US"/>
          </a:p>
        </p:txBody>
      </p:sp>
      <p:sp>
        <p:nvSpPr>
          <p:cNvPr id="66" name="メモ 65"/>
          <p:cNvSpPr/>
          <p:nvPr/>
        </p:nvSpPr>
        <p:spPr>
          <a:xfrm>
            <a:off x="5435600" y="4076526"/>
            <a:ext cx="720725" cy="86360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医師</a:t>
            </a:r>
            <a:endParaRPr lang="en-US" altLang="ja-JP" sz="1200" dirty="0">
              <a:solidFill>
                <a:schemeClr val="tx1"/>
              </a:solidFill>
            </a:endParaRPr>
          </a:p>
          <a:p>
            <a:pPr algn="ctr" eaLnBrk="1" fontAlgn="auto" hangingPunct="1">
              <a:spcBef>
                <a:spcPts val="0"/>
              </a:spcBef>
              <a:spcAft>
                <a:spcPts val="0"/>
              </a:spcAft>
              <a:defRPr/>
            </a:pPr>
            <a:r>
              <a:rPr lang="ja-JP" altLang="en-US" sz="1200" dirty="0">
                <a:solidFill>
                  <a:schemeClr val="tx1"/>
                </a:solidFill>
              </a:rPr>
              <a:t>指示書</a:t>
            </a:r>
            <a:endParaRPr lang="ja-JP" altLang="ja-JP" sz="1200" dirty="0">
              <a:solidFill>
                <a:schemeClr val="tx1"/>
              </a:solidFill>
            </a:endParaRPr>
          </a:p>
        </p:txBody>
      </p:sp>
      <p:sp>
        <p:nvSpPr>
          <p:cNvPr id="67" name="角丸四角形吹き出し 66"/>
          <p:cNvSpPr/>
          <p:nvPr/>
        </p:nvSpPr>
        <p:spPr>
          <a:xfrm>
            <a:off x="7127875" y="3428826"/>
            <a:ext cx="1764605" cy="863600"/>
          </a:xfrm>
          <a:prstGeom prst="wedgeRoundRectCallout">
            <a:avLst>
              <a:gd name="adj1" fmla="val -111371"/>
              <a:gd name="adj2" fmla="val 52635"/>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ja-JP" sz="1200" dirty="0">
                <a:solidFill>
                  <a:schemeClr val="tx1"/>
                </a:solidFill>
                <a:latin typeface="HG丸ｺﾞｼｯｸM-PRO" pitchFamily="50" charset="-128"/>
                <a:ea typeface="HG丸ｺﾞｼｯｸM-PRO" pitchFamily="50" charset="-128"/>
              </a:rPr>
              <a:t>喀痰吸引等の実施に際し、医師の文書による指示を受ける</a:t>
            </a:r>
            <a:r>
              <a:rPr lang="ja-JP" altLang="en-US" sz="1200" dirty="0">
                <a:solidFill>
                  <a:schemeClr val="tx1"/>
                </a:solidFill>
                <a:latin typeface="HG丸ｺﾞｼｯｸM-PRO" pitchFamily="50" charset="-128"/>
                <a:ea typeface="HG丸ｺﾞｼｯｸM-PRO" pitchFamily="50" charset="-128"/>
              </a:rPr>
              <a:t>こと</a:t>
            </a:r>
            <a:endParaRPr lang="en-US" altLang="ja-JP" sz="1200" dirty="0">
              <a:solidFill>
                <a:schemeClr val="tx1"/>
              </a:solidFill>
              <a:latin typeface="HG丸ｺﾞｼｯｸM-PRO" pitchFamily="50" charset="-128"/>
              <a:ea typeface="HG丸ｺﾞｼｯｸM-PRO" pitchFamily="50" charset="-128"/>
            </a:endParaRPr>
          </a:p>
        </p:txBody>
      </p:sp>
      <p:sp>
        <p:nvSpPr>
          <p:cNvPr id="68" name="角丸四角形吹き出し 67"/>
          <p:cNvSpPr/>
          <p:nvPr/>
        </p:nvSpPr>
        <p:spPr>
          <a:xfrm>
            <a:off x="2843213" y="3355801"/>
            <a:ext cx="3241675" cy="649287"/>
          </a:xfrm>
          <a:prstGeom prst="wedgeRoundRectCallout">
            <a:avLst>
              <a:gd name="adj1" fmla="val -1777"/>
              <a:gd name="adj2" fmla="val 219005"/>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対象者</a:t>
            </a:r>
            <a:r>
              <a:rPr lang="ja-JP" altLang="ja-JP" sz="1200" dirty="0">
                <a:solidFill>
                  <a:schemeClr val="tx1"/>
                </a:solidFill>
                <a:latin typeface="HG丸ｺﾞｼｯｸM-PRO" pitchFamily="50" charset="-128"/>
                <a:ea typeface="HG丸ｺﾞｼｯｸM-PRO" pitchFamily="50" charset="-128"/>
              </a:rPr>
              <a:t>の心身の状況に関する情報を共有する等</a:t>
            </a:r>
            <a:r>
              <a:rPr lang="ja-JP" altLang="en-US" sz="1200" dirty="0">
                <a:solidFill>
                  <a:schemeClr val="tx1"/>
                </a:solidFill>
                <a:latin typeface="HG丸ｺﾞｼｯｸM-PRO" pitchFamily="50" charset="-128"/>
                <a:ea typeface="HG丸ｺﾞｼｯｸM-PRO" pitchFamily="50" charset="-128"/>
              </a:rPr>
              <a:t>、介護職員と</a:t>
            </a:r>
            <a:r>
              <a:rPr lang="ja-JP" altLang="ja-JP" sz="1200" dirty="0">
                <a:solidFill>
                  <a:schemeClr val="tx1"/>
                </a:solidFill>
                <a:latin typeface="HG丸ｺﾞｼｯｸM-PRO" pitchFamily="50" charset="-128"/>
                <a:ea typeface="HG丸ｺﾞｼｯｸM-PRO" pitchFamily="50" charset="-128"/>
              </a:rPr>
              <a:t>医師</a:t>
            </a:r>
            <a:r>
              <a:rPr lang="ja-JP" altLang="en-US" sz="1200" dirty="0">
                <a:solidFill>
                  <a:schemeClr val="tx1"/>
                </a:solidFill>
                <a:latin typeface="HG丸ｺﾞｼｯｸM-PRO" pitchFamily="50" charset="-128"/>
                <a:ea typeface="HG丸ｺﾞｼｯｸM-PRO" pitchFamily="50" charset="-128"/>
              </a:rPr>
              <a:t>、</a:t>
            </a:r>
            <a:r>
              <a:rPr lang="ja-JP" altLang="ja-JP" sz="1200" dirty="0">
                <a:solidFill>
                  <a:schemeClr val="tx1"/>
                </a:solidFill>
                <a:latin typeface="HG丸ｺﾞｼｯｸM-PRO" pitchFamily="50" charset="-128"/>
                <a:ea typeface="HG丸ｺﾞｼｯｸM-PRO" pitchFamily="50" charset="-128"/>
              </a:rPr>
              <a:t>看護職員との連携を確保</a:t>
            </a:r>
            <a:r>
              <a:rPr lang="ja-JP" altLang="en-US" sz="1200" dirty="0">
                <a:solidFill>
                  <a:schemeClr val="tx1"/>
                </a:solidFill>
                <a:latin typeface="HG丸ｺﾞｼｯｸM-PRO" pitchFamily="50" charset="-128"/>
                <a:ea typeface="HG丸ｺﾞｼｯｸM-PRO" pitchFamily="50" charset="-128"/>
              </a:rPr>
              <a:t>・適切な役割分担を構築</a:t>
            </a:r>
            <a:endParaRPr lang="en-US" altLang="ja-JP" sz="1200" dirty="0">
              <a:solidFill>
                <a:srgbClr val="FF0000"/>
              </a:solidFill>
              <a:latin typeface="HG丸ｺﾞｼｯｸM-PRO" pitchFamily="50" charset="-128"/>
              <a:ea typeface="HG丸ｺﾞｼｯｸM-PRO" pitchFamily="50" charset="-128"/>
            </a:endParaRPr>
          </a:p>
        </p:txBody>
      </p:sp>
      <p:sp>
        <p:nvSpPr>
          <p:cNvPr id="2" name="タイトル 1"/>
          <p:cNvSpPr>
            <a:spLocks noGrp="1"/>
          </p:cNvSpPr>
          <p:nvPr>
            <p:ph type="title"/>
          </p:nvPr>
        </p:nvSpPr>
        <p:spPr/>
        <p:txBody>
          <a:bodyPr>
            <a:noAutofit/>
          </a:bodyPr>
          <a:lstStyle/>
          <a:p>
            <a:r>
              <a:rPr lang="ja-JP" altLang="en-US" sz="2900" dirty="0">
                <a:latin typeface="+mj-ea"/>
              </a:rPr>
              <a:t>在宅での喀痰吸引等の提供の具体的なイメージ</a:t>
            </a:r>
            <a:endParaRPr kumimoji="1" lang="ja-JP" altLang="en-US" sz="2900" dirty="0"/>
          </a:p>
        </p:txBody>
      </p:sp>
      <p:sp>
        <p:nvSpPr>
          <p:cNvPr id="53" name="テキスト ボックス 52">
            <a:extLst>
              <a:ext uri="{FF2B5EF4-FFF2-40B4-BE49-F238E27FC236}">
                <a16:creationId xmlns:a16="http://schemas.microsoft.com/office/drawing/2014/main" id="{71F8545B-001E-4192-AE46-497D878788ED}"/>
              </a:ext>
            </a:extLst>
          </p:cNvPr>
          <p:cNvSpPr txBox="1"/>
          <p:nvPr/>
        </p:nvSpPr>
        <p:spPr>
          <a:xfrm>
            <a:off x="5251866" y="198000"/>
            <a:ext cx="3568606"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4-3.</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喀痰吸引等の提供の具体的なイメージ</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54" name="スライド番号プレースホルダー 1">
            <a:extLst>
              <a:ext uri="{FF2B5EF4-FFF2-40B4-BE49-F238E27FC236}">
                <a16:creationId xmlns:a16="http://schemas.microsoft.com/office/drawing/2014/main" id="{3B1175CD-D406-4E83-8A55-C64BF136CBD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596168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395288" y="1259999"/>
            <a:ext cx="7561262" cy="5418000"/>
          </a:xfrm>
          <a:prstGeom prst="roundRect">
            <a:avLst>
              <a:gd name="adj" fmla="val 4568"/>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sp>
        <p:nvSpPr>
          <p:cNvPr id="63" name="円/楕円 62"/>
          <p:cNvSpPr/>
          <p:nvPr/>
        </p:nvSpPr>
        <p:spPr>
          <a:xfrm>
            <a:off x="1187450" y="2276748"/>
            <a:ext cx="6769100" cy="4249737"/>
          </a:xfrm>
          <a:prstGeom prst="ellipse">
            <a:avLst/>
          </a:prstGeom>
          <a:blipFill>
            <a:blip r:embed="rId3" cstate="print"/>
            <a:tile tx="0" ty="0" sx="100000" sy="100000" flip="none" algn="tl"/>
          </a:blipFill>
          <a:ln cmpd="dbl">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b="1" dirty="0">
                <a:solidFill>
                  <a:srgbClr val="FF0000"/>
                </a:solidFill>
                <a:latin typeface="HG丸ｺﾞｼｯｸM-PRO" pitchFamily="50" charset="-128"/>
                <a:ea typeface="HG丸ｺﾞｼｯｸM-PRO" pitchFamily="50" charset="-128"/>
              </a:rPr>
              <a:t>　施設内における</a:t>
            </a: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b="1" dirty="0">
                <a:solidFill>
                  <a:srgbClr val="FF0000"/>
                </a:solidFill>
                <a:latin typeface="HG丸ｺﾞｼｯｸM-PRO" pitchFamily="50" charset="-128"/>
                <a:ea typeface="HG丸ｺﾞｼｯｸM-PRO" pitchFamily="50" charset="-128"/>
              </a:rPr>
              <a:t>　連携体制の確保</a:t>
            </a: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b="1"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ja-JP" altLang="en-US" dirty="0">
              <a:solidFill>
                <a:srgbClr val="FF0000"/>
              </a:solidFill>
              <a:latin typeface="HG丸ｺﾞｼｯｸM-PRO" pitchFamily="50" charset="-128"/>
              <a:ea typeface="HG丸ｺﾞｼｯｸM-PRO" pitchFamily="50" charset="-128"/>
            </a:endParaRPr>
          </a:p>
          <a:p>
            <a:pPr algn="ctr" eaLnBrk="1" fontAlgn="auto" hangingPunct="1">
              <a:spcBef>
                <a:spcPts val="0"/>
              </a:spcBef>
              <a:spcAft>
                <a:spcPts val="0"/>
              </a:spcAft>
              <a:defRPr/>
            </a:pPr>
            <a:endParaRPr lang="en-US" altLang="ja-JP" dirty="0">
              <a:solidFill>
                <a:srgbClr val="FF0000"/>
              </a:solidFill>
              <a:latin typeface="HG丸ｺﾞｼｯｸM-PRO" pitchFamily="50" charset="-128"/>
              <a:ea typeface="HG丸ｺﾞｼｯｸM-PRO" pitchFamily="50" charset="-128"/>
            </a:endParaRPr>
          </a:p>
        </p:txBody>
      </p:sp>
      <p:sp>
        <p:nvSpPr>
          <p:cNvPr id="4" name="角丸四角形 3"/>
          <p:cNvSpPr/>
          <p:nvPr/>
        </p:nvSpPr>
        <p:spPr>
          <a:xfrm>
            <a:off x="3492500" y="1413148"/>
            <a:ext cx="2232025" cy="1223962"/>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endParaRPr lang="ja-JP" altLang="en-US"/>
          </a:p>
        </p:txBody>
      </p:sp>
      <p:grpSp>
        <p:nvGrpSpPr>
          <p:cNvPr id="139270" name="グループ化 37"/>
          <p:cNvGrpSpPr>
            <a:grpSpLocks/>
          </p:cNvGrpSpPr>
          <p:nvPr/>
        </p:nvGrpSpPr>
        <p:grpSpPr bwMode="auto">
          <a:xfrm>
            <a:off x="6876256" y="1152000"/>
            <a:ext cx="936625" cy="894345"/>
            <a:chOff x="7380313" y="620688"/>
            <a:chExt cx="936104" cy="893895"/>
          </a:xfrm>
        </p:grpSpPr>
        <p:pic>
          <p:nvPicPr>
            <p:cNvPr id="139306" name="Picture 3" descr="C:\Users\OYDPN\AppData\Local\Microsoft\Windows\Temporary Internet Files\Content.IE5\ADV5CF2Q\MC9002396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1" y="620688"/>
              <a:ext cx="864096" cy="67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07" name="テキスト ボックス 26"/>
            <p:cNvSpPr txBox="1">
              <a:spLocks noChangeArrowheads="1"/>
            </p:cNvSpPr>
            <p:nvPr/>
          </p:nvSpPr>
          <p:spPr bwMode="auto">
            <a:xfrm>
              <a:off x="7380313" y="1268362"/>
              <a:ext cx="8640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latin typeface="HG丸ｺﾞｼｯｸM-PRO" pitchFamily="50" charset="-128"/>
                  <a:ea typeface="HG丸ｺﾞｼｯｸM-PRO" pitchFamily="50" charset="-128"/>
                </a:rPr>
                <a:t>介護施設等</a:t>
              </a:r>
            </a:p>
          </p:txBody>
        </p:sp>
      </p:grpSp>
      <p:sp>
        <p:nvSpPr>
          <p:cNvPr id="55" name="フリーフォーム 54"/>
          <p:cNvSpPr/>
          <p:nvPr/>
        </p:nvSpPr>
        <p:spPr>
          <a:xfrm>
            <a:off x="2195513" y="5734323"/>
            <a:ext cx="4248150" cy="935037"/>
          </a:xfrm>
          <a:custGeom>
            <a:avLst/>
            <a:gdLst>
              <a:gd name="connsiteX0" fmla="*/ 0 w 6336406"/>
              <a:gd name="connsiteY0" fmla="*/ 115910 h 1206322"/>
              <a:gd name="connsiteX1" fmla="*/ 579549 w 6336406"/>
              <a:gd name="connsiteY1" fmla="*/ 991674 h 1206322"/>
              <a:gd name="connsiteX2" fmla="*/ 3232597 w 6336406"/>
              <a:gd name="connsiteY2" fmla="*/ 1197736 h 1206322"/>
              <a:gd name="connsiteX3" fmla="*/ 5756856 w 6336406"/>
              <a:gd name="connsiteY3" fmla="*/ 940158 h 1206322"/>
              <a:gd name="connsiteX4" fmla="*/ 6336406 w 6336406"/>
              <a:gd name="connsiteY4" fmla="*/ 0 h 120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406" h="1206322">
                <a:moveTo>
                  <a:pt x="0" y="115910"/>
                </a:moveTo>
                <a:cubicBezTo>
                  <a:pt x="20391" y="463640"/>
                  <a:pt x="40783" y="811370"/>
                  <a:pt x="579549" y="991674"/>
                </a:cubicBezTo>
                <a:cubicBezTo>
                  <a:pt x="1118315" y="1171978"/>
                  <a:pt x="2369713" y="1206322"/>
                  <a:pt x="3232597" y="1197736"/>
                </a:cubicBezTo>
                <a:cubicBezTo>
                  <a:pt x="4095481" y="1189150"/>
                  <a:pt x="5239555" y="1139781"/>
                  <a:pt x="5756856" y="940158"/>
                </a:cubicBezTo>
                <a:cubicBezTo>
                  <a:pt x="6274158" y="740535"/>
                  <a:pt x="6305282" y="370267"/>
                  <a:pt x="6336406"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eaLnBrk="1" fontAlgn="auto" hangingPunct="1">
              <a:spcBef>
                <a:spcPts val="0"/>
              </a:spcBef>
              <a:spcAft>
                <a:spcPts val="0"/>
              </a:spcAft>
              <a:defRPr/>
            </a:pPr>
            <a:endParaRPr lang="ja-JP" altLang="en-US"/>
          </a:p>
        </p:txBody>
      </p:sp>
      <p:sp>
        <p:nvSpPr>
          <p:cNvPr id="64" name="メモ 63"/>
          <p:cNvSpPr/>
          <p:nvPr/>
        </p:nvSpPr>
        <p:spPr>
          <a:xfrm>
            <a:off x="5976938" y="3429273"/>
            <a:ext cx="719137" cy="86518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業務</a:t>
            </a:r>
            <a:endParaRPr lang="en-US" altLang="ja-JP" sz="1200" dirty="0">
              <a:solidFill>
                <a:schemeClr val="tx1"/>
              </a:solidFill>
            </a:endParaRPr>
          </a:p>
          <a:p>
            <a:pPr algn="ctr" eaLnBrk="1" fontAlgn="auto" hangingPunct="1">
              <a:spcBef>
                <a:spcPts val="0"/>
              </a:spcBef>
              <a:spcAft>
                <a:spcPts val="0"/>
              </a:spcAft>
              <a:defRPr/>
            </a:pPr>
            <a:r>
              <a:rPr lang="ja-JP" altLang="en-US" sz="1200" dirty="0">
                <a:solidFill>
                  <a:schemeClr val="tx1"/>
                </a:solidFill>
              </a:rPr>
              <a:t>手順書</a:t>
            </a:r>
            <a:endParaRPr lang="ja-JP" altLang="ja-JP" sz="1200" dirty="0">
              <a:solidFill>
                <a:schemeClr val="tx1"/>
              </a:solidFill>
            </a:endParaRPr>
          </a:p>
        </p:txBody>
      </p:sp>
      <p:sp>
        <p:nvSpPr>
          <p:cNvPr id="65" name="角丸四角形吹き出し 64"/>
          <p:cNvSpPr/>
          <p:nvPr/>
        </p:nvSpPr>
        <p:spPr>
          <a:xfrm>
            <a:off x="6804026" y="3068910"/>
            <a:ext cx="2089150" cy="649288"/>
          </a:xfrm>
          <a:prstGeom prst="wedgeRoundRectCallout">
            <a:avLst>
              <a:gd name="adj1" fmla="val -60154"/>
              <a:gd name="adj2" fmla="val 94997"/>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施設内連携体制の下、業務の手順等を記載した業務方法書の作成</a:t>
            </a:r>
            <a:endParaRPr lang="en-US" altLang="ja-JP" sz="1200" dirty="0">
              <a:solidFill>
                <a:schemeClr val="tx1"/>
              </a:solidFill>
              <a:latin typeface="HG丸ｺﾞｼｯｸM-PRO" pitchFamily="50" charset="-128"/>
              <a:ea typeface="HG丸ｺﾞｼｯｸM-PRO" pitchFamily="50" charset="-128"/>
            </a:endParaRPr>
          </a:p>
        </p:txBody>
      </p:sp>
      <p:pic>
        <p:nvPicPr>
          <p:cNvPr id="139274" name="Picture 6" descr="詳細を表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486173"/>
            <a:ext cx="10810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角丸四角形吹き出し 67"/>
          <p:cNvSpPr/>
          <p:nvPr/>
        </p:nvSpPr>
        <p:spPr>
          <a:xfrm>
            <a:off x="214312" y="2565673"/>
            <a:ext cx="2557463" cy="863600"/>
          </a:xfrm>
          <a:prstGeom prst="wedgeRoundRectCallout">
            <a:avLst>
              <a:gd name="adj1" fmla="val 87687"/>
              <a:gd name="adj2" fmla="val 12838"/>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状態が急変した場合の医師等への連絡体制の整備等、</a:t>
            </a:r>
            <a:r>
              <a:rPr lang="ja-JP" altLang="ja-JP" sz="1200" dirty="0">
                <a:solidFill>
                  <a:schemeClr val="tx1"/>
                </a:solidFill>
                <a:latin typeface="HG丸ｺﾞｼｯｸM-PRO" pitchFamily="50" charset="-128"/>
                <a:ea typeface="HG丸ｺﾞｼｯｸM-PRO" pitchFamily="50" charset="-128"/>
              </a:rPr>
              <a:t>緊急時に適切に対応できる</a:t>
            </a:r>
            <a:r>
              <a:rPr lang="ja-JP" altLang="en-US" sz="1200" dirty="0">
                <a:solidFill>
                  <a:schemeClr val="tx1"/>
                </a:solidFill>
                <a:latin typeface="HG丸ｺﾞｼｯｸM-PRO" pitchFamily="50" charset="-128"/>
                <a:ea typeface="HG丸ｺﾞｼｯｸM-PRO" pitchFamily="50" charset="-128"/>
              </a:rPr>
              <a:t>体制</a:t>
            </a:r>
            <a:r>
              <a:rPr lang="ja-JP" altLang="ja-JP" sz="1200" dirty="0">
                <a:solidFill>
                  <a:schemeClr val="tx1"/>
                </a:solidFill>
                <a:latin typeface="HG丸ｺﾞｼｯｸM-PRO" pitchFamily="50" charset="-128"/>
                <a:ea typeface="HG丸ｺﾞｼｯｸM-PRO" pitchFamily="50" charset="-128"/>
              </a:rPr>
              <a:t>を確保</a:t>
            </a:r>
            <a:endParaRPr lang="en-US" altLang="ja-JP" sz="1200" dirty="0">
              <a:solidFill>
                <a:srgbClr val="FF0000"/>
              </a:solidFill>
              <a:latin typeface="HG丸ｺﾞｼｯｸM-PRO" pitchFamily="50" charset="-128"/>
              <a:ea typeface="HG丸ｺﾞｼｯｸM-PRO" pitchFamily="50" charset="-128"/>
            </a:endParaRPr>
          </a:p>
        </p:txBody>
      </p:sp>
      <p:sp>
        <p:nvSpPr>
          <p:cNvPr id="69" name="角丸四角形吹き出し 68"/>
          <p:cNvSpPr/>
          <p:nvPr/>
        </p:nvSpPr>
        <p:spPr>
          <a:xfrm>
            <a:off x="6156325" y="2060848"/>
            <a:ext cx="2592388" cy="865187"/>
          </a:xfrm>
          <a:prstGeom prst="wedgeRoundRectCallout">
            <a:avLst>
              <a:gd name="adj1" fmla="val -71653"/>
              <a:gd name="adj2" fmla="val 65053"/>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医療関係者を含む</a:t>
            </a:r>
            <a:r>
              <a:rPr lang="ja-JP" altLang="ja-JP" sz="1200" dirty="0">
                <a:solidFill>
                  <a:schemeClr val="tx1"/>
                </a:solidFill>
                <a:latin typeface="HG丸ｺﾞｼｯｸM-PRO" pitchFamily="50" charset="-128"/>
                <a:ea typeface="HG丸ｺﾞｼｯｸM-PRO" pitchFamily="50" charset="-128"/>
              </a:rPr>
              <a:t>委員会の設置その他の安全確保のための体制の確保</a:t>
            </a:r>
            <a:r>
              <a:rPr lang="ja-JP" altLang="en-US" sz="1200" dirty="0">
                <a:solidFill>
                  <a:schemeClr val="tx1"/>
                </a:solidFill>
                <a:latin typeface="HG丸ｺﾞｼｯｸM-PRO" pitchFamily="50" charset="-128"/>
                <a:ea typeface="HG丸ｺﾞｼｯｸM-PRO" pitchFamily="50" charset="-128"/>
              </a:rPr>
              <a:t>（ヒヤリ・ハット事例の蓄積及び分析体制を含む。）</a:t>
            </a:r>
            <a:endParaRPr lang="en-US" altLang="ja-JP" sz="1200" dirty="0">
              <a:solidFill>
                <a:srgbClr val="FF0000"/>
              </a:solidFill>
              <a:latin typeface="HG丸ｺﾞｼｯｸM-PRO" pitchFamily="50" charset="-128"/>
              <a:ea typeface="HG丸ｺﾞｼｯｸM-PRO" pitchFamily="50" charset="-128"/>
            </a:endParaRPr>
          </a:p>
        </p:txBody>
      </p:sp>
      <p:cxnSp>
        <p:nvCxnSpPr>
          <p:cNvPr id="74" name="直線矢印コネクタ 73"/>
          <p:cNvCxnSpPr/>
          <p:nvPr/>
        </p:nvCxnSpPr>
        <p:spPr>
          <a:xfrm flipV="1">
            <a:off x="2484438" y="2421210"/>
            <a:ext cx="1295400" cy="2376488"/>
          </a:xfrm>
          <a:prstGeom prst="straightConnector1">
            <a:avLst/>
          </a:prstGeom>
          <a:ln w="63500" cap="rnd">
            <a:bevel/>
            <a:tailEnd type="arrow" w="lg" len="lg"/>
          </a:ln>
        </p:spPr>
        <p:style>
          <a:lnRef idx="1">
            <a:schemeClr val="accent1"/>
          </a:lnRef>
          <a:fillRef idx="0">
            <a:schemeClr val="accent1"/>
          </a:fillRef>
          <a:effectRef idx="0">
            <a:schemeClr val="accent1"/>
          </a:effectRef>
          <a:fontRef idx="minor">
            <a:schemeClr val="tx1"/>
          </a:fontRef>
        </p:style>
      </p:cxnSp>
      <p:sp>
        <p:nvSpPr>
          <p:cNvPr id="75" name="メモ 74"/>
          <p:cNvSpPr/>
          <p:nvPr/>
        </p:nvSpPr>
        <p:spPr>
          <a:xfrm>
            <a:off x="2411413" y="3645173"/>
            <a:ext cx="720725" cy="865187"/>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計画書</a:t>
            </a:r>
            <a:endParaRPr lang="ja-JP" altLang="ja-JP" sz="1200" dirty="0">
              <a:solidFill>
                <a:schemeClr val="tx1"/>
              </a:solidFill>
            </a:endParaRPr>
          </a:p>
        </p:txBody>
      </p:sp>
      <p:sp>
        <p:nvSpPr>
          <p:cNvPr id="42" name="角丸四角形吹き出し 41"/>
          <p:cNvSpPr/>
          <p:nvPr/>
        </p:nvSpPr>
        <p:spPr>
          <a:xfrm>
            <a:off x="250825" y="1170000"/>
            <a:ext cx="2808288" cy="1152525"/>
          </a:xfrm>
          <a:prstGeom prst="wedgeRoundRectCallout">
            <a:avLst>
              <a:gd name="adj1" fmla="val 71282"/>
              <a:gd name="adj2" fmla="val 35980"/>
              <a:gd name="adj3" fmla="val 16667"/>
            </a:avLst>
          </a:prstGeom>
          <a:solidFill>
            <a:srgbClr val="FEF8E8"/>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rPr>
              <a:t>医療関係者との連携の下で</a:t>
            </a:r>
            <a:endParaRPr lang="en-US" altLang="ja-JP" sz="1600" u="sng" dirty="0">
              <a:solidFill>
                <a:schemeClr val="tx1"/>
              </a:solidFill>
              <a:effectLst>
                <a:outerShdw blurRad="38100" dist="38100" dir="2700000" algn="tl">
                  <a:srgbClr val="000000">
                    <a:alpha val="43137"/>
                  </a:srgbClr>
                </a:outerShdw>
              </a:effectLst>
              <a:latin typeface="HG丸ｺﾞｼｯｸM-PRO" pitchFamily="50" charset="-128"/>
              <a:ea typeface="ＤＦ特太ゴシック体" pitchFamily="1" charset="-128"/>
            </a:endParaRPr>
          </a:p>
          <a:p>
            <a:pPr algn="ctr" eaLnBrk="1" fontAlgn="auto" hangingPunct="1">
              <a:spcBef>
                <a:spcPts val="0"/>
              </a:spcBef>
              <a:spcAft>
                <a:spcPts val="0"/>
              </a:spcAft>
              <a:defRPr/>
            </a:pPr>
            <a:r>
              <a:rPr lang="ja-JP" altLang="en-US" sz="1600" dirty="0">
                <a:solidFill>
                  <a:schemeClr val="tx1"/>
                </a:solidFill>
                <a:latin typeface="HG丸ｺﾞｼｯｸM-PRO" pitchFamily="50" charset="-128"/>
                <a:ea typeface="ＤＦ特太ゴシック体" pitchFamily="1" charset="-128"/>
              </a:rPr>
              <a:t>安全に実施される</a:t>
            </a:r>
            <a:endParaRPr lang="en-US" altLang="ja-JP" sz="1600" dirty="0">
              <a:solidFill>
                <a:schemeClr val="tx1"/>
              </a:solidFill>
              <a:latin typeface="HG丸ｺﾞｼｯｸM-PRO" pitchFamily="50" charset="-128"/>
              <a:ea typeface="ＤＦ特太ゴシック体" pitchFamily="1" charset="-128"/>
            </a:endParaRPr>
          </a:p>
          <a:p>
            <a:pPr algn="ctr" eaLnBrk="1" fontAlgn="auto" hangingPunct="1">
              <a:spcBef>
                <a:spcPts val="0"/>
              </a:spcBef>
              <a:spcAft>
                <a:spcPts val="0"/>
              </a:spcAft>
              <a:defRPr/>
            </a:pPr>
            <a:r>
              <a:rPr lang="ja-JP" altLang="en-US" sz="1600" dirty="0">
                <a:solidFill>
                  <a:schemeClr val="tx1"/>
                </a:solidFill>
                <a:latin typeface="HG丸ｺﾞｼｯｸM-PRO" pitchFamily="50" charset="-128"/>
                <a:ea typeface="ＤＦ特太ゴシック体" pitchFamily="1" charset="-128"/>
              </a:rPr>
              <a:t>「喀痰吸引等」の提供</a:t>
            </a:r>
          </a:p>
        </p:txBody>
      </p:sp>
      <p:sp>
        <p:nvSpPr>
          <p:cNvPr id="49" name="メモ 48"/>
          <p:cNvSpPr/>
          <p:nvPr/>
        </p:nvSpPr>
        <p:spPr>
          <a:xfrm>
            <a:off x="2771775" y="5805760"/>
            <a:ext cx="647700" cy="86360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報告書</a:t>
            </a:r>
            <a:endParaRPr lang="ja-JP" altLang="ja-JP" sz="1200" dirty="0">
              <a:solidFill>
                <a:schemeClr val="tx1"/>
              </a:solidFill>
            </a:endParaRPr>
          </a:p>
        </p:txBody>
      </p:sp>
      <p:sp>
        <p:nvSpPr>
          <p:cNvPr id="50" name="角丸四角形吹き出し 49"/>
          <p:cNvSpPr/>
          <p:nvPr/>
        </p:nvSpPr>
        <p:spPr>
          <a:xfrm>
            <a:off x="468313" y="5805760"/>
            <a:ext cx="1366837" cy="863600"/>
          </a:xfrm>
          <a:prstGeom prst="wedgeRoundRectCallout">
            <a:avLst>
              <a:gd name="adj1" fmla="val 137317"/>
              <a:gd name="adj2" fmla="val 7203"/>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ja-JP" sz="1200" dirty="0">
                <a:solidFill>
                  <a:schemeClr val="tx1"/>
                </a:solidFill>
                <a:latin typeface="HG丸ｺﾞｼｯｸM-PRO" pitchFamily="50" charset="-128"/>
                <a:ea typeface="HG丸ｺﾞｼｯｸM-PRO" pitchFamily="50" charset="-128"/>
              </a:rPr>
              <a:t>喀痰吸引等</a:t>
            </a:r>
            <a:r>
              <a:rPr lang="ja-JP" altLang="en-US" sz="1200" dirty="0">
                <a:solidFill>
                  <a:schemeClr val="tx1"/>
                </a:solidFill>
                <a:latin typeface="HG丸ｺﾞｼｯｸM-PRO" pitchFamily="50" charset="-128"/>
                <a:ea typeface="HG丸ｺﾞｼｯｸM-PRO" pitchFamily="50" charset="-128"/>
              </a:rPr>
              <a:t>の実施状況を記載した報告書を作成し、医師に提出</a:t>
            </a:r>
            <a:endParaRPr lang="en-US" altLang="ja-JP" sz="1200" dirty="0">
              <a:solidFill>
                <a:schemeClr val="tx1"/>
              </a:solidFill>
              <a:latin typeface="HG丸ｺﾞｼｯｸM-PRO" pitchFamily="50" charset="-128"/>
              <a:ea typeface="HG丸ｺﾞｼｯｸM-PRO" pitchFamily="50" charset="-128"/>
            </a:endParaRPr>
          </a:p>
        </p:txBody>
      </p:sp>
      <p:sp>
        <p:nvSpPr>
          <p:cNvPr id="45" name="二等辺三角形 44"/>
          <p:cNvSpPr/>
          <p:nvPr/>
        </p:nvSpPr>
        <p:spPr>
          <a:xfrm flipV="1">
            <a:off x="2627313" y="5229498"/>
            <a:ext cx="3529012" cy="720725"/>
          </a:xfrm>
          <a:prstGeom prst="triangle">
            <a:avLst>
              <a:gd name="adj" fmla="val 50270"/>
            </a:avLst>
          </a:prstGeom>
          <a:noFill/>
          <a:ln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139283" name="グループ化 85"/>
          <p:cNvGrpSpPr>
            <a:grpSpLocks/>
          </p:cNvGrpSpPr>
          <p:nvPr/>
        </p:nvGrpSpPr>
        <p:grpSpPr bwMode="auto">
          <a:xfrm>
            <a:off x="4284663" y="6021660"/>
            <a:ext cx="855662" cy="431800"/>
            <a:chOff x="4283968" y="5589240"/>
            <a:chExt cx="855712" cy="432048"/>
          </a:xfrm>
        </p:grpSpPr>
        <p:grpSp>
          <p:nvGrpSpPr>
            <p:cNvPr id="139302" name="グループ化 24"/>
            <p:cNvGrpSpPr>
              <a:grpSpLocks/>
            </p:cNvGrpSpPr>
            <p:nvPr/>
          </p:nvGrpSpPr>
          <p:grpSpPr bwMode="auto">
            <a:xfrm>
              <a:off x="4283968" y="5589240"/>
              <a:ext cx="288032" cy="432048"/>
              <a:chOff x="3491880" y="3140968"/>
              <a:chExt cx="288032" cy="432048"/>
            </a:xfrm>
          </p:grpSpPr>
          <p:sp>
            <p:nvSpPr>
              <p:cNvPr id="57" name="二等辺三角形 56"/>
              <p:cNvSpPr/>
              <p:nvPr/>
            </p:nvSpPr>
            <p:spPr>
              <a:xfrm>
                <a:off x="3491880" y="3212447"/>
                <a:ext cx="287354" cy="360569"/>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8" name="円/楕円 57"/>
              <p:cNvSpPr/>
              <p:nvPr/>
            </p:nvSpPr>
            <p:spPr>
              <a:xfrm>
                <a:off x="3491880" y="3140968"/>
                <a:ext cx="287354" cy="287503"/>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grpSp>
        <p:sp>
          <p:nvSpPr>
            <p:cNvPr id="139303" name="テキスト ボックス 51"/>
            <p:cNvSpPr txBox="1">
              <a:spLocks noChangeArrowheads="1"/>
            </p:cNvSpPr>
            <p:nvPr/>
          </p:nvSpPr>
          <p:spPr bwMode="auto">
            <a:xfrm>
              <a:off x="4572000" y="5661248"/>
              <a:ext cx="567680" cy="25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dirty="0">
                  <a:latin typeface="HG丸ｺﾞｼｯｸM-PRO" pitchFamily="50" charset="-128"/>
                  <a:ea typeface="HG丸ｺﾞｼｯｸM-PRO" pitchFamily="50" charset="-128"/>
                </a:rPr>
                <a:t>看護師</a:t>
              </a:r>
            </a:p>
          </p:txBody>
        </p:sp>
      </p:grpSp>
      <p:grpSp>
        <p:nvGrpSpPr>
          <p:cNvPr id="139284" name="グループ化 7"/>
          <p:cNvGrpSpPr>
            <a:grpSpLocks/>
          </p:cNvGrpSpPr>
          <p:nvPr/>
        </p:nvGrpSpPr>
        <p:grpSpPr bwMode="auto">
          <a:xfrm>
            <a:off x="6227763" y="4869135"/>
            <a:ext cx="504825" cy="649288"/>
            <a:chOff x="1691680" y="2924944"/>
            <a:chExt cx="504056" cy="648072"/>
          </a:xfrm>
        </p:grpSpPr>
        <p:grpSp>
          <p:nvGrpSpPr>
            <p:cNvPr id="139298" name="グループ化 14"/>
            <p:cNvGrpSpPr>
              <a:grpSpLocks/>
            </p:cNvGrpSpPr>
            <p:nvPr/>
          </p:nvGrpSpPr>
          <p:grpSpPr bwMode="auto">
            <a:xfrm>
              <a:off x="1763688" y="3140968"/>
              <a:ext cx="288032" cy="432048"/>
              <a:chOff x="1763688" y="3140968"/>
              <a:chExt cx="288032" cy="432048"/>
            </a:xfrm>
          </p:grpSpPr>
          <p:sp>
            <p:nvSpPr>
              <p:cNvPr id="62" name="二等辺三角形 61"/>
              <p:cNvSpPr/>
              <p:nvPr/>
            </p:nvSpPr>
            <p:spPr>
              <a:xfrm>
                <a:off x="1763008" y="3213328"/>
                <a:ext cx="288485" cy="359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6" name="円/楕円 65"/>
              <p:cNvSpPr/>
              <p:nvPr/>
            </p:nvSpPr>
            <p:spPr>
              <a:xfrm>
                <a:off x="1763008" y="3140440"/>
                <a:ext cx="288485" cy="28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139299" name="テキスト ボックス 60"/>
            <p:cNvSpPr txBox="1">
              <a:spLocks noChangeArrowheads="1"/>
            </p:cNvSpPr>
            <p:nvPr/>
          </p:nvSpPr>
          <p:spPr bwMode="auto">
            <a:xfrm>
              <a:off x="1691680" y="2924944"/>
              <a:ext cx="504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HG丸ｺﾞｼｯｸM-PRO" pitchFamily="50" charset="-128"/>
                  <a:ea typeface="HG丸ｺﾞｼｯｸM-PRO" pitchFamily="50" charset="-128"/>
                </a:rPr>
                <a:t>医師</a:t>
              </a:r>
            </a:p>
          </p:txBody>
        </p:sp>
      </p:grpSp>
      <p:grpSp>
        <p:nvGrpSpPr>
          <p:cNvPr id="139285" name="グループ化 69"/>
          <p:cNvGrpSpPr>
            <a:grpSpLocks/>
          </p:cNvGrpSpPr>
          <p:nvPr/>
        </p:nvGrpSpPr>
        <p:grpSpPr bwMode="auto">
          <a:xfrm>
            <a:off x="1979613" y="4581798"/>
            <a:ext cx="1152525" cy="1008062"/>
            <a:chOff x="1763688" y="4437112"/>
            <a:chExt cx="1152128" cy="1008112"/>
          </a:xfrm>
        </p:grpSpPr>
        <p:grpSp>
          <p:nvGrpSpPr>
            <p:cNvPr id="139294" name="グループ化 71"/>
            <p:cNvGrpSpPr>
              <a:grpSpLocks/>
            </p:cNvGrpSpPr>
            <p:nvPr/>
          </p:nvGrpSpPr>
          <p:grpSpPr bwMode="auto">
            <a:xfrm>
              <a:off x="1907704" y="4725144"/>
              <a:ext cx="460851" cy="720080"/>
              <a:chOff x="1907704" y="4725144"/>
              <a:chExt cx="460851" cy="720080"/>
            </a:xfrm>
          </p:grpSpPr>
          <p:sp>
            <p:nvSpPr>
              <p:cNvPr id="80" name="二等辺三角形 79"/>
              <p:cNvSpPr/>
              <p:nvPr/>
            </p:nvSpPr>
            <p:spPr>
              <a:xfrm>
                <a:off x="1908100" y="4845119"/>
                <a:ext cx="460216" cy="600105"/>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5" name="円/楕円 84"/>
              <p:cNvSpPr/>
              <p:nvPr/>
            </p:nvSpPr>
            <p:spPr>
              <a:xfrm>
                <a:off x="1908100" y="4724463"/>
                <a:ext cx="460216" cy="481037"/>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139295" name="テキスト ボックス 78"/>
            <p:cNvSpPr txBox="1">
              <a:spLocks noChangeArrowheads="1"/>
            </p:cNvSpPr>
            <p:nvPr/>
          </p:nvSpPr>
          <p:spPr bwMode="auto">
            <a:xfrm>
              <a:off x="1763688" y="4437112"/>
              <a:ext cx="11521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b="1">
                  <a:latin typeface="HG丸ｺﾞｼｯｸM-PRO" pitchFamily="50" charset="-128"/>
                  <a:ea typeface="HG丸ｺﾞｼｯｸM-PRO" pitchFamily="50" charset="-128"/>
                </a:rPr>
                <a:t>介護職員</a:t>
              </a:r>
            </a:p>
          </p:txBody>
        </p:sp>
      </p:grpSp>
      <p:sp>
        <p:nvSpPr>
          <p:cNvPr id="91" name="角丸四角形吹き出し 90"/>
          <p:cNvSpPr/>
          <p:nvPr/>
        </p:nvSpPr>
        <p:spPr>
          <a:xfrm>
            <a:off x="250825" y="3861073"/>
            <a:ext cx="1441450" cy="1296987"/>
          </a:xfrm>
          <a:prstGeom prst="wedgeRoundRectCallout">
            <a:avLst>
              <a:gd name="adj1" fmla="val 109162"/>
              <a:gd name="adj2" fmla="val -23127"/>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対象</a:t>
            </a:r>
            <a:r>
              <a:rPr lang="ja-JP" altLang="ja-JP" sz="1200" dirty="0">
                <a:solidFill>
                  <a:schemeClr val="tx1"/>
                </a:solidFill>
                <a:latin typeface="HG丸ｺﾞｼｯｸM-PRO" pitchFamily="50" charset="-128"/>
                <a:ea typeface="HG丸ｺﾞｼｯｸM-PRO" pitchFamily="50" charset="-128"/>
              </a:rPr>
              <a:t>者の状況に</a:t>
            </a:r>
            <a:r>
              <a:rPr lang="ja-JP" altLang="en-US" sz="1200" dirty="0">
                <a:solidFill>
                  <a:schemeClr val="tx1"/>
                </a:solidFill>
                <a:latin typeface="HG丸ｺﾞｼｯｸM-PRO" pitchFamily="50" charset="-128"/>
                <a:ea typeface="HG丸ｺﾞｼｯｸM-PRO" pitchFamily="50" charset="-128"/>
              </a:rPr>
              <a:t>応じ、医師の指示を踏まえた喀痰吸引等の実施内容等を記載した</a:t>
            </a:r>
            <a:r>
              <a:rPr lang="ja-JP" altLang="ja-JP" sz="1200" dirty="0">
                <a:solidFill>
                  <a:schemeClr val="tx1"/>
                </a:solidFill>
                <a:latin typeface="HG丸ｺﾞｼｯｸM-PRO" pitchFamily="50" charset="-128"/>
                <a:ea typeface="HG丸ｺﾞｼｯｸM-PRO" pitchFamily="50" charset="-128"/>
              </a:rPr>
              <a:t>計画</a:t>
            </a:r>
            <a:r>
              <a:rPr lang="ja-JP" altLang="en-US" sz="1200" dirty="0">
                <a:solidFill>
                  <a:schemeClr val="tx1"/>
                </a:solidFill>
                <a:latin typeface="HG丸ｺﾞｼｯｸM-PRO" pitchFamily="50" charset="-128"/>
                <a:ea typeface="HG丸ｺﾞｼｯｸM-PRO" pitchFamily="50" charset="-128"/>
              </a:rPr>
              <a:t>書を作成</a:t>
            </a:r>
            <a:endParaRPr lang="en-US" altLang="ja-JP" sz="1200" dirty="0">
              <a:solidFill>
                <a:schemeClr val="tx1"/>
              </a:solidFill>
              <a:latin typeface="HG丸ｺﾞｼｯｸM-PRO" pitchFamily="50" charset="-128"/>
              <a:ea typeface="HG丸ｺﾞｼｯｸM-PRO" pitchFamily="50" charset="-128"/>
            </a:endParaRPr>
          </a:p>
        </p:txBody>
      </p:sp>
      <p:sp>
        <p:nvSpPr>
          <p:cNvPr id="44" name="フリーフォーム 43"/>
          <p:cNvSpPr/>
          <p:nvPr/>
        </p:nvSpPr>
        <p:spPr>
          <a:xfrm flipV="1">
            <a:off x="2700338" y="4653235"/>
            <a:ext cx="3527425" cy="431800"/>
          </a:xfrm>
          <a:custGeom>
            <a:avLst/>
            <a:gdLst>
              <a:gd name="connsiteX0" fmla="*/ 5125791 w 5125791"/>
              <a:gd name="connsiteY0" fmla="*/ 51515 h 1279301"/>
              <a:gd name="connsiteX1" fmla="*/ 4121239 w 5125791"/>
              <a:gd name="connsiteY1" fmla="*/ 1030310 h 1279301"/>
              <a:gd name="connsiteX2" fmla="*/ 1300766 w 5125791"/>
              <a:gd name="connsiteY2" fmla="*/ 1107583 h 1279301"/>
              <a:gd name="connsiteX3" fmla="*/ 0 w 5125791"/>
              <a:gd name="connsiteY3" fmla="*/ 0 h 1279301"/>
            </a:gdLst>
            <a:ahLst/>
            <a:cxnLst>
              <a:cxn ang="0">
                <a:pos x="connsiteX0" y="connsiteY0"/>
              </a:cxn>
              <a:cxn ang="0">
                <a:pos x="connsiteX1" y="connsiteY1"/>
              </a:cxn>
              <a:cxn ang="0">
                <a:pos x="connsiteX2" y="connsiteY2"/>
              </a:cxn>
              <a:cxn ang="0">
                <a:pos x="connsiteX3" y="connsiteY3"/>
              </a:cxn>
            </a:cxnLst>
            <a:rect l="l" t="t" r="r" b="b"/>
            <a:pathLst>
              <a:path w="5125791" h="1279301">
                <a:moveTo>
                  <a:pt x="5125791" y="51515"/>
                </a:moveTo>
                <a:cubicBezTo>
                  <a:pt x="4942267" y="452907"/>
                  <a:pt x="4758743" y="854299"/>
                  <a:pt x="4121239" y="1030310"/>
                </a:cubicBezTo>
                <a:cubicBezTo>
                  <a:pt x="3483735" y="1206321"/>
                  <a:pt x="1987639" y="1279301"/>
                  <a:pt x="1300766" y="1107583"/>
                </a:cubicBezTo>
                <a:cubicBezTo>
                  <a:pt x="613893" y="935865"/>
                  <a:pt x="306946" y="467932"/>
                  <a:pt x="0" y="0"/>
                </a:cubicBezTo>
              </a:path>
            </a:pathLst>
          </a:custGeom>
          <a:ln w="63500" cap="rnd">
            <a:bevel/>
            <a:tailEnd type="arrow" w="lg" len="lg"/>
          </a:ln>
        </p:spPr>
        <p:style>
          <a:lnRef idx="1">
            <a:schemeClr val="accent1"/>
          </a:lnRef>
          <a:fillRef idx="0">
            <a:schemeClr val="accent1"/>
          </a:fillRef>
          <a:effectRef idx="0">
            <a:schemeClr val="accent1"/>
          </a:effectRef>
          <a:fontRef idx="minor">
            <a:schemeClr val="tx1"/>
          </a:fontRef>
        </p:style>
        <p:txBody>
          <a:bodyPr lIns="91427" tIns="45714" rIns="91427" bIns="45714" anchor="ctr"/>
          <a:lstStyle/>
          <a:p>
            <a:pPr algn="ctr" eaLnBrk="1" fontAlgn="auto" hangingPunct="1">
              <a:spcBef>
                <a:spcPts val="0"/>
              </a:spcBef>
              <a:spcAft>
                <a:spcPts val="0"/>
              </a:spcAft>
              <a:defRPr/>
            </a:pPr>
            <a:endParaRPr lang="ja-JP" altLang="en-US"/>
          </a:p>
        </p:txBody>
      </p:sp>
      <p:sp>
        <p:nvSpPr>
          <p:cNvPr id="46" name="メモ 45"/>
          <p:cNvSpPr/>
          <p:nvPr/>
        </p:nvSpPr>
        <p:spPr>
          <a:xfrm>
            <a:off x="5219700" y="4510360"/>
            <a:ext cx="720725" cy="863600"/>
          </a:xfrm>
          <a:prstGeom prst="foldedCorner">
            <a:avLst>
              <a:gd name="adj" fmla="val 2793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algn="ctr" eaLnBrk="1" fontAlgn="auto" hangingPunct="1">
              <a:spcBef>
                <a:spcPts val="0"/>
              </a:spcBef>
              <a:spcAft>
                <a:spcPts val="0"/>
              </a:spcAft>
              <a:defRPr/>
            </a:pPr>
            <a:r>
              <a:rPr lang="ja-JP" altLang="en-US" sz="1200" dirty="0">
                <a:solidFill>
                  <a:schemeClr val="tx1"/>
                </a:solidFill>
              </a:rPr>
              <a:t>医師</a:t>
            </a:r>
            <a:endParaRPr lang="en-US" altLang="ja-JP" sz="1200" dirty="0">
              <a:solidFill>
                <a:schemeClr val="tx1"/>
              </a:solidFill>
            </a:endParaRPr>
          </a:p>
          <a:p>
            <a:pPr algn="ctr" eaLnBrk="1" fontAlgn="auto" hangingPunct="1">
              <a:spcBef>
                <a:spcPts val="0"/>
              </a:spcBef>
              <a:spcAft>
                <a:spcPts val="0"/>
              </a:spcAft>
              <a:defRPr/>
            </a:pPr>
            <a:r>
              <a:rPr lang="ja-JP" altLang="en-US" sz="1200" dirty="0">
                <a:solidFill>
                  <a:schemeClr val="tx1"/>
                </a:solidFill>
              </a:rPr>
              <a:t>指示書</a:t>
            </a:r>
            <a:endParaRPr lang="ja-JP" altLang="ja-JP" sz="1200" dirty="0">
              <a:solidFill>
                <a:schemeClr val="tx1"/>
              </a:solidFill>
            </a:endParaRPr>
          </a:p>
        </p:txBody>
      </p:sp>
      <p:sp>
        <p:nvSpPr>
          <p:cNvPr id="48" name="角丸四角形吹き出し 47"/>
          <p:cNvSpPr/>
          <p:nvPr/>
        </p:nvSpPr>
        <p:spPr>
          <a:xfrm>
            <a:off x="6659563" y="4221435"/>
            <a:ext cx="2233612" cy="720725"/>
          </a:xfrm>
          <a:prstGeom prst="wedgeRoundRectCallout">
            <a:avLst>
              <a:gd name="adj1" fmla="val -86769"/>
              <a:gd name="adj2" fmla="val 28565"/>
              <a:gd name="adj3" fmla="val 16667"/>
            </a:avLst>
          </a:prstGeom>
          <a:solidFill>
            <a:schemeClr val="accent4">
              <a:lumMod val="20000"/>
              <a:lumOff val="8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ja-JP" sz="1200" dirty="0">
                <a:solidFill>
                  <a:schemeClr val="tx1"/>
                </a:solidFill>
                <a:latin typeface="HG丸ｺﾞｼｯｸM-PRO" pitchFamily="50" charset="-128"/>
                <a:ea typeface="HG丸ｺﾞｼｯｸM-PRO" pitchFamily="50" charset="-128"/>
              </a:rPr>
              <a:t>喀痰吸引等の実施に際し、医師の文書による指示を受ける</a:t>
            </a:r>
            <a:r>
              <a:rPr lang="ja-JP" altLang="en-US" sz="1200" dirty="0">
                <a:solidFill>
                  <a:schemeClr val="tx1"/>
                </a:solidFill>
                <a:latin typeface="HG丸ｺﾞｼｯｸM-PRO" pitchFamily="50" charset="-128"/>
                <a:ea typeface="HG丸ｺﾞｼｯｸM-PRO" pitchFamily="50" charset="-128"/>
              </a:rPr>
              <a:t>こと</a:t>
            </a:r>
            <a:endParaRPr lang="en-US" altLang="ja-JP" sz="1200" dirty="0">
              <a:solidFill>
                <a:schemeClr val="tx1"/>
              </a:solidFill>
              <a:latin typeface="HG丸ｺﾞｼｯｸM-PRO" pitchFamily="50" charset="-128"/>
              <a:ea typeface="HG丸ｺﾞｼｯｸM-PRO" pitchFamily="50" charset="-128"/>
            </a:endParaRPr>
          </a:p>
        </p:txBody>
      </p:sp>
      <p:sp>
        <p:nvSpPr>
          <p:cNvPr id="56" name="角丸四角形吹き出し 55"/>
          <p:cNvSpPr/>
          <p:nvPr/>
        </p:nvSpPr>
        <p:spPr>
          <a:xfrm>
            <a:off x="3276600" y="3502298"/>
            <a:ext cx="2590800" cy="863600"/>
          </a:xfrm>
          <a:prstGeom prst="wedgeRoundRectCallout">
            <a:avLst>
              <a:gd name="adj1" fmla="val -8634"/>
              <a:gd name="adj2" fmla="val 189767"/>
              <a:gd name="adj3" fmla="val 16667"/>
            </a:avLst>
          </a:prstGeom>
          <a:solidFill>
            <a:srgbClr val="CDE8EB"/>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nchor="ctr"/>
          <a:lstStyle/>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対象者</a:t>
            </a:r>
            <a:r>
              <a:rPr lang="ja-JP" altLang="ja-JP" sz="1200" dirty="0">
                <a:solidFill>
                  <a:schemeClr val="tx1"/>
                </a:solidFill>
                <a:latin typeface="HG丸ｺﾞｼｯｸM-PRO" pitchFamily="50" charset="-128"/>
                <a:ea typeface="HG丸ｺﾞｼｯｸM-PRO" pitchFamily="50" charset="-128"/>
              </a:rPr>
              <a:t>の心身の状況に関する情報を共有する等</a:t>
            </a:r>
            <a:r>
              <a:rPr lang="ja-JP" altLang="en-US" sz="1200" dirty="0">
                <a:solidFill>
                  <a:schemeClr val="tx1"/>
                </a:solidFill>
                <a:latin typeface="HG丸ｺﾞｼｯｸM-PRO" pitchFamily="50" charset="-128"/>
                <a:ea typeface="HG丸ｺﾞｼｯｸM-PRO" pitchFamily="50" charset="-128"/>
              </a:rPr>
              <a:t>、介護職員と</a:t>
            </a:r>
            <a:r>
              <a:rPr lang="ja-JP" altLang="ja-JP" sz="1200" dirty="0">
                <a:solidFill>
                  <a:schemeClr val="tx1"/>
                </a:solidFill>
                <a:latin typeface="HG丸ｺﾞｼｯｸM-PRO" pitchFamily="50" charset="-128"/>
                <a:ea typeface="HG丸ｺﾞｼｯｸM-PRO" pitchFamily="50" charset="-128"/>
              </a:rPr>
              <a:t>医師</a:t>
            </a:r>
            <a:r>
              <a:rPr lang="ja-JP" altLang="en-US" sz="1200" dirty="0">
                <a:solidFill>
                  <a:schemeClr val="tx1"/>
                </a:solidFill>
                <a:latin typeface="HG丸ｺﾞｼｯｸM-PRO" pitchFamily="50" charset="-128"/>
                <a:ea typeface="HG丸ｺﾞｼｯｸM-PRO" pitchFamily="50" charset="-128"/>
              </a:rPr>
              <a:t>、</a:t>
            </a:r>
            <a:r>
              <a:rPr lang="ja-JP" altLang="ja-JP" sz="1200" dirty="0">
                <a:solidFill>
                  <a:schemeClr val="tx1"/>
                </a:solidFill>
                <a:latin typeface="HG丸ｺﾞｼｯｸM-PRO" pitchFamily="50" charset="-128"/>
                <a:ea typeface="HG丸ｺﾞｼｯｸM-PRO" pitchFamily="50" charset="-128"/>
              </a:rPr>
              <a:t>看護職員との連携を確保</a:t>
            </a:r>
            <a:r>
              <a:rPr lang="ja-JP" altLang="en-US" sz="1200" dirty="0">
                <a:solidFill>
                  <a:schemeClr val="tx1"/>
                </a:solidFill>
                <a:latin typeface="HG丸ｺﾞｼｯｸM-PRO" pitchFamily="50" charset="-128"/>
                <a:ea typeface="HG丸ｺﾞｼｯｸM-PRO" pitchFamily="50" charset="-128"/>
              </a:rPr>
              <a:t>・適切な役割分担を構築</a:t>
            </a:r>
            <a:endParaRPr lang="en-US" altLang="ja-JP" sz="1200" dirty="0">
              <a:solidFill>
                <a:srgbClr val="FF0000"/>
              </a:solidFill>
              <a:latin typeface="HG丸ｺﾞｼｯｸM-PRO" pitchFamily="50" charset="-128"/>
              <a:ea typeface="HG丸ｺﾞｼｯｸM-PRO" pitchFamily="50" charset="-128"/>
            </a:endParaRPr>
          </a:p>
        </p:txBody>
      </p:sp>
      <p:sp>
        <p:nvSpPr>
          <p:cNvPr id="2" name="タイトル 1"/>
          <p:cNvSpPr>
            <a:spLocks noGrp="1"/>
          </p:cNvSpPr>
          <p:nvPr>
            <p:ph type="title"/>
          </p:nvPr>
        </p:nvSpPr>
        <p:spPr/>
        <p:txBody>
          <a:bodyPr>
            <a:noAutofit/>
          </a:bodyPr>
          <a:lstStyle/>
          <a:p>
            <a:r>
              <a:rPr lang="ja-JP" altLang="en-US" sz="2900" dirty="0">
                <a:latin typeface="+mj-ea"/>
              </a:rPr>
              <a:t>施設での喀痰吸引等の提供の具体的なイメージ</a:t>
            </a:r>
            <a:endParaRPr kumimoji="1" lang="ja-JP" altLang="en-US" sz="2900" dirty="0"/>
          </a:p>
        </p:txBody>
      </p:sp>
      <p:sp>
        <p:nvSpPr>
          <p:cNvPr id="47" name="テキスト ボックス 46">
            <a:extLst>
              <a:ext uri="{FF2B5EF4-FFF2-40B4-BE49-F238E27FC236}">
                <a16:creationId xmlns:a16="http://schemas.microsoft.com/office/drawing/2014/main" id="{97F07541-2F47-4412-A484-B8F7F7ED0915}"/>
              </a:ext>
            </a:extLst>
          </p:cNvPr>
          <p:cNvSpPr txBox="1"/>
          <p:nvPr/>
        </p:nvSpPr>
        <p:spPr>
          <a:xfrm>
            <a:off x="5251866" y="198000"/>
            <a:ext cx="3568606"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4-3.</a:t>
            </a:r>
            <a:r>
              <a:rPr lang="ja-JP" altLang="en-US" sz="1400" b="1" dirty="0">
                <a:solidFill>
                  <a:schemeClr val="bg1"/>
                </a:solidFill>
                <a:latin typeface="游ゴシック" panose="020B0400000000000000" pitchFamily="50" charset="-128"/>
                <a:ea typeface="游ゴシック" panose="020B0400000000000000" pitchFamily="50" charset="-128"/>
              </a:rPr>
              <a:t>喀痰吸引等の提供の具体的なイメージ</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43" name="スライド番号プレースホルダー 1">
            <a:extLst>
              <a:ext uri="{FF2B5EF4-FFF2-40B4-BE49-F238E27FC236}">
                <a16:creationId xmlns:a16="http://schemas.microsoft.com/office/drawing/2014/main" id="{BD97C62F-03B4-4FEA-A6D8-00D43FC8719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12001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16496" y="1186387"/>
            <a:ext cx="3779242" cy="3708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6" name="正方形/長方形 15"/>
          <p:cNvSpPr/>
          <p:nvPr/>
        </p:nvSpPr>
        <p:spPr>
          <a:xfrm>
            <a:off x="4356100" y="2034112"/>
            <a:ext cx="4537075" cy="2862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41316" name="タイトル 1"/>
          <p:cNvSpPr>
            <a:spLocks noGrp="1"/>
          </p:cNvSpPr>
          <p:nvPr>
            <p:ph type="title"/>
          </p:nvPr>
        </p:nvSpPr>
        <p:spPr/>
        <p:txBody>
          <a:bodyPr>
            <a:noAutofit/>
          </a:bodyPr>
          <a:lstStyle/>
          <a:p>
            <a:r>
              <a:rPr lang="ja-JP" altLang="en-US" sz="2400" dirty="0"/>
              <a:t>訪問看護ステーションとの関わり方の例</a:t>
            </a:r>
            <a:r>
              <a:rPr lang="ja-JP" altLang="en-US" sz="2000" dirty="0"/>
              <a:t>（特定の者対象の場合）</a:t>
            </a:r>
          </a:p>
        </p:txBody>
      </p:sp>
      <p:sp>
        <p:nvSpPr>
          <p:cNvPr id="141341" name="テキスト ボックス 72"/>
          <p:cNvSpPr txBox="1">
            <a:spLocks noChangeArrowheads="1"/>
          </p:cNvSpPr>
          <p:nvPr/>
        </p:nvSpPr>
        <p:spPr bwMode="auto">
          <a:xfrm>
            <a:off x="1116013" y="4932000"/>
            <a:ext cx="7704137"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900"/>
              </a:lnSpc>
              <a:spcBef>
                <a:spcPct val="0"/>
              </a:spcBef>
              <a:buFontTx/>
              <a:buNone/>
            </a:pPr>
            <a:r>
              <a:rPr lang="ja-JP" altLang="en-US" sz="1600" dirty="0">
                <a:solidFill>
                  <a:srgbClr val="0070C0"/>
                </a:solidFill>
                <a:latin typeface="HG丸ｺﾞｼｯｸM-PRO" pitchFamily="50" charset="-128"/>
                <a:ea typeface="HG丸ｺﾞｼｯｸM-PRO" pitchFamily="50" charset="-128"/>
              </a:rPr>
              <a:t>訪問看護ステーションが、登録喀痰吸引等事業</a:t>
            </a:r>
            <a:r>
              <a:rPr lang="en-US" altLang="ja-JP" sz="1600" dirty="0">
                <a:solidFill>
                  <a:srgbClr val="0070C0"/>
                </a:solidFill>
                <a:latin typeface="HG丸ｺﾞｼｯｸM-PRO" pitchFamily="50" charset="-128"/>
                <a:ea typeface="HG丸ｺﾞｼｯｸM-PRO" pitchFamily="50" charset="-128"/>
              </a:rPr>
              <a:t>者</a:t>
            </a:r>
            <a:r>
              <a:rPr lang="ja-JP" altLang="en-US" sz="1600" dirty="0">
                <a:solidFill>
                  <a:srgbClr val="0070C0"/>
                </a:solidFill>
                <a:latin typeface="HG丸ｺﾞｼｯｸM-PRO" pitchFamily="50" charset="-128"/>
                <a:ea typeface="HG丸ｺﾞｼｯｸM-PRO" pitchFamily="50" charset="-128"/>
              </a:rPr>
              <a:t>（重度訪問介護事業所）の事業連携先である場合、介護職員（ホームヘルパー等）と看護師が連携して、喀痰吸引等を含めたサービス提供を行います。</a:t>
            </a:r>
          </a:p>
        </p:txBody>
      </p:sp>
      <p:sp>
        <p:nvSpPr>
          <p:cNvPr id="141345" name="テキスト ボックス 76"/>
          <p:cNvSpPr txBox="1">
            <a:spLocks noChangeArrowheads="1"/>
          </p:cNvSpPr>
          <p:nvPr/>
        </p:nvSpPr>
        <p:spPr bwMode="auto">
          <a:xfrm>
            <a:off x="395288" y="5661248"/>
            <a:ext cx="8497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1900"/>
              </a:lnSpc>
              <a:spcBef>
                <a:spcPct val="0"/>
              </a:spcBef>
              <a:buFontTx/>
              <a:buNone/>
            </a:pPr>
            <a:r>
              <a:rPr lang="ja-JP" altLang="en-US" sz="1600" dirty="0">
                <a:solidFill>
                  <a:srgbClr val="FF0000"/>
                </a:solidFill>
                <a:latin typeface="HG丸ｺﾞｼｯｸM-PRO" pitchFamily="50" charset="-128"/>
                <a:ea typeface="HG丸ｺﾞｼｯｸM-PRO" pitchFamily="50" charset="-128"/>
              </a:rPr>
              <a:t>注：</a:t>
            </a:r>
            <a:r>
              <a:rPr lang="en-US" altLang="ja-JP" sz="1600" dirty="0">
                <a:solidFill>
                  <a:srgbClr val="FF0000"/>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研修（第３号研修）</a:t>
            </a:r>
            <a:r>
              <a:rPr lang="en-US" altLang="ja-JP" sz="1600" dirty="0">
                <a:solidFill>
                  <a:srgbClr val="FF0000"/>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は、特定の利用者に対する医行為の提供を前提として行われることから、</a:t>
            </a:r>
            <a:r>
              <a:rPr lang="ja-JP" altLang="ja-JP" sz="1600" dirty="0">
                <a:solidFill>
                  <a:srgbClr val="FF0000"/>
                </a:solidFill>
                <a:latin typeface="HG丸ｺﾞｼｯｸM-PRO" pitchFamily="50" charset="-128"/>
                <a:ea typeface="HG丸ｺﾞｼｯｸM-PRO" pitchFamily="50" charset="-128"/>
              </a:rPr>
              <a:t>研修場面、実際の業務場面を通じて、同一の利用者（特定の者）に対し、同じ介護職員が喀痰吸引等を提供することとなりますが、その際、同じ看護師が関与することが望ましいと考えられます。</a:t>
            </a:r>
            <a:endParaRPr lang="en-US" altLang="ja-JP" sz="1600" dirty="0">
              <a:solidFill>
                <a:srgbClr val="FF0000"/>
              </a:solidFill>
              <a:latin typeface="HG丸ｺﾞｼｯｸM-PRO" pitchFamily="50" charset="-128"/>
              <a:ea typeface="HG丸ｺﾞｼｯｸM-PRO" pitchFamily="50" charset="-128"/>
            </a:endParaRPr>
          </a:p>
        </p:txBody>
      </p:sp>
      <p:grpSp>
        <p:nvGrpSpPr>
          <p:cNvPr id="141319" name="グループ化 63"/>
          <p:cNvGrpSpPr>
            <a:grpSpLocks/>
          </p:cNvGrpSpPr>
          <p:nvPr/>
        </p:nvGrpSpPr>
        <p:grpSpPr bwMode="auto">
          <a:xfrm>
            <a:off x="1835150" y="2278087"/>
            <a:ext cx="2092325" cy="1366838"/>
            <a:chOff x="251520" y="3938711"/>
            <a:chExt cx="1819879" cy="936107"/>
          </a:xfrm>
        </p:grpSpPr>
        <p:sp>
          <p:nvSpPr>
            <p:cNvPr id="20" name="角丸四角形 19"/>
            <p:cNvSpPr/>
            <p:nvPr/>
          </p:nvSpPr>
          <p:spPr>
            <a:xfrm>
              <a:off x="251520" y="3938711"/>
              <a:ext cx="1691466" cy="936107"/>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a:solidFill>
                  <a:prstClr val="white"/>
                </a:solidFill>
              </a:endParaRPr>
            </a:p>
          </p:txBody>
        </p:sp>
        <p:grpSp>
          <p:nvGrpSpPr>
            <p:cNvPr id="141383" name="グループ化 55"/>
            <p:cNvGrpSpPr>
              <a:grpSpLocks/>
            </p:cNvGrpSpPr>
            <p:nvPr/>
          </p:nvGrpSpPr>
          <p:grpSpPr bwMode="auto">
            <a:xfrm>
              <a:off x="323528" y="3938711"/>
              <a:ext cx="1609348" cy="927718"/>
              <a:chOff x="4581990" y="4417798"/>
              <a:chExt cx="2021307" cy="884040"/>
            </a:xfrm>
          </p:grpSpPr>
          <p:pic>
            <p:nvPicPr>
              <p:cNvPr id="141389" name="Picture 4" descr="C:\Users\OYDPN\AppData\Local\Microsoft\Windows\Temporary Internet Files\Content.IE5\XBSXZDFH\MC9000791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768" y="4804185"/>
                <a:ext cx="844036" cy="4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90" name="テキスト ボックス 21"/>
              <p:cNvSpPr txBox="1">
                <a:spLocks noChangeArrowheads="1"/>
              </p:cNvSpPr>
              <p:nvPr/>
            </p:nvSpPr>
            <p:spPr bwMode="auto">
              <a:xfrm>
                <a:off x="4581990" y="4417798"/>
                <a:ext cx="2021307" cy="34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HG丸ｺﾞｼｯｸM-PRO" pitchFamily="50" charset="-128"/>
                    <a:ea typeface="HG丸ｺﾞｼｯｸM-PRO" pitchFamily="50" charset="-128"/>
                  </a:rPr>
                  <a:t>訪問看護</a:t>
                </a:r>
                <a:endParaRPr lang="en-US" altLang="ja-JP" sz="1400">
                  <a:solidFill>
                    <a:srgbClr val="000000"/>
                  </a:solidFill>
                  <a:latin typeface="HG丸ｺﾞｼｯｸM-PRO" pitchFamily="50" charset="-128"/>
                  <a:ea typeface="HG丸ｺﾞｼｯｸM-PRO" pitchFamily="50" charset="-128"/>
                </a:endParaRPr>
              </a:p>
              <a:p>
                <a:pPr eaLnBrk="1" hangingPunct="1">
                  <a:spcBef>
                    <a:spcPct val="0"/>
                  </a:spcBef>
                  <a:buFontTx/>
                  <a:buNone/>
                </a:pPr>
                <a:r>
                  <a:rPr lang="ja-JP" altLang="en-US" sz="1400">
                    <a:solidFill>
                      <a:srgbClr val="000000"/>
                    </a:solidFill>
                    <a:latin typeface="HG丸ｺﾞｼｯｸM-PRO" pitchFamily="50" charset="-128"/>
                    <a:ea typeface="HG丸ｺﾞｼｯｸM-PRO" pitchFamily="50" charset="-128"/>
                  </a:rPr>
                  <a:t>ステーション</a:t>
                </a:r>
              </a:p>
            </p:txBody>
          </p:sp>
        </p:grpSp>
        <p:grpSp>
          <p:nvGrpSpPr>
            <p:cNvPr id="141384" name="グループ化 56"/>
            <p:cNvGrpSpPr>
              <a:grpSpLocks/>
            </p:cNvGrpSpPr>
            <p:nvPr/>
          </p:nvGrpSpPr>
          <p:grpSpPr bwMode="auto">
            <a:xfrm>
              <a:off x="1200528" y="4332868"/>
              <a:ext cx="870871" cy="532312"/>
              <a:chOff x="4210980" y="5553231"/>
              <a:chExt cx="870872" cy="524465"/>
            </a:xfrm>
          </p:grpSpPr>
          <p:grpSp>
            <p:nvGrpSpPr>
              <p:cNvPr id="141385" name="グループ化 57"/>
              <p:cNvGrpSpPr>
                <a:grpSpLocks/>
              </p:cNvGrpSpPr>
              <p:nvPr/>
            </p:nvGrpSpPr>
            <p:grpSpPr bwMode="auto">
              <a:xfrm>
                <a:off x="4451854" y="5553231"/>
                <a:ext cx="294141" cy="343529"/>
                <a:chOff x="3587758" y="3176967"/>
                <a:chExt cx="294141" cy="343529"/>
              </a:xfrm>
            </p:grpSpPr>
            <p:sp>
              <p:nvSpPr>
                <p:cNvPr id="25" name="二等辺三角形 24"/>
                <p:cNvSpPr/>
                <p:nvPr/>
              </p:nvSpPr>
              <p:spPr>
                <a:xfrm>
                  <a:off x="3588115" y="3183896"/>
                  <a:ext cx="294109" cy="336358"/>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a:solidFill>
                      <a:prstClr val="white"/>
                    </a:solidFill>
                  </a:endParaRPr>
                </a:p>
              </p:txBody>
            </p:sp>
            <p:sp>
              <p:nvSpPr>
                <p:cNvPr id="26" name="円/楕円 25"/>
                <p:cNvSpPr/>
                <p:nvPr/>
              </p:nvSpPr>
              <p:spPr>
                <a:xfrm>
                  <a:off x="3588115" y="3177468"/>
                  <a:ext cx="294109" cy="203529"/>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100" dirty="0">
                    <a:solidFill>
                      <a:srgbClr val="FF0000"/>
                    </a:solidFill>
                  </a:endParaRPr>
                </a:p>
              </p:txBody>
            </p:sp>
          </p:grpSp>
          <p:sp>
            <p:nvSpPr>
              <p:cNvPr id="141386" name="テキスト ボックス 24"/>
              <p:cNvSpPr txBox="1">
                <a:spLocks noChangeArrowheads="1"/>
              </p:cNvSpPr>
              <p:nvPr/>
            </p:nvSpPr>
            <p:spPr bwMode="auto">
              <a:xfrm>
                <a:off x="4210980" y="5870215"/>
                <a:ext cx="870872" cy="20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a:solidFill>
                      <a:srgbClr val="000000"/>
                    </a:solidFill>
                    <a:latin typeface="HG丸ｺﾞｼｯｸM-PRO" pitchFamily="50" charset="-128"/>
                    <a:ea typeface="HG丸ｺﾞｼｯｸM-PRO" pitchFamily="50" charset="-128"/>
                  </a:rPr>
                  <a:t>Ａ看護師</a:t>
                </a:r>
              </a:p>
            </p:txBody>
          </p:sp>
        </p:grpSp>
      </p:grpSp>
      <p:grpSp>
        <p:nvGrpSpPr>
          <p:cNvPr id="141320" name="グループ化 79"/>
          <p:cNvGrpSpPr>
            <a:grpSpLocks/>
          </p:cNvGrpSpPr>
          <p:nvPr/>
        </p:nvGrpSpPr>
        <p:grpSpPr bwMode="auto">
          <a:xfrm>
            <a:off x="395288" y="3429025"/>
            <a:ext cx="1152525" cy="742950"/>
            <a:chOff x="395535" y="4581126"/>
            <a:chExt cx="936104" cy="492000"/>
          </a:xfrm>
        </p:grpSpPr>
        <p:grpSp>
          <p:nvGrpSpPr>
            <p:cNvPr id="141378" name="グループ化 71"/>
            <p:cNvGrpSpPr>
              <a:grpSpLocks/>
            </p:cNvGrpSpPr>
            <p:nvPr/>
          </p:nvGrpSpPr>
          <p:grpSpPr bwMode="auto">
            <a:xfrm>
              <a:off x="611558" y="4581126"/>
              <a:ext cx="252029" cy="279557"/>
              <a:chOff x="1703868" y="4490685"/>
              <a:chExt cx="537664" cy="687573"/>
            </a:xfrm>
          </p:grpSpPr>
          <p:sp>
            <p:nvSpPr>
              <p:cNvPr id="32" name="二等辺三角形 31"/>
              <p:cNvSpPr/>
              <p:nvPr/>
            </p:nvSpPr>
            <p:spPr>
              <a:xfrm>
                <a:off x="1705140" y="4591524"/>
                <a:ext cx="536392" cy="586941"/>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sp>
            <p:nvSpPr>
              <p:cNvPr id="33" name="円/楕円 32"/>
              <p:cNvSpPr/>
              <p:nvPr/>
            </p:nvSpPr>
            <p:spPr>
              <a:xfrm>
                <a:off x="1705140" y="4490685"/>
                <a:ext cx="536392" cy="470586"/>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grpSp>
        <p:sp>
          <p:nvSpPr>
            <p:cNvPr id="141379" name="テキスト ボックス 30"/>
            <p:cNvSpPr txBox="1">
              <a:spLocks noChangeArrowheads="1"/>
            </p:cNvSpPr>
            <p:nvPr/>
          </p:nvSpPr>
          <p:spPr bwMode="auto">
            <a:xfrm>
              <a:off x="395535" y="4869158"/>
              <a:ext cx="936104" cy="20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b="1">
                  <a:solidFill>
                    <a:srgbClr val="000000"/>
                  </a:solidFill>
                  <a:latin typeface="HG丸ｺﾞｼｯｸM-PRO" pitchFamily="50" charset="-128"/>
                  <a:ea typeface="HG丸ｺﾞｼｯｸM-PRO" pitchFamily="50" charset="-128"/>
                </a:rPr>
                <a:t>B</a:t>
              </a:r>
              <a:r>
                <a:rPr lang="ja-JP" altLang="en-US" sz="1400" b="1">
                  <a:solidFill>
                    <a:srgbClr val="000000"/>
                  </a:solidFill>
                  <a:latin typeface="HG丸ｺﾞｼｯｸM-PRO" pitchFamily="50" charset="-128"/>
                  <a:ea typeface="HG丸ｺﾞｼｯｸM-PRO" pitchFamily="50" charset="-128"/>
                </a:rPr>
                <a:t>介護職員</a:t>
              </a:r>
            </a:p>
          </p:txBody>
        </p:sp>
      </p:grpSp>
      <p:grpSp>
        <p:nvGrpSpPr>
          <p:cNvPr id="141321" name="グループ化 21"/>
          <p:cNvGrpSpPr>
            <a:grpSpLocks/>
          </p:cNvGrpSpPr>
          <p:nvPr/>
        </p:nvGrpSpPr>
        <p:grpSpPr bwMode="auto">
          <a:xfrm>
            <a:off x="395288" y="1628800"/>
            <a:ext cx="1944687" cy="947737"/>
            <a:chOff x="1979712" y="3419872"/>
            <a:chExt cx="1512168" cy="618300"/>
          </a:xfrm>
        </p:grpSpPr>
        <p:sp>
          <p:nvSpPr>
            <p:cNvPr id="141376" name="テキスト ボックス 34"/>
            <p:cNvSpPr txBox="1">
              <a:spLocks noChangeArrowheads="1"/>
            </p:cNvSpPr>
            <p:nvPr/>
          </p:nvSpPr>
          <p:spPr bwMode="auto">
            <a:xfrm>
              <a:off x="1979712" y="3419872"/>
              <a:ext cx="1512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a:solidFill>
                    <a:srgbClr val="000000"/>
                  </a:solidFill>
                  <a:latin typeface="HG丸ｺﾞｼｯｸM-PRO" pitchFamily="50" charset="-128"/>
                  <a:ea typeface="HG丸ｺﾞｼｯｸM-PRO" pitchFamily="50" charset="-128"/>
                </a:rPr>
                <a:t>登録研修機関</a:t>
              </a:r>
            </a:p>
          </p:txBody>
        </p:sp>
        <p:pic>
          <p:nvPicPr>
            <p:cNvPr id="141377" name="Picture 2" descr="C:\Users\OYDPN\AppData\Local\Microsoft\Windows\Temporary Internet Files\Content.IE5\PZA43NQV\MC9003194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756" y="3607961"/>
              <a:ext cx="767364" cy="43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322" name="グループ化 98"/>
          <p:cNvGrpSpPr>
            <a:grpSpLocks/>
          </p:cNvGrpSpPr>
          <p:nvPr/>
        </p:nvGrpSpPr>
        <p:grpSpPr bwMode="auto">
          <a:xfrm>
            <a:off x="1671638" y="4078312"/>
            <a:ext cx="1604962" cy="771525"/>
            <a:chOff x="2391952" y="3501008"/>
            <a:chExt cx="1605404" cy="771793"/>
          </a:xfrm>
        </p:grpSpPr>
        <p:pic>
          <p:nvPicPr>
            <p:cNvPr id="141370" name="Picture 3" descr="C:\Users\OYDPN\AppData\Local\Microsoft\Windows\Temporary Internet Files\Content.IE5\CTBVOFOZ\MC9000791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952" y="3501008"/>
              <a:ext cx="720162"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71" name="グループ化 69"/>
            <p:cNvGrpSpPr>
              <a:grpSpLocks/>
            </p:cNvGrpSpPr>
            <p:nvPr/>
          </p:nvGrpSpPr>
          <p:grpSpPr bwMode="auto">
            <a:xfrm>
              <a:off x="3061252" y="3501008"/>
              <a:ext cx="936104" cy="771793"/>
              <a:chOff x="1705870" y="4591412"/>
              <a:chExt cx="1316909" cy="1079671"/>
            </a:xfrm>
          </p:grpSpPr>
          <p:grpSp>
            <p:nvGrpSpPr>
              <p:cNvPr id="141372" name="グループ化 71"/>
              <p:cNvGrpSpPr>
                <a:grpSpLocks/>
              </p:cNvGrpSpPr>
              <p:nvPr/>
            </p:nvGrpSpPr>
            <p:grpSpPr bwMode="auto">
              <a:xfrm>
                <a:off x="1906473" y="4591412"/>
                <a:ext cx="506503" cy="755498"/>
                <a:chOff x="1906473" y="4591412"/>
                <a:chExt cx="506503" cy="755498"/>
              </a:xfrm>
            </p:grpSpPr>
            <p:sp>
              <p:nvSpPr>
                <p:cNvPr id="42" name="二等辺三角形 41"/>
                <p:cNvSpPr/>
                <p:nvPr/>
              </p:nvSpPr>
              <p:spPr>
                <a:xfrm>
                  <a:off x="1905826" y="4718041"/>
                  <a:ext cx="507098" cy="628697"/>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sp>
              <p:nvSpPr>
                <p:cNvPr id="43" name="円/楕円 42"/>
                <p:cNvSpPr/>
                <p:nvPr/>
              </p:nvSpPr>
              <p:spPr>
                <a:xfrm>
                  <a:off x="1905826" y="4591412"/>
                  <a:ext cx="507098" cy="504292"/>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grpSp>
          <p:sp>
            <p:nvSpPr>
              <p:cNvPr id="141373" name="テキスト ボックス 40"/>
              <p:cNvSpPr txBox="1">
                <a:spLocks noChangeArrowheads="1"/>
              </p:cNvSpPr>
              <p:nvPr/>
            </p:nvSpPr>
            <p:spPr bwMode="auto">
              <a:xfrm>
                <a:off x="1705870" y="5240530"/>
                <a:ext cx="1316909" cy="43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b="1" dirty="0">
                    <a:solidFill>
                      <a:srgbClr val="000000"/>
                    </a:solidFill>
                    <a:latin typeface="HG丸ｺﾞｼｯｸM-PRO" pitchFamily="50" charset="-128"/>
                    <a:ea typeface="HG丸ｺﾞｼｯｸM-PRO" pitchFamily="50" charset="-128"/>
                  </a:rPr>
                  <a:t>C</a:t>
                </a:r>
                <a:r>
                  <a:rPr lang="ja-JP" altLang="en-US" sz="1400" b="1" dirty="0">
                    <a:solidFill>
                      <a:srgbClr val="000000"/>
                    </a:solidFill>
                    <a:latin typeface="HG丸ｺﾞｼｯｸM-PRO" pitchFamily="50" charset="-128"/>
                    <a:ea typeface="HG丸ｺﾞｼｯｸM-PRO" pitchFamily="50" charset="-128"/>
                  </a:rPr>
                  <a:t>利用者</a:t>
                </a:r>
              </a:p>
            </p:txBody>
          </p:sp>
        </p:grpSp>
      </p:grpSp>
      <p:sp>
        <p:nvSpPr>
          <p:cNvPr id="44" name="角丸四角形 43"/>
          <p:cNvSpPr/>
          <p:nvPr/>
        </p:nvSpPr>
        <p:spPr>
          <a:xfrm>
            <a:off x="4427538" y="2493913"/>
            <a:ext cx="1873250" cy="2016125"/>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endParaRPr>
          </a:p>
        </p:txBody>
      </p:sp>
      <p:sp>
        <p:nvSpPr>
          <p:cNvPr id="141324" name="テキスト ボックス 12"/>
          <p:cNvSpPr txBox="1">
            <a:spLocks noChangeArrowheads="1"/>
          </p:cNvSpPr>
          <p:nvPr/>
        </p:nvSpPr>
        <p:spPr bwMode="auto">
          <a:xfrm>
            <a:off x="4500563" y="2997151"/>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solidFill>
                  <a:srgbClr val="000000"/>
                </a:solidFill>
                <a:latin typeface="HG丸ｺﾞｼｯｸM-PRO" pitchFamily="50" charset="-128"/>
                <a:ea typeface="HG丸ｺﾞｼｯｸM-PRO" pitchFamily="50" charset="-128"/>
              </a:rPr>
              <a:t>重度訪問介護</a:t>
            </a:r>
            <a:endParaRPr lang="en-US" altLang="ja-JP" sz="1400" dirty="0">
              <a:solidFill>
                <a:srgbClr val="000000"/>
              </a:solidFill>
              <a:latin typeface="HG丸ｺﾞｼｯｸM-PRO" pitchFamily="50" charset="-128"/>
              <a:ea typeface="HG丸ｺﾞｼｯｸM-PRO" pitchFamily="50" charset="-128"/>
            </a:endParaRPr>
          </a:p>
          <a:p>
            <a:pPr eaLnBrk="1" hangingPunct="1">
              <a:spcBef>
                <a:spcPct val="0"/>
              </a:spcBef>
              <a:buFontTx/>
              <a:buNone/>
            </a:pPr>
            <a:r>
              <a:rPr lang="ja-JP" altLang="en-US" sz="1400" dirty="0">
                <a:solidFill>
                  <a:srgbClr val="000000"/>
                </a:solidFill>
                <a:latin typeface="HG丸ｺﾞｼｯｸM-PRO" pitchFamily="50" charset="-128"/>
                <a:ea typeface="HG丸ｺﾞｼｯｸM-PRO" pitchFamily="50" charset="-128"/>
              </a:rPr>
              <a:t>事業所</a:t>
            </a:r>
          </a:p>
        </p:txBody>
      </p:sp>
      <p:sp>
        <p:nvSpPr>
          <p:cNvPr id="141325" name="テキスト ボックス 58"/>
          <p:cNvSpPr txBox="1">
            <a:spLocks noChangeArrowheads="1"/>
          </p:cNvSpPr>
          <p:nvPr/>
        </p:nvSpPr>
        <p:spPr bwMode="auto">
          <a:xfrm>
            <a:off x="4545013" y="2420888"/>
            <a:ext cx="1665287" cy="576263"/>
          </a:xfrm>
          <a:prstGeom prst="rect">
            <a:avLst/>
          </a:prstGeom>
          <a:solidFill>
            <a:srgbClr val="FFFF66"/>
          </a:solidFill>
          <a:ln w="9525">
            <a:solidFill>
              <a:schemeClr val="tx1"/>
            </a:solidFill>
            <a:miter lim="800000"/>
            <a:headEnd/>
            <a:tailEnd/>
          </a:ln>
        </p:spPr>
        <p:txBody>
          <a:bodyPr lIns="82834" tIns="41416" rIns="82834" bIns="41416">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solidFill>
                  <a:srgbClr val="000000"/>
                </a:solidFill>
                <a:latin typeface="HG丸ｺﾞｼｯｸM-PRO" pitchFamily="50" charset="-128"/>
                <a:ea typeface="HG丸ｺﾞｼｯｸM-PRO" pitchFamily="50" charset="-128"/>
              </a:rPr>
              <a:t>登録喀痰吸引等</a:t>
            </a:r>
            <a:endParaRPr lang="en-US" altLang="ja-JP" sz="1600" dirty="0">
              <a:solidFill>
                <a:srgbClr val="000000"/>
              </a:solidFill>
              <a:latin typeface="HG丸ｺﾞｼｯｸM-PRO" pitchFamily="50" charset="-128"/>
              <a:ea typeface="HG丸ｺﾞｼｯｸM-PRO" pitchFamily="50" charset="-128"/>
            </a:endParaRPr>
          </a:p>
          <a:p>
            <a:pPr algn="ctr" eaLnBrk="1" hangingPunct="1">
              <a:spcBef>
                <a:spcPct val="0"/>
              </a:spcBef>
              <a:buFontTx/>
              <a:buNone/>
            </a:pPr>
            <a:r>
              <a:rPr lang="ja-JP" altLang="en-US" sz="1600" dirty="0">
                <a:solidFill>
                  <a:srgbClr val="000000"/>
                </a:solidFill>
                <a:latin typeface="HG丸ｺﾞｼｯｸM-PRO" pitchFamily="50" charset="-128"/>
                <a:ea typeface="HG丸ｺﾞｼｯｸM-PRO" pitchFamily="50" charset="-128"/>
              </a:rPr>
              <a:t>事業者</a:t>
            </a:r>
          </a:p>
        </p:txBody>
      </p:sp>
      <p:grpSp>
        <p:nvGrpSpPr>
          <p:cNvPr id="141326" name="グループ化 82"/>
          <p:cNvGrpSpPr>
            <a:grpSpLocks/>
          </p:cNvGrpSpPr>
          <p:nvPr/>
        </p:nvGrpSpPr>
        <p:grpSpPr bwMode="auto">
          <a:xfrm>
            <a:off x="4643438" y="3644851"/>
            <a:ext cx="1296987" cy="844550"/>
            <a:chOff x="395535" y="4475436"/>
            <a:chExt cx="1080120" cy="619603"/>
          </a:xfrm>
        </p:grpSpPr>
        <p:grpSp>
          <p:nvGrpSpPr>
            <p:cNvPr id="141366" name="グループ化 71"/>
            <p:cNvGrpSpPr>
              <a:grpSpLocks/>
            </p:cNvGrpSpPr>
            <p:nvPr/>
          </p:nvGrpSpPr>
          <p:grpSpPr bwMode="auto">
            <a:xfrm>
              <a:off x="515548" y="4475436"/>
              <a:ext cx="312035" cy="390628"/>
              <a:chOff x="1499045" y="4230731"/>
              <a:chExt cx="665677" cy="960751"/>
            </a:xfrm>
          </p:grpSpPr>
          <p:sp>
            <p:nvSpPr>
              <p:cNvPr id="50" name="二等辺三角形 49"/>
              <p:cNvSpPr/>
              <p:nvPr/>
            </p:nvSpPr>
            <p:spPr>
              <a:xfrm>
                <a:off x="1499672" y="4265105"/>
                <a:ext cx="665613" cy="925233"/>
              </a:xfrm>
              <a:prstGeom prst="triangl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sp>
            <p:nvSpPr>
              <p:cNvPr id="51" name="円/楕円 50"/>
              <p:cNvSpPr/>
              <p:nvPr/>
            </p:nvSpPr>
            <p:spPr>
              <a:xfrm>
                <a:off x="1499672" y="4230731"/>
                <a:ext cx="665613" cy="739041"/>
              </a:xfrm>
              <a:prstGeom prst="ellipse">
                <a:avLst/>
              </a:prstGeom>
              <a:solidFill>
                <a:srgbClr val="00B050"/>
              </a:solidFill>
              <a:ln>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grpSp>
        <p:sp>
          <p:nvSpPr>
            <p:cNvPr id="141367" name="テキスト ボックス 48"/>
            <p:cNvSpPr txBox="1">
              <a:spLocks noChangeArrowheads="1"/>
            </p:cNvSpPr>
            <p:nvPr/>
          </p:nvSpPr>
          <p:spPr bwMode="auto">
            <a:xfrm>
              <a:off x="395535" y="4869160"/>
              <a:ext cx="1080120" cy="22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b="1">
                  <a:solidFill>
                    <a:srgbClr val="000000"/>
                  </a:solidFill>
                  <a:latin typeface="HG丸ｺﾞｼｯｸM-PRO" pitchFamily="50" charset="-128"/>
                  <a:ea typeface="HG丸ｺﾞｼｯｸM-PRO" pitchFamily="50" charset="-128"/>
                </a:rPr>
                <a:t>B</a:t>
              </a:r>
              <a:r>
                <a:rPr lang="ja-JP" altLang="en-US" sz="1400" b="1">
                  <a:solidFill>
                    <a:srgbClr val="000000"/>
                  </a:solidFill>
                  <a:latin typeface="HG丸ｺﾞｼｯｸM-PRO" pitchFamily="50" charset="-128"/>
                  <a:ea typeface="HG丸ｺﾞｼｯｸM-PRO" pitchFamily="50" charset="-128"/>
                </a:rPr>
                <a:t>介護職員</a:t>
              </a:r>
            </a:p>
          </p:txBody>
        </p:sp>
      </p:grpSp>
      <p:grpSp>
        <p:nvGrpSpPr>
          <p:cNvPr id="141327" name="グループ化 63"/>
          <p:cNvGrpSpPr>
            <a:grpSpLocks/>
          </p:cNvGrpSpPr>
          <p:nvPr/>
        </p:nvGrpSpPr>
        <p:grpSpPr bwMode="auto">
          <a:xfrm>
            <a:off x="7019925" y="2536776"/>
            <a:ext cx="1693863" cy="1403350"/>
            <a:chOff x="251520" y="3938712"/>
            <a:chExt cx="1693072" cy="936106"/>
          </a:xfrm>
        </p:grpSpPr>
        <p:sp>
          <p:nvSpPr>
            <p:cNvPr id="53" name="角丸四角形 52"/>
            <p:cNvSpPr/>
            <p:nvPr/>
          </p:nvSpPr>
          <p:spPr>
            <a:xfrm>
              <a:off x="251520" y="3938712"/>
              <a:ext cx="1691485" cy="936106"/>
            </a:xfrm>
            <a:prstGeom prst="roundRect">
              <a:avLst>
                <a:gd name="adj" fmla="val 12196"/>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400">
                <a:solidFill>
                  <a:prstClr val="white"/>
                </a:solidFill>
              </a:endParaRPr>
            </a:p>
          </p:txBody>
        </p:sp>
        <p:sp>
          <p:nvSpPr>
            <p:cNvPr id="141360" name="テキスト ボックス 21"/>
            <p:cNvSpPr txBox="1">
              <a:spLocks noChangeArrowheads="1"/>
            </p:cNvSpPr>
            <p:nvPr/>
          </p:nvSpPr>
          <p:spPr bwMode="auto">
            <a:xfrm>
              <a:off x="323528" y="3938712"/>
              <a:ext cx="1609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HG丸ｺﾞｼｯｸM-PRO" pitchFamily="50" charset="-128"/>
                  <a:ea typeface="HG丸ｺﾞｼｯｸM-PRO" pitchFamily="50" charset="-128"/>
                </a:rPr>
                <a:t>訪問看護ステーション</a:t>
              </a:r>
            </a:p>
          </p:txBody>
        </p:sp>
        <p:grpSp>
          <p:nvGrpSpPr>
            <p:cNvPr id="141361" name="グループ化 56"/>
            <p:cNvGrpSpPr>
              <a:grpSpLocks/>
            </p:cNvGrpSpPr>
            <p:nvPr/>
          </p:nvGrpSpPr>
          <p:grpSpPr bwMode="auto">
            <a:xfrm>
              <a:off x="1008488" y="4176958"/>
              <a:ext cx="936104" cy="622647"/>
              <a:chOff x="4018940" y="5399633"/>
              <a:chExt cx="936105" cy="613470"/>
            </a:xfrm>
          </p:grpSpPr>
          <p:grpSp>
            <p:nvGrpSpPr>
              <p:cNvPr id="141362" name="グループ化 57"/>
              <p:cNvGrpSpPr>
                <a:grpSpLocks/>
              </p:cNvGrpSpPr>
              <p:nvPr/>
            </p:nvGrpSpPr>
            <p:grpSpPr bwMode="auto">
              <a:xfrm>
                <a:off x="4198076" y="5589245"/>
                <a:ext cx="360042" cy="423858"/>
                <a:chOff x="3333980" y="3212981"/>
                <a:chExt cx="360042" cy="423858"/>
              </a:xfrm>
            </p:grpSpPr>
            <p:sp>
              <p:nvSpPr>
                <p:cNvPr id="58" name="二等辺三角形 57"/>
                <p:cNvSpPr/>
                <p:nvPr/>
              </p:nvSpPr>
              <p:spPr>
                <a:xfrm>
                  <a:off x="3334064" y="3213272"/>
                  <a:ext cx="360195" cy="423594"/>
                </a:xfrm>
                <a:prstGeom prst="triangl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400">
                    <a:solidFill>
                      <a:prstClr val="white"/>
                    </a:solidFill>
                  </a:endParaRPr>
                </a:p>
              </p:txBody>
            </p:sp>
            <p:sp>
              <p:nvSpPr>
                <p:cNvPr id="59" name="円/楕円 58"/>
                <p:cNvSpPr/>
                <p:nvPr/>
              </p:nvSpPr>
              <p:spPr>
                <a:xfrm>
                  <a:off x="3334064" y="3214316"/>
                  <a:ext cx="360195" cy="255617"/>
                </a:xfrm>
                <a:prstGeom prst="ellipse">
                  <a:avLst/>
                </a:prstGeom>
                <a:solidFill>
                  <a:srgbClr val="FF5050"/>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22" rtl="0" eaLnBrk="1" latinLnBrk="0" hangingPunct="1">
                    <a:defRPr kumimoji="1" sz="1800" kern="1200">
                      <a:solidFill>
                        <a:schemeClr val="lt1"/>
                      </a:solidFill>
                      <a:latin typeface="+mn-lt"/>
                      <a:ea typeface="+mn-ea"/>
                      <a:cs typeface="+mn-cs"/>
                    </a:defRPr>
                  </a:lvl1pPr>
                  <a:lvl2pPr marL="457010" algn="l" defTabSz="914022" rtl="0" eaLnBrk="1" latinLnBrk="0" hangingPunct="1">
                    <a:defRPr kumimoji="1" sz="1800" kern="1200">
                      <a:solidFill>
                        <a:schemeClr val="lt1"/>
                      </a:solidFill>
                      <a:latin typeface="+mn-lt"/>
                      <a:ea typeface="+mn-ea"/>
                      <a:cs typeface="+mn-cs"/>
                    </a:defRPr>
                  </a:lvl2pPr>
                  <a:lvl3pPr marL="914022" algn="l" defTabSz="914022" rtl="0" eaLnBrk="1" latinLnBrk="0" hangingPunct="1">
                    <a:defRPr kumimoji="1" sz="1800" kern="1200">
                      <a:solidFill>
                        <a:schemeClr val="lt1"/>
                      </a:solidFill>
                      <a:latin typeface="+mn-lt"/>
                      <a:ea typeface="+mn-ea"/>
                      <a:cs typeface="+mn-cs"/>
                    </a:defRPr>
                  </a:lvl3pPr>
                  <a:lvl4pPr marL="1371030" algn="l" defTabSz="914022" rtl="0" eaLnBrk="1" latinLnBrk="0" hangingPunct="1">
                    <a:defRPr kumimoji="1" sz="1800" kern="1200">
                      <a:solidFill>
                        <a:schemeClr val="lt1"/>
                      </a:solidFill>
                      <a:latin typeface="+mn-lt"/>
                      <a:ea typeface="+mn-ea"/>
                      <a:cs typeface="+mn-cs"/>
                    </a:defRPr>
                  </a:lvl4pPr>
                  <a:lvl5pPr marL="1828041" algn="l" defTabSz="914022" rtl="0" eaLnBrk="1" latinLnBrk="0" hangingPunct="1">
                    <a:defRPr kumimoji="1" sz="1800" kern="1200">
                      <a:solidFill>
                        <a:schemeClr val="lt1"/>
                      </a:solidFill>
                      <a:latin typeface="+mn-lt"/>
                      <a:ea typeface="+mn-ea"/>
                      <a:cs typeface="+mn-cs"/>
                    </a:defRPr>
                  </a:lvl5pPr>
                  <a:lvl6pPr marL="2285052" algn="l" defTabSz="914022" rtl="0" eaLnBrk="1" latinLnBrk="0" hangingPunct="1">
                    <a:defRPr kumimoji="1" sz="1800" kern="1200">
                      <a:solidFill>
                        <a:schemeClr val="lt1"/>
                      </a:solidFill>
                      <a:latin typeface="+mn-lt"/>
                      <a:ea typeface="+mn-ea"/>
                      <a:cs typeface="+mn-cs"/>
                    </a:defRPr>
                  </a:lvl6pPr>
                  <a:lvl7pPr marL="2742062" algn="l" defTabSz="914022" rtl="0" eaLnBrk="1" latinLnBrk="0" hangingPunct="1">
                    <a:defRPr kumimoji="1" sz="1800" kern="1200">
                      <a:solidFill>
                        <a:schemeClr val="lt1"/>
                      </a:solidFill>
                      <a:latin typeface="+mn-lt"/>
                      <a:ea typeface="+mn-ea"/>
                      <a:cs typeface="+mn-cs"/>
                    </a:defRPr>
                  </a:lvl7pPr>
                  <a:lvl8pPr marL="3199072" algn="l" defTabSz="914022" rtl="0" eaLnBrk="1" latinLnBrk="0" hangingPunct="1">
                    <a:defRPr kumimoji="1" sz="1800" kern="1200">
                      <a:solidFill>
                        <a:schemeClr val="lt1"/>
                      </a:solidFill>
                      <a:latin typeface="+mn-lt"/>
                      <a:ea typeface="+mn-ea"/>
                      <a:cs typeface="+mn-cs"/>
                    </a:defRPr>
                  </a:lvl8pPr>
                  <a:lvl9pPr marL="3656081" algn="l" defTabSz="914022"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FF0000"/>
                    </a:solidFill>
                  </a:endParaRPr>
                </a:p>
              </p:txBody>
            </p:sp>
          </p:grpSp>
          <p:sp>
            <p:nvSpPr>
              <p:cNvPr id="141363" name="テキスト ボックス 24"/>
              <p:cNvSpPr txBox="1">
                <a:spLocks noChangeArrowheads="1"/>
              </p:cNvSpPr>
              <p:nvPr/>
            </p:nvSpPr>
            <p:spPr bwMode="auto">
              <a:xfrm>
                <a:off x="4018940" y="5399633"/>
                <a:ext cx="936105" cy="20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12813">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12813">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12813">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12813"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dirty="0">
                    <a:solidFill>
                      <a:srgbClr val="000000"/>
                    </a:solidFill>
                    <a:latin typeface="HG丸ｺﾞｼｯｸM-PRO" pitchFamily="50" charset="-128"/>
                    <a:ea typeface="HG丸ｺﾞｼｯｸM-PRO" pitchFamily="50" charset="-128"/>
                  </a:rPr>
                  <a:t>Ａ看護師</a:t>
                </a:r>
              </a:p>
            </p:txBody>
          </p:sp>
        </p:grpSp>
      </p:grpSp>
      <p:sp>
        <p:nvSpPr>
          <p:cNvPr id="60" name="屈折矢印 59"/>
          <p:cNvSpPr/>
          <p:nvPr/>
        </p:nvSpPr>
        <p:spPr>
          <a:xfrm flipV="1">
            <a:off x="1979613" y="1844700"/>
            <a:ext cx="647700" cy="4333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cxnSp>
        <p:nvCxnSpPr>
          <p:cNvPr id="61" name="直線矢印コネクタ 60"/>
          <p:cNvCxnSpPr/>
          <p:nvPr/>
        </p:nvCxnSpPr>
        <p:spPr>
          <a:xfrm flipH="1">
            <a:off x="2700338" y="3543325"/>
            <a:ext cx="369887" cy="534987"/>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1258888" y="3717950"/>
            <a:ext cx="1225550" cy="431800"/>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435600" y="4078238"/>
            <a:ext cx="1873250" cy="215900"/>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7667625" y="3705750"/>
            <a:ext cx="433388" cy="504825"/>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sp>
        <p:nvSpPr>
          <p:cNvPr id="141333" name="テキスト ボックス 64"/>
          <p:cNvSpPr txBox="1">
            <a:spLocks noChangeArrowheads="1"/>
          </p:cNvSpPr>
          <p:nvPr/>
        </p:nvSpPr>
        <p:spPr bwMode="auto">
          <a:xfrm>
            <a:off x="323850" y="1257825"/>
            <a:ext cx="3527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dirty="0">
                <a:solidFill>
                  <a:srgbClr val="000000"/>
                </a:solidFill>
                <a:latin typeface="HGP創英角ﾎﾟｯﾌﾟ体" pitchFamily="50" charset="-128"/>
                <a:ea typeface="HGP創英角ﾎﾟｯﾌﾟ体" pitchFamily="50" charset="-128"/>
              </a:rPr>
              <a:t>～第３号研修（現場演習・実地研修）～</a:t>
            </a:r>
          </a:p>
        </p:txBody>
      </p:sp>
      <p:sp>
        <p:nvSpPr>
          <p:cNvPr id="141334" name="テキスト ボックス 65"/>
          <p:cNvSpPr txBox="1">
            <a:spLocks noChangeArrowheads="1"/>
          </p:cNvSpPr>
          <p:nvPr/>
        </p:nvSpPr>
        <p:spPr bwMode="auto">
          <a:xfrm>
            <a:off x="5784850" y="2070625"/>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a:solidFill>
                  <a:srgbClr val="000000"/>
                </a:solidFill>
                <a:latin typeface="HGP創英角ﾎﾟｯﾌﾟ体" pitchFamily="50" charset="-128"/>
                <a:ea typeface="HGP創英角ﾎﾟｯﾌﾟ体" pitchFamily="50" charset="-128"/>
              </a:rPr>
              <a:t>～業務連携～</a:t>
            </a:r>
          </a:p>
        </p:txBody>
      </p:sp>
      <p:sp>
        <p:nvSpPr>
          <p:cNvPr id="67" name="角丸四角形 66"/>
          <p:cNvSpPr/>
          <p:nvPr/>
        </p:nvSpPr>
        <p:spPr>
          <a:xfrm>
            <a:off x="323850" y="4149750"/>
            <a:ext cx="1223963" cy="360362"/>
          </a:xfrm>
          <a:prstGeom prst="roundRect">
            <a:avLst>
              <a:gd name="adj"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rgbClr val="FF0000"/>
                </a:solidFill>
                <a:latin typeface="HG丸ｺﾞｼｯｸM-PRO" pitchFamily="50" charset="-128"/>
                <a:ea typeface="HG丸ｺﾞｼｯｸM-PRO" pitchFamily="50" charset="-128"/>
              </a:rPr>
              <a:t>研修受講者</a:t>
            </a:r>
          </a:p>
        </p:txBody>
      </p:sp>
      <p:sp>
        <p:nvSpPr>
          <p:cNvPr id="68" name="角丸四角形 67"/>
          <p:cNvSpPr/>
          <p:nvPr/>
        </p:nvSpPr>
        <p:spPr>
          <a:xfrm>
            <a:off x="3079750" y="2511950"/>
            <a:ext cx="1008063" cy="360362"/>
          </a:xfrm>
          <a:prstGeom prst="roundRect">
            <a:avLst>
              <a:gd name="adj" fmla="val 5000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rgbClr val="FF0000"/>
                </a:solidFill>
                <a:latin typeface="HG丸ｺﾞｼｯｸM-PRO" pitchFamily="50" charset="-128"/>
                <a:ea typeface="HG丸ｺﾞｼｯｸM-PRO" pitchFamily="50" charset="-128"/>
              </a:rPr>
              <a:t>研修講師</a:t>
            </a:r>
          </a:p>
        </p:txBody>
      </p:sp>
      <p:sp>
        <p:nvSpPr>
          <p:cNvPr id="69" name="角丸四角形 68"/>
          <p:cNvSpPr/>
          <p:nvPr/>
        </p:nvSpPr>
        <p:spPr>
          <a:xfrm>
            <a:off x="2771775" y="4078312"/>
            <a:ext cx="1223963" cy="358775"/>
          </a:xfrm>
          <a:prstGeom prst="roundRect">
            <a:avLst>
              <a:gd name="adj" fmla="val 39269"/>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rgbClr val="FF0000"/>
                </a:solidFill>
                <a:latin typeface="HG丸ｺﾞｼｯｸM-PRO" pitchFamily="50" charset="-128"/>
                <a:ea typeface="HG丸ｺﾞｼｯｸM-PRO" pitchFamily="50" charset="-128"/>
              </a:rPr>
              <a:t>研修協力者</a:t>
            </a:r>
          </a:p>
        </p:txBody>
      </p:sp>
      <p:sp>
        <p:nvSpPr>
          <p:cNvPr id="141338" name="テキスト ボックス 69"/>
          <p:cNvSpPr txBox="1">
            <a:spLocks noChangeArrowheads="1"/>
          </p:cNvSpPr>
          <p:nvPr/>
        </p:nvSpPr>
        <p:spPr bwMode="auto">
          <a:xfrm>
            <a:off x="2484438" y="1628800"/>
            <a:ext cx="1336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Arial" pitchFamily="34" charset="0"/>
              </a:rPr>
              <a:t>（事業委託等）</a:t>
            </a:r>
          </a:p>
        </p:txBody>
      </p:sp>
      <p:sp>
        <p:nvSpPr>
          <p:cNvPr id="141339" name="テキスト ボックス 70"/>
          <p:cNvSpPr txBox="1">
            <a:spLocks noChangeArrowheads="1"/>
          </p:cNvSpPr>
          <p:nvPr/>
        </p:nvSpPr>
        <p:spPr bwMode="auto">
          <a:xfrm>
            <a:off x="4143375" y="1134000"/>
            <a:ext cx="4722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a:solidFill>
                  <a:srgbClr val="0070C0"/>
                </a:solidFill>
                <a:latin typeface="HG丸ｺﾞｼｯｸM-PRO" pitchFamily="50" charset="-128"/>
                <a:ea typeface="HG丸ｺﾞｼｯｸM-PRO" pitchFamily="50" charset="-128"/>
              </a:rPr>
              <a:t>訪問看護ステーションが、実地研修の事業委託を受けている場合、研修講師として、現場演習～実地研修に関与（指導・助言及び評価）を行います。</a:t>
            </a:r>
          </a:p>
        </p:txBody>
      </p:sp>
      <p:sp>
        <p:nvSpPr>
          <p:cNvPr id="72" name="稲妻 71"/>
          <p:cNvSpPr/>
          <p:nvPr/>
        </p:nvSpPr>
        <p:spPr>
          <a:xfrm rot="1266806" flipH="1">
            <a:off x="3883025" y="1789637"/>
            <a:ext cx="271463" cy="62706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75" name="左右矢印 74"/>
          <p:cNvSpPr/>
          <p:nvPr/>
        </p:nvSpPr>
        <p:spPr>
          <a:xfrm>
            <a:off x="6373813" y="3141613"/>
            <a:ext cx="574675" cy="3603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141344" name="テキスト ボックス 75"/>
          <p:cNvSpPr txBox="1">
            <a:spLocks noChangeArrowheads="1"/>
          </p:cNvSpPr>
          <p:nvPr/>
        </p:nvSpPr>
        <p:spPr bwMode="auto">
          <a:xfrm>
            <a:off x="6372225" y="2636788"/>
            <a:ext cx="64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u="sng">
                <a:solidFill>
                  <a:srgbClr val="000000"/>
                </a:solidFill>
                <a:latin typeface="Arial" pitchFamily="34" charset="0"/>
              </a:rPr>
              <a:t>業務</a:t>
            </a:r>
            <a:endParaRPr lang="en-US" altLang="ja-JP" sz="1400" b="1" u="sng">
              <a:solidFill>
                <a:srgbClr val="000000"/>
              </a:solidFill>
              <a:latin typeface="Arial" pitchFamily="34" charset="0"/>
            </a:endParaRPr>
          </a:p>
          <a:p>
            <a:pPr eaLnBrk="1" hangingPunct="1">
              <a:spcBef>
                <a:spcPct val="0"/>
              </a:spcBef>
              <a:buFontTx/>
              <a:buNone/>
            </a:pPr>
            <a:r>
              <a:rPr lang="ja-JP" altLang="en-US" sz="1400" b="1" u="sng">
                <a:solidFill>
                  <a:srgbClr val="000000"/>
                </a:solidFill>
                <a:latin typeface="Arial" pitchFamily="34" charset="0"/>
              </a:rPr>
              <a:t>連携</a:t>
            </a:r>
          </a:p>
        </p:txBody>
      </p:sp>
      <p:pic>
        <p:nvPicPr>
          <p:cNvPr id="141346" name="Picture 4" descr="C:\Users\OYDPN\AppData\Local\Microsoft\Windows\Temporary Internet Files\Content.IE5\XBSXZDFH\MC9000791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3129487"/>
            <a:ext cx="7191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47" name="グループ化 98"/>
          <p:cNvGrpSpPr>
            <a:grpSpLocks/>
          </p:cNvGrpSpPr>
          <p:nvPr/>
        </p:nvGrpSpPr>
        <p:grpSpPr bwMode="auto">
          <a:xfrm>
            <a:off x="6640513" y="4149676"/>
            <a:ext cx="1603375" cy="739775"/>
            <a:chOff x="2391952" y="3501006"/>
            <a:chExt cx="1603984" cy="739830"/>
          </a:xfrm>
        </p:grpSpPr>
        <p:pic>
          <p:nvPicPr>
            <p:cNvPr id="141353" name="Picture 3" descr="C:\Users\OYDPN\AppData\Local\Microsoft\Windows\Temporary Internet Files\Content.IE5\CTBVOFOZ\MC9000791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1952" y="3501008"/>
              <a:ext cx="720162" cy="65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54" name="グループ化 69"/>
            <p:cNvGrpSpPr>
              <a:grpSpLocks/>
            </p:cNvGrpSpPr>
            <p:nvPr/>
          </p:nvGrpSpPr>
          <p:grpSpPr bwMode="auto">
            <a:xfrm>
              <a:off x="3059832" y="3501006"/>
              <a:ext cx="936104" cy="739830"/>
              <a:chOff x="1703872" y="4591412"/>
              <a:chExt cx="1316909" cy="1034958"/>
            </a:xfrm>
          </p:grpSpPr>
          <p:grpSp>
            <p:nvGrpSpPr>
              <p:cNvPr id="141355" name="グループ化 71"/>
              <p:cNvGrpSpPr>
                <a:grpSpLocks/>
              </p:cNvGrpSpPr>
              <p:nvPr/>
            </p:nvGrpSpPr>
            <p:grpSpPr bwMode="auto">
              <a:xfrm>
                <a:off x="1703872" y="4591412"/>
                <a:ext cx="506502" cy="700801"/>
                <a:chOff x="1703872" y="4591412"/>
                <a:chExt cx="506502" cy="700801"/>
              </a:xfrm>
            </p:grpSpPr>
            <p:sp>
              <p:nvSpPr>
                <p:cNvPr id="84" name="二等辺三角形 83"/>
                <p:cNvSpPr/>
                <p:nvPr/>
              </p:nvSpPr>
              <p:spPr>
                <a:xfrm>
                  <a:off x="1704873" y="4691354"/>
                  <a:ext cx="525024" cy="601875"/>
                </a:xfrm>
                <a:prstGeom prst="triangl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sp>
              <p:nvSpPr>
                <p:cNvPr id="85" name="円/楕円 84"/>
                <p:cNvSpPr/>
                <p:nvPr/>
              </p:nvSpPr>
              <p:spPr>
                <a:xfrm>
                  <a:off x="1704873" y="4591412"/>
                  <a:ext cx="525024" cy="479723"/>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00">
                    <a:solidFill>
                      <a:prstClr val="white"/>
                    </a:solidFill>
                  </a:endParaRPr>
                </a:p>
              </p:txBody>
            </p:sp>
          </p:grpSp>
          <p:sp>
            <p:nvSpPr>
              <p:cNvPr id="141356" name="テキスト ボックス 82"/>
              <p:cNvSpPr txBox="1">
                <a:spLocks noChangeArrowheads="1"/>
              </p:cNvSpPr>
              <p:nvPr/>
            </p:nvSpPr>
            <p:spPr bwMode="auto">
              <a:xfrm>
                <a:off x="1703872" y="5195816"/>
                <a:ext cx="1316909" cy="43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b="1" dirty="0">
                    <a:solidFill>
                      <a:srgbClr val="000000"/>
                    </a:solidFill>
                    <a:latin typeface="HG丸ｺﾞｼｯｸM-PRO" pitchFamily="50" charset="-128"/>
                    <a:ea typeface="HG丸ｺﾞｼｯｸM-PRO" pitchFamily="50" charset="-128"/>
                  </a:rPr>
                  <a:t>C</a:t>
                </a:r>
                <a:r>
                  <a:rPr lang="ja-JP" altLang="en-US" sz="1400" b="1" dirty="0">
                    <a:solidFill>
                      <a:srgbClr val="000000"/>
                    </a:solidFill>
                    <a:latin typeface="HG丸ｺﾞｼｯｸM-PRO" pitchFamily="50" charset="-128"/>
                    <a:ea typeface="HG丸ｺﾞｼｯｸM-PRO" pitchFamily="50" charset="-128"/>
                  </a:rPr>
                  <a:t>利用者</a:t>
                </a:r>
              </a:p>
            </p:txBody>
          </p:sp>
        </p:grpSp>
      </p:grpSp>
      <p:pic>
        <p:nvPicPr>
          <p:cNvPr id="141348" name="Picture 2" descr="C:\Users\OYDPN\AppData\Local\Microsoft\Windows\Temporary Internet Files\Content.IE5\Z52ZSKTE\MC90043391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3213051"/>
            <a:ext cx="8572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二等辺三角形 86"/>
          <p:cNvSpPr/>
          <p:nvPr/>
        </p:nvSpPr>
        <p:spPr>
          <a:xfrm>
            <a:off x="3995936" y="3634312"/>
            <a:ext cx="432048" cy="216024"/>
          </a:xfrm>
          <a:prstGeom prst="triangle">
            <a:avLst/>
          </a:prstGeom>
          <a:solidFill>
            <a:schemeClr val="tx1"/>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endParaRPr>
          </a:p>
        </p:txBody>
      </p:sp>
      <p:sp>
        <p:nvSpPr>
          <p:cNvPr id="88" name="角丸四角形吹き出し 87"/>
          <p:cNvSpPr/>
          <p:nvPr/>
        </p:nvSpPr>
        <p:spPr>
          <a:xfrm>
            <a:off x="323528" y="2636862"/>
            <a:ext cx="1296988" cy="649288"/>
          </a:xfrm>
          <a:prstGeom prst="wedgeRoundRectCallout">
            <a:avLst>
              <a:gd name="adj1" fmla="val 25228"/>
              <a:gd name="adj2" fmla="val -95561"/>
              <a:gd name="adj3" fmla="val 16667"/>
            </a:avLst>
          </a:prstGeom>
          <a:solidFill>
            <a:srgbClr val="92D050"/>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200" dirty="0">
                <a:solidFill>
                  <a:srgbClr val="1F497D">
                    <a:lumMod val="75000"/>
                  </a:srgbClr>
                </a:solidFill>
                <a:latin typeface="HG丸ｺﾞｼｯｸM-PRO" pitchFamily="50" charset="-128"/>
                <a:ea typeface="HG丸ｺﾞｼｯｸM-PRO" pitchFamily="50" charset="-128"/>
              </a:rPr>
              <a:t>（例）</a:t>
            </a:r>
            <a:endParaRPr lang="en-US" altLang="ja-JP" sz="1200" dirty="0">
              <a:solidFill>
                <a:srgbClr val="1F497D">
                  <a:lumMod val="75000"/>
                </a:srgbClr>
              </a:solidFill>
              <a:latin typeface="HG丸ｺﾞｼｯｸM-PRO" pitchFamily="50" charset="-128"/>
              <a:ea typeface="HG丸ｺﾞｼｯｸM-PRO" pitchFamily="50" charset="-128"/>
            </a:endParaRPr>
          </a:p>
          <a:p>
            <a:pPr eaLnBrk="1" hangingPunct="1">
              <a:defRPr/>
            </a:pPr>
            <a:r>
              <a:rPr lang="ja-JP" altLang="en-US" sz="1200" dirty="0">
                <a:solidFill>
                  <a:srgbClr val="1F497D">
                    <a:lumMod val="75000"/>
                  </a:srgbClr>
                </a:solidFill>
                <a:latin typeface="HG丸ｺﾞｼｯｸM-PRO" pitchFamily="50" charset="-128"/>
                <a:ea typeface="HG丸ｺﾞｼｯｸM-PRO" pitchFamily="50" charset="-128"/>
              </a:rPr>
              <a:t>重度訪問介護事業所　等</a:t>
            </a:r>
          </a:p>
        </p:txBody>
      </p:sp>
      <p:sp>
        <p:nvSpPr>
          <p:cNvPr id="77" name="テキスト ボックス 76">
            <a:extLst>
              <a:ext uri="{FF2B5EF4-FFF2-40B4-BE49-F238E27FC236}">
                <a16:creationId xmlns:a16="http://schemas.microsoft.com/office/drawing/2014/main" id="{8F79A613-4089-490F-939E-75D1D79D7EE7}"/>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239" y="4572000"/>
            <a:ext cx="466385" cy="40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スライド番号プレースホルダー 1">
            <a:extLst>
              <a:ext uri="{FF2B5EF4-FFF2-40B4-BE49-F238E27FC236}">
                <a16:creationId xmlns:a16="http://schemas.microsoft.com/office/drawing/2014/main" id="{249BD49F-F800-4FB7-80A5-604C8D12337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52427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4450864" y="3492912"/>
            <a:ext cx="4441616" cy="3191256"/>
          </a:xfrm>
          <a:prstGeom prst="wedgeRoundRectCallout">
            <a:avLst>
              <a:gd name="adj1" fmla="val -55512"/>
              <a:gd name="adj2" fmla="val 3447"/>
              <a:gd name="adj3" fmla="val 16667"/>
            </a:avLst>
          </a:prstGeom>
          <a:noFill/>
          <a:ln>
            <a:solidFill>
              <a:schemeClr val="tx1"/>
            </a:solidFill>
          </a:ln>
        </p:spPr>
        <p:txBody>
          <a:bodyPr lIns="72000" rIns="0">
            <a:noAutofit/>
          </a:bodyPr>
          <a:lstStyle/>
          <a:p>
            <a:pPr eaLnBrk="1" hangingPunct="1">
              <a:defRPr/>
            </a:pPr>
            <a:endParaRPr lang="ja-JP" altLang="en-US" sz="2200" dirty="0">
              <a:latin typeface="Segoe UI" panose="020B0502040204020203" pitchFamily="34" charset="0"/>
              <a:ea typeface="メイリオ" panose="020B0604030504040204" pitchFamily="50" charset="-128"/>
            </a:endParaRPr>
          </a:p>
        </p:txBody>
      </p:sp>
      <p:sp>
        <p:nvSpPr>
          <p:cNvPr id="30" name="テキスト ボックス 29"/>
          <p:cNvSpPr txBox="1"/>
          <p:nvPr/>
        </p:nvSpPr>
        <p:spPr>
          <a:xfrm>
            <a:off x="178767" y="1224000"/>
            <a:ext cx="7921625" cy="1200150"/>
          </a:xfrm>
          <a:prstGeom prst="rect">
            <a:avLst/>
          </a:prstGeom>
          <a:noFill/>
        </p:spPr>
        <p:txBody>
          <a:bodyPr>
            <a:spAutoFit/>
          </a:bodyPr>
          <a:lstStyle/>
          <a:p>
            <a:pPr eaLnBrk="1" hangingPunct="1">
              <a:defRPr/>
            </a:pPr>
            <a:r>
              <a:rPr lang="en-US" altLang="ja-JP" sz="2400" dirty="0">
                <a:latin typeface="Segoe UI" panose="020B0502040204020203" pitchFamily="34" charset="0"/>
                <a:ea typeface="メイリオ" panose="020B0604030504040204" pitchFamily="50" charset="-128"/>
              </a:rPr>
              <a:t>【</a:t>
            </a:r>
            <a:r>
              <a:rPr lang="ja-JP" altLang="en-US" sz="2400" dirty="0">
                <a:latin typeface="Segoe UI" panose="020B0502040204020203" pitchFamily="34" charset="0"/>
                <a:ea typeface="メイリオ" panose="020B0604030504040204" pitchFamily="50" charset="-128"/>
              </a:rPr>
              <a:t>ポイント</a:t>
            </a:r>
            <a:r>
              <a:rPr lang="en-US" altLang="ja-JP" sz="2400" dirty="0">
                <a:latin typeface="Segoe UI" panose="020B0502040204020203" pitchFamily="34" charset="0"/>
                <a:ea typeface="メイリオ" panose="020B0604030504040204" pitchFamily="50" charset="-128"/>
              </a:rPr>
              <a:t>】</a:t>
            </a:r>
          </a:p>
          <a:p>
            <a:pPr marL="432000" indent="-342900" eaLnBrk="1" hangingPunct="1">
              <a:buClr>
                <a:schemeClr val="tx2"/>
              </a:buClr>
              <a:buSzPct val="85000"/>
              <a:buFont typeface="Wingdings" pitchFamily="2" charset="2"/>
              <a:buChar char="l"/>
              <a:defRPr/>
            </a:pPr>
            <a:r>
              <a:rPr lang="ja-JP" altLang="en-US" sz="2400" dirty="0">
                <a:latin typeface="Segoe UI" panose="020B0502040204020203" pitchFamily="34" charset="0"/>
                <a:ea typeface="メイリオ" panose="020B0604030504040204" pitchFamily="50" charset="-128"/>
              </a:rPr>
              <a:t>顔の見える関係づくり</a:t>
            </a:r>
            <a:endParaRPr lang="en-US" altLang="ja-JP" sz="2400" dirty="0">
              <a:latin typeface="Segoe UI" panose="020B0502040204020203" pitchFamily="34" charset="0"/>
              <a:ea typeface="メイリオ" panose="020B0604030504040204" pitchFamily="50" charset="-128"/>
            </a:endParaRPr>
          </a:p>
          <a:p>
            <a:pPr marL="432000" indent="-342900" eaLnBrk="1" hangingPunct="1">
              <a:buClr>
                <a:schemeClr val="tx2"/>
              </a:buClr>
              <a:buSzPct val="85000"/>
              <a:buFont typeface="Wingdings" pitchFamily="2" charset="2"/>
              <a:buChar char="l"/>
              <a:defRPr/>
            </a:pPr>
            <a:r>
              <a:rPr lang="ja-JP" altLang="en-US" sz="2400" dirty="0">
                <a:latin typeface="Segoe UI" panose="020B0502040204020203" pitchFamily="34" charset="0"/>
                <a:ea typeface="メイリオ" panose="020B0604030504040204" pitchFamily="50" charset="-128"/>
              </a:rPr>
              <a:t>看護と介護の役割分担</a:t>
            </a:r>
          </a:p>
        </p:txBody>
      </p:sp>
      <p:sp>
        <p:nvSpPr>
          <p:cNvPr id="143368" name="テキスト ボックス 30"/>
          <p:cNvSpPr>
            <a:spLocks noChangeArrowheads="1"/>
          </p:cNvSpPr>
          <p:nvPr/>
        </p:nvSpPr>
        <p:spPr bwMode="auto">
          <a:xfrm>
            <a:off x="251520" y="2412000"/>
            <a:ext cx="4058543" cy="1123712"/>
          </a:xfrm>
          <a:prstGeom prst="wedgeRoundRectCallout">
            <a:avLst>
              <a:gd name="adj1" fmla="val 54273"/>
              <a:gd name="adj2" fmla="val -29199"/>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例えば・・・</a:t>
            </a:r>
            <a:endParaRPr lang="en-US" altLang="ja-JP" sz="2000" dirty="0">
              <a:latin typeface="Segoe UI" panose="020B0502040204020203" pitchFamily="34" charset="0"/>
              <a:ea typeface="メイリオ" panose="020B0604030504040204" pitchFamily="50" charset="-128"/>
            </a:endParaRPr>
          </a:p>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従事者が行う吸引は看護師が行うものと同じものなの？</a:t>
            </a:r>
          </a:p>
        </p:txBody>
      </p:sp>
      <p:pic>
        <p:nvPicPr>
          <p:cNvPr id="143369" name="図 2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8125" y="1460912"/>
            <a:ext cx="12223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図 39"/>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r="2348"/>
          <a:stretch>
            <a:fillRect/>
          </a:stretch>
        </p:blipFill>
        <p:spPr bwMode="auto">
          <a:xfrm>
            <a:off x="5703888" y="1362487"/>
            <a:ext cx="995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1" name="図 40"/>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83113" y="1213262"/>
            <a:ext cx="119221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2" name="図 41"/>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l="221" r="4597"/>
          <a:stretch>
            <a:fillRect/>
          </a:stretch>
        </p:blipFill>
        <p:spPr bwMode="auto">
          <a:xfrm>
            <a:off x="7667625" y="1219612"/>
            <a:ext cx="10985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3" name="図 42"/>
          <p:cNvPicPr>
            <a:picLocks noChangeAspect="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5496" y="4373563"/>
            <a:ext cx="12604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4" name="図 43"/>
          <p:cNvPicPr>
            <a:picLocks noChangeAspect="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74389" y="4222750"/>
            <a:ext cx="1214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5" name="図 44"/>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42776" y="4221163"/>
            <a:ext cx="11541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6" name="図 45"/>
          <p:cNvPicPr>
            <a:picLocks noChangeAspect="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12351" y="4495800"/>
            <a:ext cx="1268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dirty="0"/>
              <a:t>信頼関係の構築①</a:t>
            </a:r>
            <a:endParaRPr kumimoji="1" lang="ja-JP" altLang="en-US" dirty="0"/>
          </a:p>
        </p:txBody>
      </p:sp>
      <p:sp>
        <p:nvSpPr>
          <p:cNvPr id="17" name="テキスト ボックス 16">
            <a:extLst>
              <a:ext uri="{FF2B5EF4-FFF2-40B4-BE49-F238E27FC236}">
                <a16:creationId xmlns:a16="http://schemas.microsoft.com/office/drawing/2014/main" id="{2ABCA2E8-E2BD-4ABE-B630-87CC572BAADC}"/>
              </a:ext>
            </a:extLst>
          </p:cNvPr>
          <p:cNvSpPr txBox="1"/>
          <p:nvPr/>
        </p:nvSpPr>
        <p:spPr>
          <a:xfrm>
            <a:off x="4494565" y="3581142"/>
            <a:ext cx="4397915" cy="3016210"/>
          </a:xfrm>
          <a:prstGeom prst="rect">
            <a:avLst/>
          </a:prstGeom>
          <a:noFill/>
          <a:ln>
            <a:noFill/>
          </a:ln>
        </p:spPr>
        <p:txBody>
          <a:bodyPr wrap="square" lIns="72000" rIns="0">
            <a:spAutoFit/>
          </a:bodyPr>
          <a:lstStyle/>
          <a:p>
            <a:pPr eaLnBrk="1" hangingPunct="1">
              <a:defRPr/>
            </a:pPr>
            <a:r>
              <a:rPr lang="ja-JP" altLang="en-US" sz="1900" dirty="0">
                <a:latin typeface="Segoe UI" panose="020B0502040204020203" pitchFamily="34" charset="0"/>
                <a:ea typeface="メイリオ" panose="020B0604030504040204" pitchFamily="50" charset="-128"/>
              </a:rPr>
              <a:t>→「いいえ」</a:t>
            </a:r>
            <a:endParaRPr lang="en-US" altLang="ja-JP" sz="1900" dirty="0">
              <a:latin typeface="Segoe UI" panose="020B0502040204020203" pitchFamily="34" charset="0"/>
              <a:ea typeface="メイリオ" panose="020B0604030504040204" pitchFamily="50" charset="-128"/>
            </a:endParaRPr>
          </a:p>
          <a:p>
            <a:pPr eaLnBrk="1" hangingPunct="1">
              <a:defRPr/>
            </a:pPr>
            <a:r>
              <a:rPr lang="ja-JP" altLang="en-US" sz="1900" dirty="0">
                <a:latin typeface="Segoe UI" panose="020B0502040204020203" pitchFamily="34" charset="0"/>
                <a:ea typeface="メイリオ" panose="020B0604030504040204" pitchFamily="50" charset="-128"/>
              </a:rPr>
              <a:t>従事者はあくまでも平常時の吸引しかできません。</a:t>
            </a:r>
            <a:endParaRPr lang="en-US" altLang="ja-JP" sz="1900" dirty="0">
              <a:latin typeface="Segoe UI" panose="020B0502040204020203" pitchFamily="34" charset="0"/>
              <a:ea typeface="メイリオ" panose="020B0604030504040204" pitchFamily="50" charset="-128"/>
            </a:endParaRPr>
          </a:p>
          <a:p>
            <a:pPr>
              <a:defRPr/>
            </a:pPr>
            <a:r>
              <a:rPr lang="ja-JP" altLang="en-US" sz="1900" dirty="0">
                <a:latin typeface="Segoe UI" panose="020B0502040204020203" pitchFamily="34" charset="0"/>
                <a:ea typeface="メイリオ" panose="020B0604030504040204" pitchFamily="50" charset="-128"/>
              </a:rPr>
              <a:t>例えば、対象者の具合が悪い時、いつもと様子が違う時は、従事者の独断で処置を行うと、事故につながる危険性があります。必ず看護師や医師に相談しましょう。</a:t>
            </a:r>
            <a:endParaRPr lang="en-US" altLang="ja-JP" sz="1900" dirty="0">
              <a:latin typeface="Segoe UI" panose="020B0502040204020203" pitchFamily="34" charset="0"/>
              <a:ea typeface="メイリオ" panose="020B0604030504040204" pitchFamily="50" charset="-128"/>
            </a:endParaRPr>
          </a:p>
          <a:p>
            <a:pPr>
              <a:defRPr/>
            </a:pPr>
            <a:r>
              <a:rPr lang="ja-JP" altLang="en-US" sz="1900" dirty="0">
                <a:latin typeface="Segoe UI" panose="020B0502040204020203" pitchFamily="34" charset="0"/>
                <a:ea typeface="メイリオ" panose="020B0604030504040204" pitchFamily="50" charset="-128"/>
              </a:rPr>
              <a:t>こうした場合に適切に対応するためにも、医療職との連携が必要なのです。</a:t>
            </a:r>
          </a:p>
        </p:txBody>
      </p:sp>
      <p:sp>
        <p:nvSpPr>
          <p:cNvPr id="20" name="テキスト ボックス 19">
            <a:extLst>
              <a:ext uri="{FF2B5EF4-FFF2-40B4-BE49-F238E27FC236}">
                <a16:creationId xmlns:a16="http://schemas.microsoft.com/office/drawing/2014/main" id="{6BF93601-AB91-42A5-A915-DA3568BA53B9}"/>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106AAA6-423D-45C3-B827-F4E20A4393B1}"/>
              </a:ext>
            </a:extLst>
          </p:cNvPr>
          <p:cNvSpPr txBox="1"/>
          <p:nvPr/>
        </p:nvSpPr>
        <p:spPr>
          <a:xfrm>
            <a:off x="207819" y="6453336"/>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9" name="スライド番号プレースホルダー 1">
            <a:extLst>
              <a:ext uri="{FF2B5EF4-FFF2-40B4-BE49-F238E27FC236}">
                <a16:creationId xmlns:a16="http://schemas.microsoft.com/office/drawing/2014/main" id="{E7F0323A-E77C-4DEB-8353-BD5E8F774B0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85911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4482084" y="3644900"/>
            <a:ext cx="4410396" cy="2920211"/>
          </a:xfrm>
          <a:prstGeom prst="wedgeRoundRectCallout">
            <a:avLst>
              <a:gd name="adj1" fmla="val -55512"/>
              <a:gd name="adj2" fmla="val 3447"/>
              <a:gd name="adj3" fmla="val 16667"/>
            </a:avLst>
          </a:prstGeom>
          <a:noFill/>
          <a:ln>
            <a:solidFill>
              <a:schemeClr val="tx1"/>
            </a:solidFill>
          </a:ln>
        </p:spPr>
        <p:txBody>
          <a:bodyPr lIns="72000" rIns="0">
            <a:noAutofit/>
          </a:bodyPr>
          <a:lstStyle/>
          <a:p>
            <a:pPr eaLnBrk="1" hangingPunct="1">
              <a:defRPr/>
            </a:pPr>
            <a:endParaRPr lang="ja-JP" altLang="en-US" sz="2200" dirty="0">
              <a:latin typeface="Segoe UI" panose="020B0502040204020203" pitchFamily="34" charset="0"/>
              <a:ea typeface="メイリオ" panose="020B0604030504040204" pitchFamily="50" charset="-128"/>
            </a:endParaRPr>
          </a:p>
        </p:txBody>
      </p:sp>
      <p:sp>
        <p:nvSpPr>
          <p:cNvPr id="143368" name="テキスト ボックス 30"/>
          <p:cNvSpPr>
            <a:spLocks noChangeArrowheads="1"/>
          </p:cNvSpPr>
          <p:nvPr/>
        </p:nvSpPr>
        <p:spPr bwMode="auto">
          <a:xfrm>
            <a:off x="251520" y="2036777"/>
            <a:ext cx="4176589" cy="1464231"/>
          </a:xfrm>
          <a:prstGeom prst="wedgeRoundRectCallout">
            <a:avLst>
              <a:gd name="adj1" fmla="val 58341"/>
              <a:gd name="adj2" fmla="val -2993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例えば・・・</a:t>
            </a:r>
            <a:endParaRPr lang="en-US" altLang="ja-JP" sz="2000" dirty="0">
              <a:latin typeface="Segoe UI" panose="020B0502040204020203" pitchFamily="34" charset="0"/>
              <a:ea typeface="メイリオ" panose="020B0604030504040204" pitchFamily="50" charset="-128"/>
            </a:endParaRPr>
          </a:p>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経管栄養の注入をしようとした時に、本人から「要らない」と言われたら、どうしたらいいの？</a:t>
            </a:r>
          </a:p>
        </p:txBody>
      </p:sp>
      <p:pic>
        <p:nvPicPr>
          <p:cNvPr id="143369" name="図 2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8125" y="1560895"/>
            <a:ext cx="12223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図 39"/>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r="2348"/>
          <a:stretch>
            <a:fillRect/>
          </a:stretch>
        </p:blipFill>
        <p:spPr bwMode="auto">
          <a:xfrm>
            <a:off x="5703888" y="1462470"/>
            <a:ext cx="995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1" name="図 40"/>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83113" y="1313245"/>
            <a:ext cx="119221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2" name="図 41"/>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l="221" r="4597"/>
          <a:stretch>
            <a:fillRect/>
          </a:stretch>
        </p:blipFill>
        <p:spPr bwMode="auto">
          <a:xfrm>
            <a:off x="7667625" y="1319595"/>
            <a:ext cx="10985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3" name="図 42"/>
          <p:cNvPicPr>
            <a:picLocks noChangeAspect="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5496" y="4373563"/>
            <a:ext cx="12604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4" name="図 43"/>
          <p:cNvPicPr>
            <a:picLocks noChangeAspect="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205609" y="4222750"/>
            <a:ext cx="1214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5" name="図 44"/>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73996" y="4221163"/>
            <a:ext cx="11541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6" name="図 45"/>
          <p:cNvPicPr>
            <a:picLocks noChangeAspect="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43571" y="4495800"/>
            <a:ext cx="1268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dirty="0"/>
              <a:t>信頼関係の構築②</a:t>
            </a:r>
            <a:endParaRPr kumimoji="1" lang="ja-JP" altLang="en-US" dirty="0"/>
          </a:p>
        </p:txBody>
      </p:sp>
      <p:sp>
        <p:nvSpPr>
          <p:cNvPr id="17" name="テキスト ボックス 16">
            <a:extLst>
              <a:ext uri="{FF2B5EF4-FFF2-40B4-BE49-F238E27FC236}">
                <a16:creationId xmlns:a16="http://schemas.microsoft.com/office/drawing/2014/main" id="{2ABCA2E8-E2BD-4ABE-B630-87CC572BAADC}"/>
              </a:ext>
            </a:extLst>
          </p:cNvPr>
          <p:cNvSpPr txBox="1"/>
          <p:nvPr/>
        </p:nvSpPr>
        <p:spPr>
          <a:xfrm>
            <a:off x="4572000" y="3861048"/>
            <a:ext cx="4320480" cy="2554545"/>
          </a:xfrm>
          <a:prstGeom prst="rect">
            <a:avLst/>
          </a:prstGeom>
          <a:noFill/>
          <a:ln>
            <a:noFill/>
          </a:ln>
        </p:spPr>
        <p:txBody>
          <a:bodyPr wrap="square" lIns="72000" rIns="0">
            <a:spAutoFit/>
          </a:bodyPr>
          <a:lstStyle/>
          <a:p>
            <a:pPr eaLnBrk="1" hangingPunct="1">
              <a:defRPr/>
            </a:pPr>
            <a:r>
              <a:rPr lang="ja-JP" altLang="en-US" sz="2000" dirty="0">
                <a:latin typeface="Segoe UI" panose="020B0502040204020203" pitchFamily="34" charset="0"/>
                <a:ea typeface="メイリオ" panose="020B0604030504040204" pitchFamily="50" charset="-128"/>
              </a:rPr>
              <a:t>本人の自己決定を尊重することは、福祉業務従事者の原則ですが、それが本人の心身の状態悪化や命に関わる場合もあります。</a:t>
            </a:r>
            <a:endParaRPr lang="en-US" altLang="ja-JP" sz="2000" dirty="0">
              <a:latin typeface="Segoe UI" panose="020B0502040204020203" pitchFamily="34" charset="0"/>
              <a:ea typeface="メイリオ" panose="020B0604030504040204" pitchFamily="50" charset="-128"/>
            </a:endParaRPr>
          </a:p>
          <a:p>
            <a:pPr eaLnBrk="1" hangingPunct="1">
              <a:defRPr/>
            </a:pPr>
            <a:r>
              <a:rPr lang="ja-JP" altLang="en-US" sz="2000" dirty="0">
                <a:latin typeface="Segoe UI" panose="020B0502040204020203" pitchFamily="34" charset="0"/>
                <a:ea typeface="メイリオ" panose="020B0604030504040204" pitchFamily="50" charset="-128"/>
              </a:rPr>
              <a:t>重要なのは、従事者だけで判断しないことです。リスクやそれに対する適切な対応方法については、看護師や医師に相談しましょう。</a:t>
            </a:r>
          </a:p>
        </p:txBody>
      </p:sp>
      <p:sp>
        <p:nvSpPr>
          <p:cNvPr id="20" name="テキスト ボックス 19">
            <a:extLst>
              <a:ext uri="{FF2B5EF4-FFF2-40B4-BE49-F238E27FC236}">
                <a16:creationId xmlns:a16="http://schemas.microsoft.com/office/drawing/2014/main" id="{6B3971E0-26C5-4AD6-AB37-7D58B05B2550}"/>
              </a:ext>
            </a:extLst>
          </p:cNvPr>
          <p:cNvSpPr txBox="1"/>
          <p:nvPr/>
        </p:nvSpPr>
        <p:spPr>
          <a:xfrm>
            <a:off x="178767" y="1224000"/>
            <a:ext cx="7921625" cy="830997"/>
          </a:xfrm>
          <a:prstGeom prst="rect">
            <a:avLst/>
          </a:prstGeom>
          <a:noFill/>
        </p:spPr>
        <p:txBody>
          <a:bodyPr>
            <a:spAutoFit/>
          </a:bodyPr>
          <a:lstStyle/>
          <a:p>
            <a:pPr eaLnBrk="1" hangingPunct="1">
              <a:defRPr/>
            </a:pPr>
            <a:r>
              <a:rPr lang="en-US" altLang="ja-JP" sz="2400" dirty="0">
                <a:latin typeface="Segoe UI" panose="020B0502040204020203" pitchFamily="34" charset="0"/>
                <a:ea typeface="メイリオ" panose="020B0604030504040204" pitchFamily="50" charset="-128"/>
              </a:rPr>
              <a:t>【</a:t>
            </a:r>
            <a:r>
              <a:rPr lang="ja-JP" altLang="en-US" sz="2400" dirty="0">
                <a:latin typeface="Segoe UI" panose="020B0502040204020203" pitchFamily="34" charset="0"/>
                <a:ea typeface="メイリオ" panose="020B0604030504040204" pitchFamily="50" charset="-128"/>
              </a:rPr>
              <a:t>ポイント</a:t>
            </a:r>
            <a:r>
              <a:rPr lang="en-US" altLang="ja-JP" sz="2400" dirty="0">
                <a:latin typeface="Segoe UI" panose="020B0502040204020203" pitchFamily="34" charset="0"/>
                <a:ea typeface="メイリオ" panose="020B0604030504040204" pitchFamily="50" charset="-128"/>
              </a:rPr>
              <a:t>】</a:t>
            </a:r>
          </a:p>
          <a:p>
            <a:pPr marL="432000" indent="-342900" eaLnBrk="1" hangingPunct="1">
              <a:buClr>
                <a:schemeClr val="tx2"/>
              </a:buClr>
              <a:buSzPct val="85000"/>
              <a:buFont typeface="Wingdings" pitchFamily="2" charset="2"/>
              <a:buChar char="l"/>
              <a:defRPr/>
            </a:pPr>
            <a:r>
              <a:rPr lang="ja-JP" altLang="en-US" sz="2400" dirty="0">
                <a:latin typeface="Segoe UI" panose="020B0502040204020203" pitchFamily="34" charset="0"/>
                <a:ea typeface="メイリオ" panose="020B0604030504040204" pitchFamily="50" charset="-128"/>
              </a:rPr>
              <a:t>従事者だけで判断しない</a:t>
            </a:r>
          </a:p>
        </p:txBody>
      </p:sp>
      <p:sp>
        <p:nvSpPr>
          <p:cNvPr id="21" name="テキスト ボックス 20">
            <a:extLst>
              <a:ext uri="{FF2B5EF4-FFF2-40B4-BE49-F238E27FC236}">
                <a16:creationId xmlns:a16="http://schemas.microsoft.com/office/drawing/2014/main" id="{634801E5-D9A4-4D07-AE18-26998B106059}"/>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10BAB93A-92B4-487E-9294-32E89D80617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1311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タイトル 1"/>
          <p:cNvSpPr>
            <a:spLocks noGrp="1"/>
          </p:cNvSpPr>
          <p:nvPr>
            <p:ph type="title"/>
          </p:nvPr>
        </p:nvSpPr>
        <p:spPr/>
        <p:txBody>
          <a:bodyPr>
            <a:noAutofit/>
          </a:bodyPr>
          <a:lstStyle/>
          <a:p>
            <a:pPr eaLnBrk="1" hangingPunct="1"/>
            <a:r>
              <a:rPr lang="ja-JP" altLang="en-US" sz="2100" dirty="0"/>
              <a:t>介護職員等による喀痰吸引等（特定の者対象）の研修カリキュラム概要</a:t>
            </a:r>
          </a:p>
        </p:txBody>
      </p:sp>
      <p:grpSp>
        <p:nvGrpSpPr>
          <p:cNvPr id="2" name="グループ化 1">
            <a:extLst>
              <a:ext uri="{FF2B5EF4-FFF2-40B4-BE49-F238E27FC236}">
                <a16:creationId xmlns:a16="http://schemas.microsoft.com/office/drawing/2014/main" id="{9D955715-5A46-462E-906C-3F2CF3E044BE}"/>
              </a:ext>
            </a:extLst>
          </p:cNvPr>
          <p:cNvGrpSpPr/>
          <p:nvPr/>
        </p:nvGrpSpPr>
        <p:grpSpPr>
          <a:xfrm>
            <a:off x="323850" y="1188000"/>
            <a:ext cx="8507412" cy="5482800"/>
            <a:chOff x="323850" y="980728"/>
            <a:chExt cx="8507412" cy="5482800"/>
          </a:xfrm>
        </p:grpSpPr>
        <p:sp>
          <p:nvSpPr>
            <p:cNvPr id="47114" name="テキスト ボックス 51"/>
            <p:cNvSpPr txBox="1">
              <a:spLocks noChangeArrowheads="1"/>
            </p:cNvSpPr>
            <p:nvPr/>
          </p:nvSpPr>
          <p:spPr bwMode="auto">
            <a:xfrm>
              <a:off x="323851" y="1351528"/>
              <a:ext cx="3250769" cy="5112000"/>
            </a:xfrm>
            <a:prstGeom prst="rect">
              <a:avLst/>
            </a:prstGeom>
            <a:solidFill>
              <a:schemeClr val="bg1">
                <a:alpha val="47842"/>
              </a:schemeClr>
            </a:solidFill>
            <a:ln w="9525">
              <a:solidFill>
                <a:schemeClr val="tx1"/>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en-US" altLang="ja-JP" sz="1300" b="1">
                <a:latin typeface="Segoe UI" panose="020B0502040204020203" pitchFamily="34" charset="0"/>
                <a:ea typeface="メイリオ" panose="020B0604030504040204" pitchFamily="50" charset="-128"/>
              </a:endParaRPr>
            </a:p>
            <a:p>
              <a:pPr eaLnBrk="1" hangingPunct="1">
                <a:spcBef>
                  <a:spcPct val="0"/>
                </a:spcBef>
                <a:buFontTx/>
                <a:buNone/>
              </a:pPr>
              <a:endParaRPr lang="ja-JP" altLang="en-US" sz="1300">
                <a:latin typeface="Segoe UI" panose="020B0502040204020203" pitchFamily="34" charset="0"/>
                <a:ea typeface="メイリオ" panose="020B0604030504040204" pitchFamily="50" charset="-128"/>
              </a:endParaRPr>
            </a:p>
          </p:txBody>
        </p:sp>
        <p:sp>
          <p:nvSpPr>
            <p:cNvPr id="47115" name="角丸四角形 32"/>
            <p:cNvSpPr>
              <a:spLocks noChangeArrowheads="1"/>
            </p:cNvSpPr>
            <p:nvPr/>
          </p:nvSpPr>
          <p:spPr bwMode="auto">
            <a:xfrm>
              <a:off x="323850" y="988962"/>
              <a:ext cx="3265804" cy="360000"/>
            </a:xfrm>
            <a:prstGeom prst="roundRect">
              <a:avLst>
                <a:gd name="adj" fmla="val 0"/>
              </a:avLst>
            </a:prstGeom>
            <a:solidFill>
              <a:schemeClr val="bg1"/>
            </a:solidFill>
            <a:ln w="38100" algn="ctr">
              <a:solidFill>
                <a:schemeClr val="tx1"/>
              </a:solidFill>
              <a:round/>
              <a:headEnd/>
              <a:tailEnd/>
            </a:ln>
          </p:spPr>
          <p:txBody>
            <a:bodyPr lIns="90000" tIns="54000" rIns="90000" bIns="0" anchor="ctr" anchorCtr="1"/>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ts val="0"/>
                </a:spcBef>
                <a:buFontTx/>
                <a:buNone/>
              </a:pPr>
              <a:r>
                <a:rPr lang="ja-JP" altLang="en-US" sz="2000" b="1" dirty="0">
                  <a:latin typeface="Segoe UI" panose="020B0502040204020203" pitchFamily="34" charset="0"/>
                  <a:ea typeface="メイリオ" panose="020B0604030504040204" pitchFamily="50" charset="-128"/>
                </a:rPr>
                <a:t>基本研修</a:t>
              </a:r>
            </a:p>
          </p:txBody>
        </p:sp>
        <p:sp>
          <p:nvSpPr>
            <p:cNvPr id="47116" name="正方形/長方形 66"/>
            <p:cNvSpPr>
              <a:spLocks noChangeArrowheads="1"/>
            </p:cNvSpPr>
            <p:nvPr/>
          </p:nvSpPr>
          <p:spPr bwMode="auto">
            <a:xfrm>
              <a:off x="395656" y="1376728"/>
              <a:ext cx="3133356"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5250" indent="-9525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b="1" dirty="0">
                  <a:latin typeface="Segoe UI" panose="020B0502040204020203" pitchFamily="34" charset="0"/>
                  <a:ea typeface="メイリオ" panose="020B0604030504040204" pitchFamily="50" charset="-128"/>
                </a:rPr>
                <a:t>【</a:t>
              </a:r>
              <a:r>
                <a:rPr lang="ja-JP" altLang="en-US" sz="1200" b="1" dirty="0">
                  <a:latin typeface="Segoe UI" panose="020B0502040204020203" pitchFamily="34" charset="0"/>
                  <a:ea typeface="メイリオ" panose="020B0604030504040204" pitchFamily="50" charset="-128"/>
                </a:rPr>
                <a:t>講義</a:t>
              </a:r>
              <a:r>
                <a:rPr lang="en-US" altLang="ja-JP" sz="1200" b="1" dirty="0">
                  <a:latin typeface="Segoe UI" panose="020B0502040204020203" pitchFamily="34" charset="0"/>
                  <a:ea typeface="メイリオ" panose="020B0604030504040204" pitchFamily="50" charset="-128"/>
                </a:rPr>
                <a:t>】</a:t>
              </a:r>
            </a:p>
            <a:p>
              <a:pPr marL="144000" indent="-144000" eaLnBrk="1" hangingPunct="1">
                <a:spcBef>
                  <a:spcPct val="0"/>
                </a:spcBef>
                <a:buFontTx/>
                <a:buNone/>
              </a:pPr>
              <a:r>
                <a:rPr lang="ja-JP" altLang="en-US" sz="1200" dirty="0">
                  <a:latin typeface="Segoe UI" panose="020B0502040204020203" pitchFamily="34" charset="0"/>
                  <a:ea typeface="メイリオ" panose="020B0604030504040204" pitchFamily="50" charset="-128"/>
                </a:rPr>
                <a:t>・</a:t>
              </a:r>
              <a:r>
                <a:rPr lang="ja-JP" altLang="en-US" sz="1200" dirty="0">
                  <a:solidFill>
                    <a:srgbClr val="000000"/>
                  </a:solidFill>
                  <a:latin typeface="Segoe UI" panose="020B0502040204020203" pitchFamily="34" charset="0"/>
                  <a:ea typeface="メイリオ" panose="020B0604030504040204" pitchFamily="50" charset="-128"/>
                </a:rPr>
                <a:t>「特定の者」に特化した</a:t>
              </a:r>
              <a:r>
                <a:rPr lang="ja-JP" altLang="en-US" sz="1200" dirty="0">
                  <a:latin typeface="Segoe UI" panose="020B0502040204020203" pitchFamily="34" charset="0"/>
                  <a:ea typeface="メイリオ" panose="020B0604030504040204" pitchFamily="50" charset="-128"/>
                </a:rPr>
                <a:t>テキストを使用し、基本的内容に絞った講義（８時間）を実施。</a:t>
              </a:r>
              <a:endParaRPr lang="en-US" altLang="ja-JP" sz="1200" dirty="0">
                <a:latin typeface="Segoe UI" panose="020B0502040204020203" pitchFamily="34" charset="0"/>
                <a:ea typeface="メイリオ" panose="020B0604030504040204" pitchFamily="50" charset="-128"/>
              </a:endParaRPr>
            </a:p>
            <a:p>
              <a:pPr eaLnBrk="1" hangingPunct="1">
                <a:spcBef>
                  <a:spcPct val="0"/>
                </a:spcBef>
                <a:buFontTx/>
                <a:buNone/>
              </a:pPr>
              <a:r>
                <a:rPr lang="en-US" altLang="ja-JP" sz="1200" b="1" dirty="0">
                  <a:latin typeface="Segoe UI" panose="020B0502040204020203" pitchFamily="34" charset="0"/>
                  <a:ea typeface="メイリオ" panose="020B0604030504040204" pitchFamily="50" charset="-128"/>
                </a:rPr>
                <a:t>【</a:t>
              </a:r>
              <a:r>
                <a:rPr lang="ja-JP" altLang="en-US" sz="1200" b="1" dirty="0">
                  <a:latin typeface="Segoe UI" panose="020B0502040204020203" pitchFamily="34" charset="0"/>
                  <a:ea typeface="メイリオ" panose="020B0604030504040204" pitchFamily="50" charset="-128"/>
                </a:rPr>
                <a:t>演習</a:t>
              </a:r>
              <a:r>
                <a:rPr lang="en-US" altLang="ja-JP" sz="1200" b="1" dirty="0">
                  <a:latin typeface="Segoe UI" panose="020B0502040204020203" pitchFamily="34" charset="0"/>
                  <a:ea typeface="メイリオ" panose="020B0604030504040204" pitchFamily="50" charset="-128"/>
                </a:rPr>
                <a:t>】</a:t>
              </a:r>
            </a:p>
            <a:p>
              <a:pPr marL="144000" indent="-144000" eaLnBrk="1" hangingPunct="1">
                <a:spcBef>
                  <a:spcPct val="0"/>
                </a:spcBef>
                <a:buFontTx/>
                <a:buNone/>
              </a:pPr>
              <a:r>
                <a:rPr lang="ja-JP" altLang="en-US" sz="1200" dirty="0">
                  <a:latin typeface="Segoe UI" panose="020B0502040204020203" pitchFamily="34" charset="0"/>
                  <a:ea typeface="メイリオ" panose="020B0604030504040204" pitchFamily="50" charset="-128"/>
                </a:rPr>
                <a:t>・シミュレーターを使用した演習（１時間）及び「特定の者」に合わせた現場演習を通じて一連の流れが問題なくできるようになるまで繰り返し実施。</a:t>
              </a:r>
              <a:endParaRPr lang="en-US" altLang="ja-JP" sz="1200" dirty="0">
                <a:latin typeface="Segoe UI" panose="020B0502040204020203" pitchFamily="34" charset="0"/>
                <a:ea typeface="メイリオ" panose="020B0604030504040204" pitchFamily="50" charset="-128"/>
              </a:endParaRPr>
            </a:p>
            <a:p>
              <a:pPr marL="144000" indent="-144000" eaLnBrk="1" hangingPunct="1">
                <a:spcBef>
                  <a:spcPct val="0"/>
                </a:spcBef>
                <a:buFontTx/>
                <a:buNone/>
              </a:pPr>
              <a:r>
                <a:rPr lang="en-US" altLang="ja-JP" sz="1100" dirty="0">
                  <a:latin typeface="Segoe UI" panose="020B0502040204020203" pitchFamily="34" charset="0"/>
                  <a:ea typeface="メイリオ" panose="020B0604030504040204" pitchFamily="50" charset="-128"/>
                </a:rPr>
                <a:t>※</a:t>
              </a:r>
              <a:r>
                <a:rPr lang="ja-JP" altLang="en-US" sz="1100" dirty="0">
                  <a:latin typeface="Segoe UI" panose="020B0502040204020203" pitchFamily="34" charset="0"/>
                  <a:ea typeface="メイリオ" panose="020B0604030504040204" pitchFamily="50" charset="-128"/>
                </a:rPr>
                <a:t>重度訪問介護従事者養成研修と併せて行った場合、シミュレーター演習込みで</a:t>
              </a:r>
              <a:r>
                <a:rPr lang="en-US" altLang="ja-JP" sz="1100" dirty="0">
                  <a:latin typeface="Segoe UI" panose="020B0502040204020203" pitchFamily="34" charset="0"/>
                  <a:ea typeface="メイリオ" panose="020B0604030504040204" pitchFamily="50" charset="-128"/>
                </a:rPr>
                <a:t>20.5</a:t>
              </a:r>
              <a:r>
                <a:rPr lang="ja-JP" altLang="en-US" sz="1100" dirty="0">
                  <a:latin typeface="Segoe UI" panose="020B0502040204020203" pitchFamily="34" charset="0"/>
                  <a:ea typeface="メイリオ" panose="020B0604030504040204" pitchFamily="50" charset="-128"/>
                </a:rPr>
                <a:t>時間。たんの吸引等のみの研修では９時間。</a:t>
              </a:r>
            </a:p>
            <a:p>
              <a:pPr eaLnBrk="1" hangingPunct="1">
                <a:spcBef>
                  <a:spcPct val="0"/>
                </a:spcBef>
                <a:buFontTx/>
                <a:buNone/>
              </a:pPr>
              <a:r>
                <a:rPr lang="en-US" altLang="ja-JP" sz="1200" b="1" dirty="0">
                  <a:latin typeface="Segoe UI" panose="020B0502040204020203" pitchFamily="34" charset="0"/>
                  <a:ea typeface="メイリオ" panose="020B0604030504040204" pitchFamily="50" charset="-128"/>
                </a:rPr>
                <a:t>【</a:t>
              </a:r>
              <a:r>
                <a:rPr lang="ja-JP" altLang="en-US" sz="1200" b="1" dirty="0">
                  <a:latin typeface="Segoe UI" panose="020B0502040204020203" pitchFamily="34" charset="0"/>
                  <a:ea typeface="メイリオ" panose="020B0604030504040204" pitchFamily="50" charset="-128"/>
                </a:rPr>
                <a:t>評価</a:t>
              </a:r>
              <a:r>
                <a:rPr lang="en-US" altLang="ja-JP" sz="1200" b="1" dirty="0">
                  <a:latin typeface="Segoe UI" panose="020B0502040204020203" pitchFamily="34" charset="0"/>
                  <a:ea typeface="メイリオ" panose="020B0604030504040204" pitchFamily="50" charset="-128"/>
                </a:rPr>
                <a:t>】</a:t>
              </a:r>
              <a:endParaRPr lang="en-US" altLang="ja-JP" sz="1200" dirty="0">
                <a:latin typeface="Segoe UI" panose="020B0502040204020203" pitchFamily="34" charset="0"/>
                <a:ea typeface="メイリオ" panose="020B0604030504040204" pitchFamily="50" charset="-128"/>
              </a:endParaRPr>
            </a:p>
            <a:p>
              <a:pPr marL="144000" indent="-144000" eaLnBrk="1" hangingPunct="1">
                <a:spcBef>
                  <a:spcPct val="0"/>
                </a:spcBef>
                <a:buFontTx/>
                <a:buNone/>
              </a:pPr>
              <a:r>
                <a:rPr lang="ja-JP" altLang="en-US" sz="1200" dirty="0">
                  <a:latin typeface="Segoe UI" panose="020B0502040204020203" pitchFamily="34" charset="0"/>
                  <a:ea typeface="メイリオ" panose="020B0604030504040204" pitchFamily="50" charset="-128"/>
                </a:rPr>
                <a:t>・講義部分の評価については、</a:t>
              </a:r>
              <a:r>
                <a:rPr lang="ja-JP" altLang="en-US" sz="1200" dirty="0">
                  <a:solidFill>
                    <a:srgbClr val="000000"/>
                  </a:solidFill>
                  <a:latin typeface="Segoe UI" panose="020B0502040204020203" pitchFamily="34" charset="0"/>
                  <a:ea typeface="メイリオ" panose="020B0604030504040204" pitchFamily="50" charset="-128"/>
                </a:rPr>
                <a:t>「特定の者」に特化した試験（</a:t>
              </a:r>
              <a:r>
                <a:rPr lang="ja-JP" altLang="en-US" sz="1200" dirty="0">
                  <a:latin typeface="Segoe UI" panose="020B0502040204020203" pitchFamily="34" charset="0"/>
                  <a:ea typeface="メイリオ" panose="020B0604030504040204" pitchFamily="50" charset="-128"/>
                </a:rPr>
                <a:t>基本的内容に絞ったもの</a:t>
              </a:r>
              <a:r>
                <a:rPr lang="ja-JP" altLang="en-US" sz="1200" dirty="0">
                  <a:solidFill>
                    <a:srgbClr val="000000"/>
                  </a:solidFill>
                  <a:latin typeface="Segoe UI" panose="020B0502040204020203" pitchFamily="34" charset="0"/>
                  <a:ea typeface="メイリオ" panose="020B0604030504040204" pitchFamily="50" charset="-128"/>
                </a:rPr>
                <a:t>）を実施。</a:t>
              </a:r>
              <a:endParaRPr lang="en-US" altLang="ja-JP" sz="1200" dirty="0">
                <a:solidFill>
                  <a:srgbClr val="000000"/>
                </a:solidFill>
                <a:latin typeface="Segoe UI" panose="020B0502040204020203" pitchFamily="34" charset="0"/>
                <a:ea typeface="メイリオ" panose="020B0604030504040204" pitchFamily="50" charset="-128"/>
              </a:endParaRPr>
            </a:p>
            <a:p>
              <a:pPr marL="144000" indent="-144000" eaLnBrk="1" hangingPunct="1">
                <a:spcBef>
                  <a:spcPct val="0"/>
                </a:spcBef>
                <a:buFontTx/>
                <a:buNone/>
              </a:pPr>
              <a:r>
                <a:rPr lang="ja-JP" altLang="en-US" sz="1200" dirty="0">
                  <a:solidFill>
                    <a:srgbClr val="000000"/>
                  </a:solidFill>
                  <a:latin typeface="Segoe UI" panose="020B0502040204020203" pitchFamily="34" charset="0"/>
                  <a:ea typeface="メイリオ" panose="020B0604030504040204" pitchFamily="50" charset="-128"/>
                </a:rPr>
                <a:t>・演習の評価については、「特定の者」に特化した評価指標を使用。</a:t>
              </a:r>
              <a:endParaRPr lang="en-US" altLang="ja-JP" sz="1200" dirty="0">
                <a:latin typeface="Segoe UI" panose="020B0502040204020203" pitchFamily="34" charset="0"/>
                <a:ea typeface="メイリオ" panose="020B0604030504040204" pitchFamily="50" charset="-128"/>
              </a:endParaRPr>
            </a:p>
          </p:txBody>
        </p:sp>
        <p:sp>
          <p:nvSpPr>
            <p:cNvPr id="38" name="テキスト ボックス 37"/>
            <p:cNvSpPr txBox="1"/>
            <p:nvPr/>
          </p:nvSpPr>
          <p:spPr bwMode="auto">
            <a:xfrm>
              <a:off x="3973513" y="1350615"/>
              <a:ext cx="4775200" cy="5112000"/>
            </a:xfrm>
            <a:prstGeom prst="rect">
              <a:avLst/>
            </a:prstGeom>
            <a:solidFill>
              <a:schemeClr val="bg1">
                <a:alpha val="46000"/>
              </a:schemeClr>
            </a:solidFill>
            <a:ln>
              <a:solidFill>
                <a:schemeClr val="tx1"/>
              </a:solidFill>
            </a:ln>
          </p:spPr>
          <p:txBody>
            <a:bodyPr anchor="ctr"/>
            <a:lstStyle/>
            <a:p>
              <a:pPr eaLnBrk="1" hangingPunct="1">
                <a:defRPr/>
              </a:pPr>
              <a:endParaRPr lang="en-US" altLang="ja-JP" dirty="0">
                <a:latin typeface="Segoe UI" panose="020B0502040204020203" pitchFamily="34" charset="0"/>
                <a:ea typeface="メイリオ" panose="020B0604030504040204" pitchFamily="50" charset="-128"/>
              </a:endParaRPr>
            </a:p>
            <a:p>
              <a:pPr eaLnBrk="1" hangingPunct="1">
                <a:defRPr/>
              </a:pPr>
              <a:endParaRPr lang="en-US" altLang="ja-JP" sz="1400" dirty="0">
                <a:latin typeface="Segoe UI" panose="020B0502040204020203" pitchFamily="34" charset="0"/>
                <a:ea typeface="メイリオ" panose="020B0604030504040204" pitchFamily="50" charset="-128"/>
              </a:endParaRPr>
            </a:p>
            <a:p>
              <a:pPr marL="177800" indent="-177800" eaLnBrk="1" hangingPunct="1">
                <a:defRPr/>
              </a:pPr>
              <a:endParaRPr lang="ja-JP" altLang="en-US" dirty="0">
                <a:latin typeface="Segoe UI" panose="020B0502040204020203" pitchFamily="34" charset="0"/>
                <a:ea typeface="メイリオ" panose="020B0604030504040204" pitchFamily="50" charset="-128"/>
              </a:endParaRPr>
            </a:p>
          </p:txBody>
        </p:sp>
        <p:sp>
          <p:nvSpPr>
            <p:cNvPr id="39" name="正方形/長方形 68"/>
            <p:cNvSpPr>
              <a:spLocks noChangeArrowheads="1"/>
            </p:cNvSpPr>
            <p:nvPr/>
          </p:nvSpPr>
          <p:spPr bwMode="auto">
            <a:xfrm>
              <a:off x="4068763" y="3897090"/>
              <a:ext cx="4608512" cy="2492990"/>
            </a:xfrm>
            <a:prstGeom prst="rect">
              <a:avLst/>
            </a:prstGeom>
            <a:noFill/>
            <a:ln w="9525">
              <a:noFill/>
              <a:miter lim="800000"/>
              <a:headEnd/>
              <a:tailEnd/>
            </a:ln>
          </p:spPr>
          <p:txBody>
            <a:bodyPr lIns="72000" rIns="36000">
              <a:spAutoFit/>
            </a:bodyPr>
            <a:lstStyle/>
            <a:p>
              <a:pPr marL="95250" indent="-95250" eaLnBrk="1" hangingPunct="1">
                <a:defRPr/>
              </a:pPr>
              <a:r>
                <a:rPr lang="en-US" altLang="ja-JP" sz="1200" b="1" dirty="0">
                  <a:latin typeface="Segoe UI" panose="020B0502040204020203" pitchFamily="34" charset="0"/>
                  <a:ea typeface="メイリオ" panose="020B0604030504040204" pitchFamily="50" charset="-128"/>
                </a:rPr>
                <a:t>【</a:t>
              </a:r>
              <a:r>
                <a:rPr lang="ja-JP" altLang="en-US" sz="1200" b="1" dirty="0">
                  <a:latin typeface="Segoe UI" panose="020B0502040204020203" pitchFamily="34" charset="0"/>
                  <a:ea typeface="メイリオ" panose="020B0604030504040204" pitchFamily="50" charset="-128"/>
                </a:rPr>
                <a:t>実地研修</a:t>
              </a:r>
              <a:r>
                <a:rPr lang="en-US" altLang="ja-JP" sz="1200" b="1" dirty="0">
                  <a:latin typeface="Segoe UI" panose="020B0502040204020203" pitchFamily="34" charset="0"/>
                  <a:ea typeface="メイリオ" panose="020B0604030504040204" pitchFamily="50" charset="-128"/>
                </a:rPr>
                <a:t>】</a:t>
              </a:r>
            </a:p>
            <a:p>
              <a:pPr marL="144000" indent="-144000" eaLnBrk="1" hangingPunct="1">
                <a:defRPr/>
              </a:pPr>
              <a:r>
                <a:rPr lang="ja-JP" altLang="en-US" sz="1200" dirty="0">
                  <a:latin typeface="Segoe UI" panose="020B0502040204020203" pitchFamily="34" charset="0"/>
                  <a:ea typeface="メイリオ" panose="020B0604030504040204" pitchFamily="50" charset="-128"/>
                </a:rPr>
                <a:t>・実地研修については、看護師が指導（必要に応じ医師・看護師と連携した経験のある介護職員及び本人・家族が指導の補助）を行い、看護師による評価により、問題ないと判断されるまで実施。（連続２回全項目が「ア」となること）</a:t>
              </a:r>
              <a:endParaRPr lang="en-US" altLang="ja-JP" sz="1200" dirty="0">
                <a:latin typeface="Segoe UI" panose="020B0502040204020203" pitchFamily="34" charset="0"/>
                <a:ea typeface="メイリオ" panose="020B0604030504040204" pitchFamily="50" charset="-128"/>
              </a:endParaRPr>
            </a:p>
            <a:p>
              <a:pPr marL="144000" indent="-144000" eaLnBrk="1" hangingPunct="1">
                <a:defRPr/>
              </a:pPr>
              <a:r>
                <a:rPr lang="ja-JP" altLang="en-US" sz="1200" dirty="0">
                  <a:latin typeface="Segoe UI" panose="020B0502040204020203" pitchFamily="34" charset="0"/>
                  <a:ea typeface="メイリオ" panose="020B0604030504040204" pitchFamily="50" charset="-128"/>
                </a:rPr>
                <a:t>・看護師の指導は、初回及び状態変化時以外については「定期的」に実施。</a:t>
              </a:r>
              <a:endParaRPr lang="en-US" altLang="ja-JP" sz="1200" dirty="0">
                <a:latin typeface="Segoe UI" panose="020B0502040204020203" pitchFamily="34" charset="0"/>
                <a:ea typeface="メイリオ" panose="020B0604030504040204" pitchFamily="50" charset="-128"/>
              </a:endParaRPr>
            </a:p>
            <a:p>
              <a:pPr eaLnBrk="1" hangingPunct="1">
                <a:defRPr/>
              </a:pPr>
              <a:endParaRPr lang="en-US" altLang="ja-JP" sz="1200" b="1" dirty="0">
                <a:latin typeface="Segoe UI" panose="020B0502040204020203" pitchFamily="34" charset="0"/>
                <a:ea typeface="メイリオ" panose="020B0604030504040204" pitchFamily="50" charset="-128"/>
              </a:endParaRPr>
            </a:p>
            <a:p>
              <a:pPr eaLnBrk="1" hangingPunct="1">
                <a:defRPr/>
              </a:pPr>
              <a:r>
                <a:rPr lang="en-US" altLang="ja-JP" sz="1200" b="1" dirty="0">
                  <a:latin typeface="Segoe UI" panose="020B0502040204020203" pitchFamily="34" charset="0"/>
                  <a:ea typeface="メイリオ" panose="020B0604030504040204" pitchFamily="50" charset="-128"/>
                </a:rPr>
                <a:t>【</a:t>
              </a:r>
              <a:r>
                <a:rPr lang="ja-JP" altLang="en-US" sz="1200" b="1" dirty="0">
                  <a:latin typeface="Segoe UI" panose="020B0502040204020203" pitchFamily="34" charset="0"/>
                  <a:ea typeface="メイリオ" panose="020B0604030504040204" pitchFamily="50" charset="-128"/>
                </a:rPr>
                <a:t>評価</a:t>
              </a:r>
              <a:r>
                <a:rPr lang="en-US" altLang="ja-JP" sz="1200" b="1" dirty="0">
                  <a:latin typeface="Segoe UI" panose="020B0502040204020203" pitchFamily="34" charset="0"/>
                  <a:ea typeface="メイリオ" panose="020B0604030504040204" pitchFamily="50" charset="-128"/>
                </a:rPr>
                <a:t>】</a:t>
              </a:r>
            </a:p>
            <a:p>
              <a:pPr marL="144000" indent="-144000" eaLnBrk="1" hangingPunct="1">
                <a:defRPr/>
              </a:pPr>
              <a:r>
                <a:rPr lang="ja-JP" altLang="en-US" sz="1200" dirty="0">
                  <a:latin typeface="Segoe UI" panose="020B0502040204020203" pitchFamily="34" charset="0"/>
                  <a:ea typeface="メイリオ" panose="020B0604030504040204" pitchFamily="50" charset="-128"/>
                </a:rPr>
                <a:t>・評価については、 「特定の者」に特化した評価票を使用。</a:t>
              </a:r>
              <a:endParaRPr lang="en-US" altLang="ja-JP" sz="1200" dirty="0">
                <a:latin typeface="Segoe UI" panose="020B0502040204020203" pitchFamily="34" charset="0"/>
                <a:ea typeface="メイリオ" panose="020B0604030504040204" pitchFamily="50" charset="-128"/>
              </a:endParaRPr>
            </a:p>
            <a:p>
              <a:pPr marL="144000" indent="-144000" eaLnBrk="1" hangingPunct="1">
                <a:defRPr/>
              </a:pPr>
              <a:r>
                <a:rPr lang="ja-JP" altLang="en-US" sz="1200" dirty="0">
                  <a:latin typeface="Segoe UI" panose="020B0502040204020203" pitchFamily="34" charset="0"/>
                  <a:ea typeface="メイリオ" panose="020B0604030504040204" pitchFamily="50" charset="-128"/>
                </a:rPr>
                <a:t>・評価を行う際には、利用者（家族）の意見を聴取することが可能な場合は、指導看護師等が利用者（家族）の意見も踏まえた上で評価を実施。</a:t>
              </a:r>
              <a:endParaRPr lang="ja-JP" altLang="en-US" sz="1200" dirty="0">
                <a:solidFill>
                  <a:srgbClr val="000000"/>
                </a:solidFill>
                <a:latin typeface="Segoe UI" panose="020B0502040204020203" pitchFamily="34" charset="0"/>
                <a:ea typeface="メイリオ" panose="020B0604030504040204" pitchFamily="50" charset="-128"/>
              </a:endParaRPr>
            </a:p>
          </p:txBody>
        </p:sp>
        <p:sp>
          <p:nvSpPr>
            <p:cNvPr id="47" name="正方形/長方形 46"/>
            <p:cNvSpPr/>
            <p:nvPr/>
          </p:nvSpPr>
          <p:spPr bwMode="auto">
            <a:xfrm>
              <a:off x="5018806" y="1493536"/>
              <a:ext cx="2649538" cy="2952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b="1" dirty="0">
                  <a:solidFill>
                    <a:schemeClr val="tx1"/>
                  </a:solidFill>
                  <a:latin typeface="Segoe UI" panose="020B0502040204020203" pitchFamily="34" charset="0"/>
                  <a:ea typeface="メイリオ" panose="020B0604030504040204" pitchFamily="50" charset="-128"/>
                </a:rPr>
                <a:t>医師・指導看護師等</a:t>
              </a:r>
            </a:p>
          </p:txBody>
        </p:sp>
        <p:sp>
          <p:nvSpPr>
            <p:cNvPr id="48" name="下矢印 47"/>
            <p:cNvSpPr/>
            <p:nvPr/>
          </p:nvSpPr>
          <p:spPr bwMode="auto">
            <a:xfrm>
              <a:off x="4968875" y="2285624"/>
              <a:ext cx="1263650" cy="36988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指導</a:t>
              </a:r>
            </a:p>
          </p:txBody>
        </p:sp>
        <p:sp>
          <p:nvSpPr>
            <p:cNvPr id="52" name="正方形/長方形 51"/>
            <p:cNvSpPr/>
            <p:nvPr/>
          </p:nvSpPr>
          <p:spPr bwMode="auto">
            <a:xfrm>
              <a:off x="5235575" y="2717672"/>
              <a:ext cx="1930400" cy="2968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b="1" dirty="0">
                  <a:solidFill>
                    <a:schemeClr val="tx1"/>
                  </a:solidFill>
                  <a:latin typeface="Segoe UI" panose="020B0502040204020203" pitchFamily="34" charset="0"/>
                  <a:ea typeface="メイリオ" panose="020B0604030504040204" pitchFamily="50" charset="-128"/>
                </a:rPr>
                <a:t>介護職員</a:t>
              </a:r>
            </a:p>
          </p:txBody>
        </p:sp>
        <p:sp>
          <p:nvSpPr>
            <p:cNvPr id="47122" name="テキスト ボックス 74"/>
            <p:cNvSpPr>
              <a:spLocks noChangeArrowheads="1"/>
            </p:cNvSpPr>
            <p:nvPr/>
          </p:nvSpPr>
          <p:spPr bwMode="auto">
            <a:xfrm>
              <a:off x="4782274" y="3509760"/>
              <a:ext cx="2880295" cy="295687"/>
            </a:xfrm>
            <a:prstGeom prst="ellipse">
              <a:avLst/>
            </a:prstGeom>
            <a:solidFill>
              <a:schemeClr val="bg1"/>
            </a:solidFill>
            <a:ln w="9525">
              <a:solidFill>
                <a:schemeClr val="tx1"/>
              </a:solidFill>
              <a:round/>
              <a:headEnd/>
              <a:tailEnd/>
            </a:ln>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latin typeface="Segoe UI" panose="020B0502040204020203" pitchFamily="34" charset="0"/>
                  <a:ea typeface="メイリオ" panose="020B0604030504040204" pitchFamily="50" charset="-128"/>
                </a:rPr>
                <a:t>特定の者</a:t>
              </a:r>
            </a:p>
          </p:txBody>
        </p:sp>
        <p:sp>
          <p:nvSpPr>
            <p:cNvPr id="47123" name="角丸四角形 37"/>
            <p:cNvSpPr>
              <a:spLocks noChangeArrowheads="1"/>
            </p:cNvSpPr>
            <p:nvPr/>
          </p:nvSpPr>
          <p:spPr bwMode="auto">
            <a:xfrm>
              <a:off x="3971790" y="980728"/>
              <a:ext cx="4776923" cy="360000"/>
            </a:xfrm>
            <a:prstGeom prst="roundRect">
              <a:avLst>
                <a:gd name="adj" fmla="val 0"/>
              </a:avLst>
            </a:prstGeom>
            <a:solidFill>
              <a:schemeClr val="bg1"/>
            </a:solidFill>
            <a:ln w="38100" algn="ctr">
              <a:solidFill>
                <a:schemeClr val="tx1"/>
              </a:solidFill>
              <a:round/>
              <a:headEnd/>
              <a:tailEnd/>
            </a:ln>
          </p:spPr>
          <p:txBody>
            <a:bodyPr lIns="0" tIns="54000" rIns="0" bIns="0"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Segoe UI" panose="020B0502040204020203" pitchFamily="34" charset="0"/>
                  <a:ea typeface="メイリオ" panose="020B0604030504040204" pitchFamily="50" charset="-128"/>
                </a:rPr>
                <a:t>実地研修</a:t>
              </a:r>
              <a:endParaRPr lang="en-US" altLang="ja-JP" sz="2000" b="1" dirty="0">
                <a:latin typeface="Segoe UI" panose="020B0502040204020203" pitchFamily="34" charset="0"/>
                <a:ea typeface="メイリオ" panose="020B0604030504040204" pitchFamily="50" charset="-128"/>
              </a:endParaRPr>
            </a:p>
          </p:txBody>
        </p:sp>
        <p:sp>
          <p:nvSpPr>
            <p:cNvPr id="56" name="下矢印 55"/>
            <p:cNvSpPr/>
            <p:nvPr/>
          </p:nvSpPr>
          <p:spPr bwMode="auto">
            <a:xfrm>
              <a:off x="4903788" y="3077712"/>
              <a:ext cx="1471612" cy="409575"/>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実地研修</a:t>
              </a:r>
            </a:p>
          </p:txBody>
        </p:sp>
        <p:cxnSp>
          <p:nvCxnSpPr>
            <p:cNvPr id="57" name="直線矢印コネクタ 56"/>
            <p:cNvCxnSpPr/>
            <p:nvPr/>
          </p:nvCxnSpPr>
          <p:spPr bwMode="auto">
            <a:xfrm>
              <a:off x="3563938" y="3581768"/>
              <a:ext cx="398462" cy="1588"/>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bwMode="auto">
            <a:xfrm>
              <a:off x="395536" y="4733896"/>
              <a:ext cx="900000" cy="4429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講義</a:t>
              </a:r>
              <a:endParaRPr lang="en-US" altLang="ja-JP" sz="13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８時間</a:t>
              </a:r>
            </a:p>
          </p:txBody>
        </p:sp>
        <p:sp>
          <p:nvSpPr>
            <p:cNvPr id="59" name="正方形/長方形 58"/>
            <p:cNvSpPr/>
            <p:nvPr/>
          </p:nvSpPr>
          <p:spPr bwMode="auto">
            <a:xfrm>
              <a:off x="1583999" y="4733896"/>
              <a:ext cx="1872000" cy="39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400"/>
                </a:lnSpc>
                <a:defRPr/>
              </a:pPr>
              <a:r>
                <a:rPr lang="ja-JP" altLang="en-US" sz="1300" dirty="0">
                  <a:solidFill>
                    <a:schemeClr val="tx1"/>
                  </a:solidFill>
                  <a:latin typeface="Segoe UI" panose="020B0502040204020203" pitchFamily="34" charset="0"/>
                  <a:ea typeface="メイリオ" panose="020B0604030504040204" pitchFamily="50" charset="-128"/>
                </a:rPr>
                <a:t>シミュレーター演習</a:t>
              </a:r>
              <a:endParaRPr lang="en-US" altLang="ja-JP" sz="1300" dirty="0">
                <a:solidFill>
                  <a:schemeClr val="tx1"/>
                </a:solidFill>
                <a:latin typeface="Segoe UI" panose="020B0502040204020203" pitchFamily="34" charset="0"/>
                <a:ea typeface="メイリオ" panose="020B0604030504040204" pitchFamily="50" charset="-128"/>
              </a:endParaRPr>
            </a:p>
            <a:p>
              <a:pPr algn="ctr" eaLnBrk="1" hangingPunct="1">
                <a:lnSpc>
                  <a:spcPts val="1400"/>
                </a:lnSpc>
                <a:defRPr/>
              </a:pPr>
              <a:r>
                <a:rPr lang="ja-JP" altLang="en-US" sz="1300" dirty="0">
                  <a:solidFill>
                    <a:schemeClr val="tx1"/>
                  </a:solidFill>
                  <a:latin typeface="Segoe UI" panose="020B0502040204020203" pitchFamily="34" charset="0"/>
                  <a:ea typeface="メイリオ" panose="020B0604030504040204" pitchFamily="50" charset="-128"/>
                </a:rPr>
                <a:t>　１時間</a:t>
              </a:r>
            </a:p>
          </p:txBody>
        </p:sp>
        <p:sp>
          <p:nvSpPr>
            <p:cNvPr id="60" name="正方形/長方形 59"/>
            <p:cNvSpPr/>
            <p:nvPr/>
          </p:nvSpPr>
          <p:spPr bwMode="auto">
            <a:xfrm>
              <a:off x="1188000" y="4805904"/>
              <a:ext cx="503237" cy="2968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a:t>
              </a:r>
            </a:p>
          </p:txBody>
        </p:sp>
        <p:cxnSp>
          <p:nvCxnSpPr>
            <p:cNvPr id="47129" name="直線矢印コネクタ 46"/>
            <p:cNvCxnSpPr>
              <a:cxnSpLocks noChangeShapeType="1"/>
            </p:cNvCxnSpPr>
            <p:nvPr/>
          </p:nvCxnSpPr>
          <p:spPr bwMode="auto">
            <a:xfrm rot="5400000">
              <a:off x="824467" y="5348038"/>
              <a:ext cx="221639" cy="1467"/>
            </a:xfrm>
            <a:prstGeom prst="straightConnector1">
              <a:avLst/>
            </a:prstGeom>
            <a:noFill/>
            <a:ln w="25400" cmpd="dbl"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 name="正方形/長方形 61"/>
            <p:cNvSpPr/>
            <p:nvPr/>
          </p:nvSpPr>
          <p:spPr bwMode="auto">
            <a:xfrm>
              <a:off x="395536" y="5525984"/>
              <a:ext cx="900000" cy="295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63" name="正方形/長方形 62"/>
            <p:cNvSpPr/>
            <p:nvPr/>
          </p:nvSpPr>
          <p:spPr bwMode="auto">
            <a:xfrm>
              <a:off x="1908000" y="6128728"/>
              <a:ext cx="1223963"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64" name="正方形/長方形 63"/>
            <p:cNvSpPr/>
            <p:nvPr/>
          </p:nvSpPr>
          <p:spPr bwMode="auto">
            <a:xfrm>
              <a:off x="4716463" y="1853576"/>
              <a:ext cx="3167062" cy="373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solidFill>
                    <a:schemeClr val="tx1"/>
                  </a:solidFill>
                  <a:latin typeface="Segoe UI" panose="020B0502040204020203" pitchFamily="34" charset="0"/>
                  <a:ea typeface="メイリオ" panose="020B0604030504040204" pitchFamily="50" charset="-128"/>
                </a:rPr>
                <a:t>医師・看護師と連携した経験のある介護職員</a:t>
              </a:r>
              <a:endParaRPr lang="en-US" altLang="ja-JP" sz="11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100" dirty="0">
                  <a:solidFill>
                    <a:schemeClr val="tx1"/>
                  </a:solidFill>
                  <a:latin typeface="Segoe UI" panose="020B0502040204020203" pitchFamily="34" charset="0"/>
                  <a:ea typeface="メイリオ" panose="020B0604030504040204" pitchFamily="50" charset="-128"/>
                </a:rPr>
                <a:t>及び本人、家族が医療連携の下指導の補助</a:t>
              </a:r>
            </a:p>
          </p:txBody>
        </p:sp>
        <p:sp>
          <p:nvSpPr>
            <p:cNvPr id="66" name="下矢印 65"/>
            <p:cNvSpPr/>
            <p:nvPr/>
          </p:nvSpPr>
          <p:spPr bwMode="auto">
            <a:xfrm>
              <a:off x="6299200" y="2285624"/>
              <a:ext cx="1263650" cy="36988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評価</a:t>
              </a:r>
            </a:p>
          </p:txBody>
        </p:sp>
        <p:sp>
          <p:nvSpPr>
            <p:cNvPr id="67" name="正方形/長方形 66"/>
            <p:cNvSpPr/>
            <p:nvPr/>
          </p:nvSpPr>
          <p:spPr bwMode="auto">
            <a:xfrm>
              <a:off x="1583999" y="5192728"/>
              <a:ext cx="1872000" cy="7397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300" dirty="0">
                  <a:solidFill>
                    <a:schemeClr val="tx1"/>
                  </a:solidFill>
                  <a:latin typeface="Segoe UI" panose="020B0502040204020203" pitchFamily="34" charset="0"/>
                  <a:ea typeface="メイリオ" panose="020B0604030504040204" pitchFamily="50" charset="-128"/>
                </a:rPr>
                <a:t>現場演習</a:t>
              </a:r>
              <a:endParaRPr lang="en-US" altLang="ja-JP" sz="130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各現場において一連の</a:t>
              </a:r>
              <a:endParaRPr lang="en-US" altLang="ja-JP" sz="105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流れが問題なくできる</a:t>
              </a:r>
              <a:endParaRPr lang="en-US" altLang="ja-JP" sz="1050" dirty="0">
                <a:solidFill>
                  <a:schemeClr val="tx1"/>
                </a:solidFill>
                <a:latin typeface="Segoe UI" panose="020B0502040204020203" pitchFamily="34" charset="0"/>
                <a:ea typeface="メイリオ" panose="020B0604030504040204" pitchFamily="50" charset="-128"/>
              </a:endParaRPr>
            </a:p>
            <a:p>
              <a:pPr algn="ctr" eaLnBrk="1" hangingPunct="1">
                <a:defRPr/>
              </a:pPr>
              <a:r>
                <a:rPr lang="ja-JP" altLang="en-US" sz="1050" dirty="0">
                  <a:solidFill>
                    <a:schemeClr val="tx1"/>
                  </a:solidFill>
                  <a:latin typeface="Segoe UI" panose="020B0502040204020203" pitchFamily="34" charset="0"/>
                  <a:ea typeface="メイリオ" panose="020B0604030504040204" pitchFamily="50" charset="-128"/>
                </a:rPr>
                <a:t>ようになるまで行う</a:t>
              </a:r>
            </a:p>
          </p:txBody>
        </p:sp>
        <p:cxnSp>
          <p:nvCxnSpPr>
            <p:cNvPr id="47135" name="直線矢印コネクタ 47"/>
            <p:cNvCxnSpPr>
              <a:cxnSpLocks noChangeShapeType="1"/>
            </p:cNvCxnSpPr>
            <p:nvPr/>
          </p:nvCxnSpPr>
          <p:spPr bwMode="auto">
            <a:xfrm rot="5400000">
              <a:off x="2432819" y="6020728"/>
              <a:ext cx="180000" cy="1467"/>
            </a:xfrm>
            <a:prstGeom prst="straightConnector1">
              <a:avLst/>
            </a:prstGeom>
            <a:noFill/>
            <a:ln w="25400" cmpd="dbl"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 name="大かっこ 69"/>
            <p:cNvSpPr/>
            <p:nvPr/>
          </p:nvSpPr>
          <p:spPr>
            <a:xfrm>
              <a:off x="4662000" y="1853576"/>
              <a:ext cx="3168650" cy="35877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latin typeface="Segoe UI" panose="020B0502040204020203" pitchFamily="34" charset="0"/>
                <a:ea typeface="メイリオ" panose="020B0604030504040204" pitchFamily="50" charset="-128"/>
              </a:endParaRPr>
            </a:p>
          </p:txBody>
        </p:sp>
        <p:sp>
          <p:nvSpPr>
            <p:cNvPr id="72" name="テキスト ボックス 71"/>
            <p:cNvSpPr txBox="1"/>
            <p:nvPr/>
          </p:nvSpPr>
          <p:spPr>
            <a:xfrm>
              <a:off x="7380288" y="2573656"/>
              <a:ext cx="1450974" cy="739775"/>
            </a:xfrm>
            <a:prstGeom prst="rect">
              <a:avLst/>
            </a:prstGeom>
            <a:noFill/>
          </p:spPr>
          <p:txBody>
            <a:bodyPr wrap="square">
              <a:spAutoFit/>
            </a:bodyPr>
            <a:lstStyle/>
            <a:p>
              <a:pPr marL="85725" indent="-85725" eaLnBrk="1" hangingPunct="1">
                <a:defRPr/>
              </a:pPr>
              <a:r>
                <a:rPr lang="en-US" altLang="ja-JP" sz="1050" dirty="0">
                  <a:latin typeface="Segoe UI" panose="020B0502040204020203" pitchFamily="34" charset="0"/>
                  <a:ea typeface="メイリオ" panose="020B0604030504040204" pitchFamily="50" charset="-128"/>
                </a:rPr>
                <a:t>※</a:t>
              </a:r>
              <a:r>
                <a:rPr lang="ja-JP" altLang="en-US" sz="1050" dirty="0">
                  <a:latin typeface="Segoe UI" panose="020B0502040204020203" pitchFamily="34" charset="0"/>
                  <a:ea typeface="メイリオ" panose="020B0604030504040204" pitchFamily="50" charset="-128"/>
                </a:rPr>
                <a:t>利用者（家族の）意見を踏まえた上で指導看護師等が評価を実施。</a:t>
              </a:r>
            </a:p>
          </p:txBody>
        </p:sp>
        <p:sp>
          <p:nvSpPr>
            <p:cNvPr id="47111" name="テキスト ボックス 74"/>
            <p:cNvSpPr>
              <a:spLocks noChangeArrowheads="1"/>
            </p:cNvSpPr>
            <p:nvPr/>
          </p:nvSpPr>
          <p:spPr bwMode="auto">
            <a:xfrm>
              <a:off x="6429375" y="3077712"/>
              <a:ext cx="1111250" cy="398462"/>
            </a:xfrm>
            <a:prstGeom prst="up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1300" dirty="0">
                  <a:latin typeface="Segoe UI" panose="020B0502040204020203" pitchFamily="34" charset="0"/>
                  <a:ea typeface="メイリオ" panose="020B0604030504040204" pitchFamily="50" charset="-128"/>
                </a:rPr>
                <a:t>(</a:t>
              </a:r>
              <a:r>
                <a:rPr lang="ja-JP" altLang="en-US" sz="1300" dirty="0">
                  <a:latin typeface="Segoe UI" panose="020B0502040204020203" pitchFamily="34" charset="0"/>
                  <a:ea typeface="メイリオ" panose="020B0604030504040204" pitchFamily="50" charset="-128"/>
                </a:rPr>
                <a:t>評価</a:t>
              </a:r>
              <a:r>
                <a:rPr lang="en-US" altLang="ja-JP" sz="1300" dirty="0">
                  <a:latin typeface="Segoe UI" panose="020B0502040204020203" pitchFamily="34" charset="0"/>
                  <a:ea typeface="メイリオ" panose="020B0604030504040204" pitchFamily="50" charset="-128"/>
                </a:rPr>
                <a:t>)</a:t>
              </a:r>
              <a:endParaRPr lang="ja-JP" altLang="en-US" sz="1300" dirty="0">
                <a:latin typeface="Segoe UI" panose="020B0502040204020203" pitchFamily="34" charset="0"/>
                <a:ea typeface="メイリオ" panose="020B0604030504040204" pitchFamily="50" charset="-128"/>
              </a:endParaRPr>
            </a:p>
          </p:txBody>
        </p:sp>
      </p:grpSp>
      <p:sp>
        <p:nvSpPr>
          <p:cNvPr id="30" name="テキスト ボックス 29">
            <a:extLst>
              <a:ext uri="{FF2B5EF4-FFF2-40B4-BE49-F238E27FC236}">
                <a16:creationId xmlns:a16="http://schemas.microsoft.com/office/drawing/2014/main" id="{17827CFD-B608-40CA-996E-A40CAA82A08A}"/>
              </a:ext>
            </a:extLst>
          </p:cNvPr>
          <p:cNvSpPr txBox="1"/>
          <p:nvPr/>
        </p:nvSpPr>
        <p:spPr>
          <a:xfrm>
            <a:off x="5860549" y="168895"/>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0-1.</a:t>
            </a:r>
            <a:r>
              <a:rPr kumimoji="1" lang="ja-JP" altLang="en-US" sz="1400" b="1" dirty="0">
                <a:solidFill>
                  <a:schemeClr val="bg1"/>
                </a:solidFill>
                <a:latin typeface="游ゴシック" panose="020B0400000000000000" pitchFamily="50" charset="-128"/>
                <a:ea typeface="游ゴシック" panose="020B0400000000000000" pitchFamily="50" charset="-128"/>
              </a:rPr>
              <a:t>研修カリキュラム概要</a:t>
            </a:r>
          </a:p>
        </p:txBody>
      </p:sp>
      <p:sp>
        <p:nvSpPr>
          <p:cNvPr id="31" name="スライド番号プレースホルダー 1">
            <a:extLst>
              <a:ext uri="{FF2B5EF4-FFF2-40B4-BE49-F238E27FC236}">
                <a16:creationId xmlns:a16="http://schemas.microsoft.com/office/drawing/2014/main" id="{F9A088EB-C4D7-4621-9389-5DAEFB86310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573423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4482084" y="3644900"/>
            <a:ext cx="4403981" cy="2920211"/>
          </a:xfrm>
          <a:prstGeom prst="wedgeRoundRectCallout">
            <a:avLst>
              <a:gd name="adj1" fmla="val -55512"/>
              <a:gd name="adj2" fmla="val 3447"/>
              <a:gd name="adj3" fmla="val 16667"/>
            </a:avLst>
          </a:prstGeom>
          <a:noFill/>
          <a:ln>
            <a:solidFill>
              <a:schemeClr val="tx1"/>
            </a:solidFill>
          </a:ln>
        </p:spPr>
        <p:txBody>
          <a:bodyPr lIns="72000" rIns="0">
            <a:noAutofit/>
          </a:bodyPr>
          <a:lstStyle/>
          <a:p>
            <a:pPr eaLnBrk="1" hangingPunct="1">
              <a:defRPr/>
            </a:pPr>
            <a:endParaRPr lang="ja-JP" altLang="en-US" sz="2200" dirty="0">
              <a:latin typeface="Segoe UI" panose="020B0502040204020203" pitchFamily="34" charset="0"/>
              <a:ea typeface="メイリオ" panose="020B0604030504040204" pitchFamily="50" charset="-128"/>
            </a:endParaRPr>
          </a:p>
        </p:txBody>
      </p:sp>
      <p:sp>
        <p:nvSpPr>
          <p:cNvPr id="143368" name="テキスト ボックス 30"/>
          <p:cNvSpPr>
            <a:spLocks noChangeArrowheads="1"/>
          </p:cNvSpPr>
          <p:nvPr/>
        </p:nvSpPr>
        <p:spPr bwMode="auto">
          <a:xfrm>
            <a:off x="257935" y="2412000"/>
            <a:ext cx="4170049" cy="2145268"/>
          </a:xfrm>
          <a:prstGeom prst="wedgeRoundRectCallout">
            <a:avLst>
              <a:gd name="adj1" fmla="val 58341"/>
              <a:gd name="adj2" fmla="val -2993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例えば・・・</a:t>
            </a:r>
            <a:endParaRPr lang="en-US" altLang="ja-JP" sz="2000" dirty="0">
              <a:latin typeface="Segoe UI" panose="020B0502040204020203" pitchFamily="34" charset="0"/>
              <a:ea typeface="メイリオ" panose="020B0604030504040204" pitchFamily="50" charset="-128"/>
            </a:endParaRPr>
          </a:p>
          <a:p>
            <a:pPr eaLnBrk="1" hangingPunct="1">
              <a:spcBef>
                <a:spcPct val="0"/>
              </a:spcBef>
              <a:buFontTx/>
              <a:buNone/>
            </a:pPr>
            <a:r>
              <a:rPr lang="ja-JP" altLang="en-US" sz="2000" dirty="0">
                <a:latin typeface="Segoe UI" panose="020B0502040204020203" pitchFamily="34" charset="0"/>
                <a:ea typeface="メイリオ" panose="020B0604030504040204" pitchFamily="50" charset="-128"/>
              </a:rPr>
              <a:t>口腔内の吸引をしようとした時に、本人や家族から「もっと奥まで（咽頭まで）カテーテルを入れて吸引して」と言われたら、どうしたらいいの？</a:t>
            </a:r>
          </a:p>
        </p:txBody>
      </p:sp>
      <p:pic>
        <p:nvPicPr>
          <p:cNvPr id="143369" name="図 2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786438" y="1360488"/>
            <a:ext cx="12223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図 39"/>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r="2348"/>
          <a:stretch>
            <a:fillRect/>
          </a:stretch>
        </p:blipFill>
        <p:spPr bwMode="auto">
          <a:xfrm>
            <a:off x="5902201" y="1262063"/>
            <a:ext cx="995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1" name="図 40"/>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781426" y="1112838"/>
            <a:ext cx="119221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2" name="図 41"/>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l="221" r="4597"/>
          <a:stretch>
            <a:fillRect/>
          </a:stretch>
        </p:blipFill>
        <p:spPr bwMode="auto">
          <a:xfrm>
            <a:off x="7865938" y="1119188"/>
            <a:ext cx="10985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3" name="図 42"/>
          <p:cNvPicPr>
            <a:picLocks noChangeAspect="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5496" y="4373563"/>
            <a:ext cx="12604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4" name="図 43"/>
          <p:cNvPicPr>
            <a:picLocks noChangeAspect="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205609" y="4222750"/>
            <a:ext cx="1214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5" name="図 44"/>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73996" y="4221163"/>
            <a:ext cx="11541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6" name="図 45"/>
          <p:cNvPicPr>
            <a:picLocks noChangeAspect="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43571" y="4495800"/>
            <a:ext cx="1268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fontScale="90000"/>
          </a:bodyPr>
          <a:lstStyle/>
          <a:p>
            <a:r>
              <a:rPr lang="ja-JP" altLang="en-US" dirty="0"/>
              <a:t>信頼関係の構築③</a:t>
            </a:r>
            <a:endParaRPr kumimoji="1" lang="ja-JP" altLang="en-US" dirty="0"/>
          </a:p>
        </p:txBody>
      </p:sp>
      <p:sp>
        <p:nvSpPr>
          <p:cNvPr id="17" name="テキスト ボックス 16">
            <a:extLst>
              <a:ext uri="{FF2B5EF4-FFF2-40B4-BE49-F238E27FC236}">
                <a16:creationId xmlns:a16="http://schemas.microsoft.com/office/drawing/2014/main" id="{2ABCA2E8-E2BD-4ABE-B630-87CC572BAADC}"/>
              </a:ext>
            </a:extLst>
          </p:cNvPr>
          <p:cNvSpPr txBox="1"/>
          <p:nvPr/>
        </p:nvSpPr>
        <p:spPr>
          <a:xfrm>
            <a:off x="4566856" y="3789040"/>
            <a:ext cx="4397632" cy="2723823"/>
          </a:xfrm>
          <a:prstGeom prst="rect">
            <a:avLst/>
          </a:prstGeom>
          <a:noFill/>
          <a:ln>
            <a:noFill/>
          </a:ln>
        </p:spPr>
        <p:txBody>
          <a:bodyPr wrap="square" lIns="72000" rIns="0">
            <a:spAutoFit/>
          </a:bodyPr>
          <a:lstStyle/>
          <a:p>
            <a:pPr>
              <a:defRPr/>
            </a:pPr>
            <a:r>
              <a:rPr lang="ja-JP" altLang="en-US" sz="1900" dirty="0">
                <a:latin typeface="Segoe UI" panose="020B0502040204020203" pitchFamily="34" charset="0"/>
                <a:ea typeface="メイリオ" panose="020B0604030504040204" pitchFamily="50" charset="-128"/>
              </a:rPr>
              <a:t>口腔内吸引・鼻腔内吸引については、「咽頭手前まで」と実施できる範囲が決まっています。定められた範囲をこえて実施することは、本人や家族の意向であっても、認められていません。このことで、本人や家族との信頼関係に影響が出ないよう、医師や看護師と連携して本人や家族に対し丁寧に説明していくことも重要です。</a:t>
            </a:r>
          </a:p>
        </p:txBody>
      </p:sp>
      <p:sp>
        <p:nvSpPr>
          <p:cNvPr id="20" name="テキスト ボックス 19">
            <a:extLst>
              <a:ext uri="{FF2B5EF4-FFF2-40B4-BE49-F238E27FC236}">
                <a16:creationId xmlns:a16="http://schemas.microsoft.com/office/drawing/2014/main" id="{6B3971E0-26C5-4AD6-AB37-7D58B05B2550}"/>
              </a:ext>
            </a:extLst>
          </p:cNvPr>
          <p:cNvSpPr txBox="1"/>
          <p:nvPr/>
        </p:nvSpPr>
        <p:spPr>
          <a:xfrm>
            <a:off x="107503" y="1224000"/>
            <a:ext cx="4783585" cy="1200329"/>
          </a:xfrm>
          <a:prstGeom prst="rect">
            <a:avLst/>
          </a:prstGeom>
          <a:noFill/>
        </p:spPr>
        <p:txBody>
          <a:bodyPr wrap="square">
            <a:spAutoFit/>
          </a:bodyPr>
          <a:lstStyle/>
          <a:p>
            <a:pPr eaLnBrk="1" hangingPunct="1">
              <a:defRPr/>
            </a:pPr>
            <a:r>
              <a:rPr lang="en-US" altLang="ja-JP" sz="2400" dirty="0">
                <a:latin typeface="Segoe UI" panose="020B0502040204020203" pitchFamily="34" charset="0"/>
                <a:ea typeface="メイリオ" panose="020B0604030504040204" pitchFamily="50" charset="-128"/>
              </a:rPr>
              <a:t>【</a:t>
            </a:r>
            <a:r>
              <a:rPr lang="ja-JP" altLang="en-US" sz="2400" dirty="0">
                <a:latin typeface="Segoe UI" panose="020B0502040204020203" pitchFamily="34" charset="0"/>
                <a:ea typeface="メイリオ" panose="020B0604030504040204" pitchFamily="50" charset="-128"/>
              </a:rPr>
              <a:t>ポイント</a:t>
            </a:r>
            <a:r>
              <a:rPr lang="en-US" altLang="ja-JP" sz="2400" dirty="0">
                <a:latin typeface="Segoe UI" panose="020B0502040204020203" pitchFamily="34" charset="0"/>
                <a:ea typeface="メイリオ" panose="020B0604030504040204" pitchFamily="50" charset="-128"/>
              </a:rPr>
              <a:t>】</a:t>
            </a:r>
          </a:p>
          <a:p>
            <a:pPr marL="432000" indent="-342900" eaLnBrk="1" hangingPunct="1">
              <a:buClr>
                <a:schemeClr val="tx2"/>
              </a:buClr>
              <a:buSzPct val="85000"/>
              <a:buFont typeface="Wingdings" pitchFamily="2" charset="2"/>
              <a:buChar char="l"/>
              <a:defRPr/>
            </a:pPr>
            <a:r>
              <a:rPr lang="ja-JP" altLang="en-US" sz="2400" dirty="0">
                <a:latin typeface="Segoe UI" panose="020B0502040204020203" pitchFamily="34" charset="0"/>
                <a:ea typeface="メイリオ" panose="020B0604030504040204" pitchFamily="50" charset="-128"/>
              </a:rPr>
              <a:t>医師や看護師と連携した、本人や家族との信頼関係の構築</a:t>
            </a:r>
          </a:p>
        </p:txBody>
      </p:sp>
      <p:sp>
        <p:nvSpPr>
          <p:cNvPr id="21" name="テキスト ボックス 20">
            <a:extLst>
              <a:ext uri="{FF2B5EF4-FFF2-40B4-BE49-F238E27FC236}">
                <a16:creationId xmlns:a16="http://schemas.microsoft.com/office/drawing/2014/main" id="{D7690841-ACAB-4BE2-9DCB-845937ABAECD}"/>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897EA6D0-93D6-4979-8BD5-F0E3F2FE9A0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668044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タイトル 1"/>
          <p:cNvSpPr>
            <a:spLocks noGrp="1"/>
          </p:cNvSpPr>
          <p:nvPr>
            <p:ph type="title"/>
          </p:nvPr>
        </p:nvSpPr>
        <p:spPr/>
        <p:txBody>
          <a:bodyPr>
            <a:noAutofit/>
          </a:bodyPr>
          <a:lstStyle/>
          <a:p>
            <a:r>
              <a:rPr lang="ja-JP" altLang="en-US" sz="2900" dirty="0"/>
              <a:t>信頼関係の構築④</a:t>
            </a:r>
            <a:endParaRPr lang="ja-JP" altLang="en-US" sz="2900" b="1" dirty="0"/>
          </a:p>
        </p:txBody>
      </p:sp>
      <p:sp>
        <p:nvSpPr>
          <p:cNvPr id="145414" name="テキスト ボックス 28"/>
          <p:cNvSpPr>
            <a:spLocks noChangeArrowheads="1"/>
          </p:cNvSpPr>
          <p:nvPr/>
        </p:nvSpPr>
        <p:spPr bwMode="auto">
          <a:xfrm>
            <a:off x="4552951" y="3689921"/>
            <a:ext cx="4339530" cy="2775228"/>
          </a:xfrm>
          <a:prstGeom prst="wedgeRoundRectCallout">
            <a:avLst>
              <a:gd name="adj1" fmla="val -55666"/>
              <a:gd name="adj2" fmla="val 2733"/>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72000" rIns="36000" bIns="0">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a:solidFill>
                  <a:srgbClr val="000000"/>
                </a:solidFill>
                <a:latin typeface="Segoe UI" panose="020B0502040204020203" pitchFamily="34" charset="0"/>
                <a:ea typeface="メイリオ" panose="020B0604030504040204" pitchFamily="50" charset="-128"/>
              </a:rPr>
              <a:t>→事故の様態はそれぞれであり、責任の所在を事前に論じることはできませんが、対象者ごとに「現場のルール」を取り決め、各人がその通りに行動することが重要です。また、そのルールを対象者自身がしっかりと理解しておくことで、事故防止にもつながります。</a:t>
            </a:r>
          </a:p>
        </p:txBody>
      </p:sp>
      <p:sp>
        <p:nvSpPr>
          <p:cNvPr id="30" name="テキスト ボックス 29"/>
          <p:cNvSpPr txBox="1"/>
          <p:nvPr/>
        </p:nvSpPr>
        <p:spPr>
          <a:xfrm>
            <a:off x="203492" y="1224000"/>
            <a:ext cx="7921625" cy="830263"/>
          </a:xfrm>
          <a:prstGeom prst="rect">
            <a:avLst/>
          </a:prstGeom>
          <a:noFill/>
        </p:spPr>
        <p:txBody>
          <a:bodyPr>
            <a:spAutoFit/>
          </a:bodyPr>
          <a:lstStyle/>
          <a:p>
            <a:pPr eaLnBrk="1" hangingPunct="1">
              <a:defRPr/>
            </a:pPr>
            <a:r>
              <a:rPr lang="en-US" altLang="ja-JP" sz="2400" dirty="0">
                <a:solidFill>
                  <a:prstClr val="black"/>
                </a:solidFill>
                <a:latin typeface="Segoe UI" panose="020B0502040204020203" pitchFamily="34" charset="0"/>
                <a:ea typeface="メイリオ" panose="020B0604030504040204" pitchFamily="50" charset="-128"/>
              </a:rPr>
              <a:t>【</a:t>
            </a:r>
            <a:r>
              <a:rPr lang="ja-JP" altLang="en-US" sz="2400" dirty="0">
                <a:solidFill>
                  <a:prstClr val="black"/>
                </a:solidFill>
                <a:latin typeface="Segoe UI" panose="020B0502040204020203" pitchFamily="34" charset="0"/>
                <a:ea typeface="メイリオ" panose="020B0604030504040204" pitchFamily="50" charset="-128"/>
              </a:rPr>
              <a:t>ポイント</a:t>
            </a:r>
            <a:r>
              <a:rPr lang="en-US" altLang="ja-JP" sz="2400" dirty="0">
                <a:solidFill>
                  <a:prstClr val="black"/>
                </a:solidFill>
                <a:latin typeface="Segoe UI" panose="020B0502040204020203" pitchFamily="34" charset="0"/>
                <a:ea typeface="メイリオ" panose="020B0604030504040204" pitchFamily="50" charset="-128"/>
              </a:rPr>
              <a:t>】</a:t>
            </a:r>
          </a:p>
          <a:p>
            <a:pPr marL="468000" indent="-342900" eaLnBrk="1" hangingPunct="1">
              <a:buClr>
                <a:schemeClr val="tx2"/>
              </a:buClr>
              <a:buSzPct val="85000"/>
              <a:buFont typeface="Wingdings" pitchFamily="2" charset="2"/>
              <a:buChar char="l"/>
              <a:defRPr/>
            </a:pPr>
            <a:r>
              <a:rPr lang="ja-JP" altLang="en-US" sz="2400" dirty="0">
                <a:solidFill>
                  <a:prstClr val="black"/>
                </a:solidFill>
                <a:latin typeface="Segoe UI" panose="020B0502040204020203" pitchFamily="34" charset="0"/>
                <a:ea typeface="メイリオ" panose="020B0604030504040204" pitchFamily="50" charset="-128"/>
              </a:rPr>
              <a:t>「現場のルール」の重要性</a:t>
            </a:r>
            <a:endParaRPr lang="en-US" altLang="ja-JP" sz="2400" dirty="0">
              <a:solidFill>
                <a:prstClr val="black"/>
              </a:solidFill>
              <a:latin typeface="Segoe UI" panose="020B0502040204020203" pitchFamily="34" charset="0"/>
              <a:ea typeface="メイリオ" panose="020B0604030504040204" pitchFamily="50" charset="-128"/>
            </a:endParaRPr>
          </a:p>
        </p:txBody>
      </p:sp>
      <p:sp>
        <p:nvSpPr>
          <p:cNvPr id="31" name="テキスト ボックス 30"/>
          <p:cNvSpPr txBox="1"/>
          <p:nvPr/>
        </p:nvSpPr>
        <p:spPr>
          <a:xfrm>
            <a:off x="251520" y="2311400"/>
            <a:ext cx="4049018" cy="1123712"/>
          </a:xfrm>
          <a:prstGeom prst="wedgeRoundRectCallout">
            <a:avLst>
              <a:gd name="adj1" fmla="val 56509"/>
              <a:gd name="adj2" fmla="val -36243"/>
              <a:gd name="adj3" fmla="val 16667"/>
            </a:avLst>
          </a:prstGeom>
          <a:noFill/>
          <a:ln>
            <a:solidFill>
              <a:schemeClr val="tx1"/>
            </a:solidFill>
          </a:ln>
        </p:spPr>
        <p:txBody>
          <a:bodyPr wrap="square">
            <a:spAutoFit/>
          </a:bodyPr>
          <a:lstStyle/>
          <a:p>
            <a:pPr eaLnBrk="1" hangingPunct="1">
              <a:defRPr/>
            </a:pPr>
            <a:r>
              <a:rPr lang="ja-JP" altLang="en-US" sz="2000" dirty="0">
                <a:solidFill>
                  <a:prstClr val="black"/>
                </a:solidFill>
                <a:latin typeface="Segoe UI" panose="020B0502040204020203" pitchFamily="34" charset="0"/>
                <a:ea typeface="メイリオ" panose="020B0604030504040204" pitchFamily="50" charset="-128"/>
              </a:rPr>
              <a:t>例えば</a:t>
            </a:r>
            <a:r>
              <a:rPr lang="ja-JP" altLang="en-US" sz="2000" dirty="0">
                <a:latin typeface="Segoe UI" panose="020B0502040204020203" pitchFamily="34" charset="0"/>
                <a:ea typeface="メイリオ" panose="020B0604030504040204" pitchFamily="50" charset="-128"/>
              </a:rPr>
              <a:t>・・・</a:t>
            </a:r>
            <a:endParaRPr lang="en-US" altLang="ja-JP" sz="2000" dirty="0">
              <a:latin typeface="Segoe UI" panose="020B0502040204020203" pitchFamily="34" charset="0"/>
              <a:ea typeface="メイリオ" panose="020B0604030504040204" pitchFamily="50" charset="-128"/>
            </a:endParaRPr>
          </a:p>
          <a:p>
            <a:pPr eaLnBrk="1" hangingPunct="1">
              <a:defRPr/>
            </a:pPr>
            <a:r>
              <a:rPr lang="ja-JP" altLang="en-US" sz="2000" dirty="0">
                <a:solidFill>
                  <a:prstClr val="black"/>
                </a:solidFill>
                <a:latin typeface="Segoe UI" panose="020B0502040204020203" pitchFamily="34" charset="0"/>
                <a:ea typeface="メイリオ" panose="020B0604030504040204" pitchFamily="50" charset="-128"/>
              </a:rPr>
              <a:t>事故が起こった場合の責任の所在がよくわからないけど</a:t>
            </a:r>
            <a:r>
              <a:rPr lang="en-US" altLang="ja-JP" sz="2000" dirty="0">
                <a:latin typeface="Segoe UI" panose="020B0502040204020203" pitchFamily="34" charset="0"/>
                <a:ea typeface="メイリオ" panose="020B0604030504040204" pitchFamily="50" charset="-128"/>
              </a:rPr>
              <a:t>…</a:t>
            </a:r>
            <a:r>
              <a:rPr lang="ja-JP" altLang="en-US" sz="2000" dirty="0">
                <a:solidFill>
                  <a:prstClr val="black"/>
                </a:solidFill>
                <a:latin typeface="Segoe UI" panose="020B0502040204020203" pitchFamily="34" charset="0"/>
                <a:ea typeface="メイリオ" panose="020B0604030504040204" pitchFamily="50" charset="-128"/>
              </a:rPr>
              <a:t>？</a:t>
            </a:r>
          </a:p>
        </p:txBody>
      </p:sp>
      <p:pic>
        <p:nvPicPr>
          <p:cNvPr id="145417" name="図 2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07950" y="4373563"/>
            <a:ext cx="12604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8" name="図 39"/>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278063" y="4222750"/>
            <a:ext cx="1214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9" name="図 40"/>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346450" y="4221163"/>
            <a:ext cx="11541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図 41"/>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216025" y="4495800"/>
            <a:ext cx="1268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1" name="図 42"/>
          <p:cNvPicPr>
            <a:picLocks noChangeAspect="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8125" y="1360488"/>
            <a:ext cx="12223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2" name="図 43"/>
          <p:cNvPicPr>
            <a:picLocks noChangeAspect="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r="2348"/>
          <a:stretch>
            <a:fillRect/>
          </a:stretch>
        </p:blipFill>
        <p:spPr bwMode="auto">
          <a:xfrm>
            <a:off x="5703888" y="1262063"/>
            <a:ext cx="995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3" name="図 44"/>
          <p:cNvPicPr>
            <a:picLocks noChangeAspect="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83113" y="1112838"/>
            <a:ext cx="119221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4" name="図 45"/>
          <p:cNvPicPr>
            <a:picLocks noChangeAspect="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l="221" r="4597"/>
          <a:stretch>
            <a:fillRect/>
          </a:stretch>
        </p:blipFill>
        <p:spPr bwMode="auto">
          <a:xfrm>
            <a:off x="7667625" y="1119188"/>
            <a:ext cx="10985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a:extLst>
              <a:ext uri="{FF2B5EF4-FFF2-40B4-BE49-F238E27FC236}">
                <a16:creationId xmlns:a16="http://schemas.microsoft.com/office/drawing/2014/main" id="{073669D7-CAE8-4721-A9BA-AD6EAB38CA02}"/>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5" name="スライド番号プレースホルダー 1">
            <a:extLst>
              <a:ext uri="{FF2B5EF4-FFF2-40B4-BE49-F238E27FC236}">
                <a16:creationId xmlns:a16="http://schemas.microsoft.com/office/drawing/2014/main" id="{62F466D1-A2AC-4D94-BEA4-A95465341B2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52424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1068B-3335-4662-BF8F-D4B6C31A0AFD}"/>
              </a:ext>
            </a:extLst>
          </p:cNvPr>
          <p:cNvSpPr/>
          <p:nvPr/>
        </p:nvSpPr>
        <p:spPr>
          <a:xfrm>
            <a:off x="2267744" y="2420888"/>
            <a:ext cx="4635152" cy="3055114"/>
          </a:xfrm>
          <a:prstGeom prst="rect">
            <a:avLst/>
          </a:prstGeom>
          <a:noFill/>
          <a:ln w="635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413" name="タイトル 1"/>
          <p:cNvSpPr>
            <a:spLocks noGrp="1"/>
          </p:cNvSpPr>
          <p:nvPr>
            <p:ph type="title"/>
          </p:nvPr>
        </p:nvSpPr>
        <p:spPr/>
        <p:txBody>
          <a:bodyPr>
            <a:noAutofit/>
          </a:bodyPr>
          <a:lstStyle/>
          <a:p>
            <a:r>
              <a:rPr lang="ja-JP" altLang="en-US" sz="2000" dirty="0"/>
              <a:t>対象者の安全・安心を確保するために、多職種連携が求められる場面（例）</a:t>
            </a:r>
            <a:endParaRPr lang="ja-JP" altLang="en-US" sz="2000" b="1" dirty="0"/>
          </a:p>
        </p:txBody>
      </p:sp>
      <p:sp>
        <p:nvSpPr>
          <p:cNvPr id="22" name="テキスト ボックス 21">
            <a:extLst>
              <a:ext uri="{FF2B5EF4-FFF2-40B4-BE49-F238E27FC236}">
                <a16:creationId xmlns:a16="http://schemas.microsoft.com/office/drawing/2014/main" id="{12DC3B84-CB3B-4193-ADFB-B0812E12C1CB}"/>
              </a:ext>
            </a:extLst>
          </p:cNvPr>
          <p:cNvSpPr txBox="1"/>
          <p:nvPr/>
        </p:nvSpPr>
        <p:spPr>
          <a:xfrm>
            <a:off x="4824028" y="1714742"/>
            <a:ext cx="4032448" cy="1800000"/>
          </a:xfrm>
          <a:prstGeom prst="rect">
            <a:avLst/>
          </a:prstGeom>
          <a:solidFill>
            <a:schemeClr val="bg1"/>
          </a:solidFill>
          <a:ln w="28575">
            <a:solidFill>
              <a:schemeClr val="accent5"/>
            </a:solidFill>
          </a:ln>
        </p:spPr>
        <p:txBody>
          <a:bodyPr wrap="square" rtlCol="0" anchor="ctr" anchorCtr="0">
            <a:noAutofit/>
          </a:bodyPr>
          <a:lstStyle/>
          <a:p>
            <a:pPr>
              <a:lnSpc>
                <a:spcPct val="120000"/>
              </a:lnSpc>
            </a:pPr>
            <a:r>
              <a:rPr kumimoji="1" lang="ja-JP" altLang="en-US" sz="1600" dirty="0">
                <a:latin typeface="Segoe UI" panose="020B0502040204020203" pitchFamily="34" charset="0"/>
                <a:ea typeface="メイリオ" panose="020B0604030504040204" pitchFamily="50" charset="-128"/>
              </a:rPr>
              <a:t>計画書等に個別の留意点を書き込むため、従事者は医師や看護師から意見を聞くとよいでしょう。対象者の心身の状況の変化や医師の指示などに基づき、必要に応じて、計画書の検証や見直しも必要です。</a:t>
            </a:r>
          </a:p>
        </p:txBody>
      </p:sp>
      <p:sp>
        <p:nvSpPr>
          <p:cNvPr id="23" name="テキスト ボックス 22">
            <a:extLst>
              <a:ext uri="{FF2B5EF4-FFF2-40B4-BE49-F238E27FC236}">
                <a16:creationId xmlns:a16="http://schemas.microsoft.com/office/drawing/2014/main" id="{4E420CD8-7B43-4EDA-9103-B328800CF3E1}"/>
              </a:ext>
            </a:extLst>
          </p:cNvPr>
          <p:cNvSpPr txBox="1"/>
          <p:nvPr/>
        </p:nvSpPr>
        <p:spPr>
          <a:xfrm>
            <a:off x="323528" y="4509320"/>
            <a:ext cx="4032448" cy="1800000"/>
          </a:xfrm>
          <a:prstGeom prst="rect">
            <a:avLst/>
          </a:prstGeom>
          <a:solidFill>
            <a:schemeClr val="bg1"/>
          </a:solidFill>
          <a:ln w="28575">
            <a:solidFill>
              <a:schemeClr val="accent5"/>
            </a:solidFill>
          </a:ln>
        </p:spPr>
        <p:txBody>
          <a:bodyPr wrap="square" rtlCol="0" anchor="ctr" anchorCtr="0">
            <a:noAutofit/>
          </a:bodyPr>
          <a:lstStyle/>
          <a:p>
            <a:pPr>
              <a:lnSpc>
                <a:spcPct val="120000"/>
              </a:lnSpc>
            </a:pPr>
            <a:r>
              <a:rPr kumimoji="1" lang="ja-JP" altLang="en-US" sz="1600" dirty="0">
                <a:latin typeface="Segoe UI" panose="020B0502040204020203" pitchFamily="34" charset="0"/>
                <a:ea typeface="メイリオ" panose="020B0604030504040204" pitchFamily="50" charset="-128"/>
              </a:rPr>
              <a:t>対象者の状態変化に対応するためには、従事者が「対象者の日頃の状況を把握」し、医療職が「その情報に</a:t>
            </a:r>
            <a:r>
              <a:rPr lang="ja-JP" altLang="en-US" sz="1600" dirty="0">
                <a:latin typeface="Segoe UI" panose="020B0502040204020203" pitchFamily="34" charset="0"/>
                <a:ea typeface="メイリオ" panose="020B0604030504040204" pitchFamily="50" charset="-128"/>
              </a:rPr>
              <a:t>基づきリスク予測」するのが有効です。従事者が把握するべき項目について、医療職から助言をもらうのもよいでしょう。</a:t>
            </a:r>
            <a:endParaRPr kumimoji="1" lang="ja-JP" altLang="en-US" sz="1600" dirty="0">
              <a:latin typeface="Segoe UI" panose="020B0502040204020203" pitchFamily="34" charset="0"/>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BE7D3882-F654-488D-8112-506FB37C09E7}"/>
              </a:ext>
            </a:extLst>
          </p:cNvPr>
          <p:cNvSpPr txBox="1"/>
          <p:nvPr/>
        </p:nvSpPr>
        <p:spPr>
          <a:xfrm>
            <a:off x="323528" y="1714742"/>
            <a:ext cx="4032448" cy="1800000"/>
          </a:xfrm>
          <a:prstGeom prst="rect">
            <a:avLst/>
          </a:prstGeom>
          <a:solidFill>
            <a:schemeClr val="bg1"/>
          </a:solidFill>
          <a:ln w="28575">
            <a:solidFill>
              <a:schemeClr val="accent5"/>
            </a:solidFill>
          </a:ln>
        </p:spPr>
        <p:txBody>
          <a:bodyPr wrap="square" rtlCol="0" anchor="ctr" anchorCtr="0">
            <a:noAutofit/>
          </a:bodyPr>
          <a:lstStyle/>
          <a:p>
            <a:pPr>
              <a:lnSpc>
                <a:spcPct val="120000"/>
              </a:lnSpc>
            </a:pPr>
            <a:r>
              <a:rPr lang="ja-JP" altLang="en-US" sz="1600" dirty="0">
                <a:latin typeface="Segoe UI" panose="020B0502040204020203" pitchFamily="34" charset="0"/>
                <a:ea typeface="メイリオ" panose="020B0604030504040204" pitchFamily="50" charset="-128"/>
              </a:rPr>
              <a:t>従事者が手技に不安がある場合だけでなく、慣れてきた段階においても自己流にならないよう、対象者に関わる看護師や医師等に、手技を確認してもらうようにしましょう。</a:t>
            </a:r>
            <a:endParaRPr kumimoji="1" lang="ja-JP" altLang="en-US" sz="1600" dirty="0">
              <a:latin typeface="Segoe UI" panose="020B0502040204020203"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2C3257A1-59B1-402C-A2D7-28331B341A4C}"/>
              </a:ext>
            </a:extLst>
          </p:cNvPr>
          <p:cNvSpPr txBox="1"/>
          <p:nvPr/>
        </p:nvSpPr>
        <p:spPr>
          <a:xfrm>
            <a:off x="4824028" y="4509320"/>
            <a:ext cx="4032448" cy="1800000"/>
          </a:xfrm>
          <a:prstGeom prst="rect">
            <a:avLst/>
          </a:prstGeom>
          <a:solidFill>
            <a:schemeClr val="bg1"/>
          </a:solidFill>
          <a:ln w="28575">
            <a:solidFill>
              <a:schemeClr val="accent5"/>
            </a:solidFill>
          </a:ln>
        </p:spPr>
        <p:txBody>
          <a:bodyPr wrap="square" rtlCol="0" anchor="ctr" anchorCtr="0">
            <a:noAutofit/>
          </a:bodyPr>
          <a:lstStyle/>
          <a:p>
            <a:pPr>
              <a:lnSpc>
                <a:spcPct val="120000"/>
              </a:lnSpc>
            </a:pPr>
            <a:r>
              <a:rPr kumimoji="1" lang="ja-JP" altLang="en-US" sz="1600" dirty="0">
                <a:latin typeface="Segoe UI" panose="020B0502040204020203" pitchFamily="34" charset="0"/>
                <a:ea typeface="メイリオ" panose="020B0604030504040204" pitchFamily="50" charset="-128"/>
              </a:rPr>
              <a:t>従事者は喀痰吸引等を実施する前に、急変時等の対応について理解しておく必要があります。急変時等の対応については、ケアマネジャー等を中心に、多職種で文書等により共有しておくとよいでしょう。</a:t>
            </a:r>
          </a:p>
        </p:txBody>
      </p:sp>
      <p:sp>
        <p:nvSpPr>
          <p:cNvPr id="26" name="テキスト ボックス 25">
            <a:extLst>
              <a:ext uri="{FF2B5EF4-FFF2-40B4-BE49-F238E27FC236}">
                <a16:creationId xmlns:a16="http://schemas.microsoft.com/office/drawing/2014/main" id="{36C6F470-3A45-4EE2-B9D1-9459001A20B9}"/>
              </a:ext>
            </a:extLst>
          </p:cNvPr>
          <p:cNvSpPr txBox="1"/>
          <p:nvPr/>
        </p:nvSpPr>
        <p:spPr>
          <a:xfrm>
            <a:off x="4824028" y="1268760"/>
            <a:ext cx="4032448" cy="504056"/>
          </a:xfrm>
          <a:prstGeom prst="rect">
            <a:avLst/>
          </a:prstGeom>
          <a:ln w="28575">
            <a:solidFill>
              <a:schemeClr val="accent5"/>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rtlCol="0" anchor="ctr" anchorCtr="1">
            <a:noAutofit/>
          </a:bodyPr>
          <a:lstStyle/>
          <a:p>
            <a:pPr algn="ctr"/>
            <a:r>
              <a:rPr lang="ja-JP" altLang="en-US" sz="2200" b="1" dirty="0">
                <a:solidFill>
                  <a:schemeClr val="tx1">
                    <a:lumMod val="65000"/>
                    <a:lumOff val="35000"/>
                  </a:schemeClr>
                </a:solidFill>
                <a:latin typeface="Segoe UI" panose="020B0502040204020203" pitchFamily="34" charset="0"/>
                <a:ea typeface="メイリオ" panose="020B0604030504040204" pitchFamily="50" charset="-128"/>
              </a:rPr>
              <a:t>計画書等の書類作成</a:t>
            </a:r>
            <a:endParaRPr kumimoji="1" lang="ja-JP" altLang="en-US" sz="2200" b="1"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9223A8D-0D04-4A4C-B72B-3566E1674BBF}"/>
              </a:ext>
            </a:extLst>
          </p:cNvPr>
          <p:cNvSpPr txBox="1"/>
          <p:nvPr/>
        </p:nvSpPr>
        <p:spPr>
          <a:xfrm>
            <a:off x="323528" y="4005064"/>
            <a:ext cx="4032448" cy="504056"/>
          </a:xfrm>
          <a:prstGeom prst="rect">
            <a:avLst/>
          </a:prstGeom>
          <a:ln w="28575">
            <a:solidFill>
              <a:schemeClr val="accent5"/>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rtlCol="0" anchor="ctr" anchorCtr="1">
            <a:noAutofit/>
          </a:bodyPr>
          <a:lstStyle/>
          <a:p>
            <a:pPr algn="ctr"/>
            <a:r>
              <a:rPr lang="ja-JP" altLang="en-US" sz="2200" b="1" dirty="0">
                <a:solidFill>
                  <a:schemeClr val="tx1">
                    <a:lumMod val="65000"/>
                    <a:lumOff val="35000"/>
                  </a:schemeClr>
                </a:solidFill>
                <a:latin typeface="Segoe UI" panose="020B0502040204020203" pitchFamily="34" charset="0"/>
                <a:ea typeface="メイリオ" panose="020B0604030504040204" pitchFamily="50" charset="-128"/>
              </a:rPr>
              <a:t>対象者に関する情報共有</a:t>
            </a:r>
            <a:endParaRPr kumimoji="1" lang="ja-JP" altLang="en-US" sz="2200" b="1"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025BE0A4-00BF-4889-8C0D-83538775EB05}"/>
              </a:ext>
            </a:extLst>
          </p:cNvPr>
          <p:cNvSpPr txBox="1"/>
          <p:nvPr/>
        </p:nvSpPr>
        <p:spPr>
          <a:xfrm>
            <a:off x="4824028" y="4005064"/>
            <a:ext cx="4032448" cy="504056"/>
          </a:xfrm>
          <a:prstGeom prst="rect">
            <a:avLst/>
          </a:prstGeom>
          <a:ln w="28575">
            <a:solidFill>
              <a:schemeClr val="accent5"/>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rtlCol="0" anchor="ctr" anchorCtr="1">
            <a:noAutofit/>
          </a:bodyPr>
          <a:lstStyle/>
          <a:p>
            <a:pPr algn="ctr"/>
            <a:r>
              <a:rPr lang="ja-JP" altLang="en-US" sz="2200" b="1" dirty="0">
                <a:solidFill>
                  <a:schemeClr val="tx1">
                    <a:lumMod val="65000"/>
                    <a:lumOff val="35000"/>
                  </a:schemeClr>
                </a:solidFill>
                <a:latin typeface="Segoe UI" panose="020B0502040204020203" pitchFamily="34" charset="0"/>
                <a:ea typeface="メイリオ" panose="020B0604030504040204" pitchFamily="50" charset="-128"/>
              </a:rPr>
              <a:t>急変時等の対応</a:t>
            </a:r>
            <a:endParaRPr kumimoji="1" lang="ja-JP" altLang="en-US" sz="2200" b="1"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6E6B887F-82CC-4E78-B3D3-5A9904B49387}"/>
              </a:ext>
            </a:extLst>
          </p:cNvPr>
          <p:cNvSpPr txBox="1"/>
          <p:nvPr/>
        </p:nvSpPr>
        <p:spPr>
          <a:xfrm>
            <a:off x="323528" y="1268760"/>
            <a:ext cx="4032448" cy="504056"/>
          </a:xfrm>
          <a:prstGeom prst="rect">
            <a:avLst/>
          </a:prstGeom>
          <a:ln w="28575">
            <a:solidFill>
              <a:schemeClr val="accent5"/>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rtlCol="0" anchor="ctr" anchorCtr="1">
            <a:noAutofit/>
          </a:bodyPr>
          <a:lstStyle/>
          <a:p>
            <a:pPr algn="ctr"/>
            <a:r>
              <a:rPr lang="ja-JP" altLang="en-US" sz="2200" b="1" dirty="0">
                <a:solidFill>
                  <a:schemeClr val="tx1">
                    <a:lumMod val="65000"/>
                    <a:lumOff val="35000"/>
                  </a:schemeClr>
                </a:solidFill>
                <a:latin typeface="Segoe UI" panose="020B0502040204020203" pitchFamily="34" charset="0"/>
                <a:ea typeface="メイリオ" panose="020B0604030504040204" pitchFamily="50" charset="-128"/>
              </a:rPr>
              <a:t>従事者の手技の確認</a:t>
            </a:r>
            <a:endParaRPr kumimoji="1" lang="ja-JP" altLang="en-US" sz="2200" b="1"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9533977-5A0D-4E7A-885C-95A3ECC40ECC}"/>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28EF403F-C5BE-4083-9FC8-DD79EE8B173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832550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タイトル 1"/>
          <p:cNvSpPr>
            <a:spLocks noGrp="1"/>
          </p:cNvSpPr>
          <p:nvPr>
            <p:ph type="title"/>
          </p:nvPr>
        </p:nvSpPr>
        <p:spPr/>
        <p:txBody>
          <a:bodyPr>
            <a:noAutofit/>
          </a:bodyPr>
          <a:lstStyle/>
          <a:p>
            <a:r>
              <a:rPr lang="ja-JP" altLang="en-US" sz="2300" dirty="0"/>
              <a:t>対象者の安全・安心を確保するために、各職種に期待される役割</a:t>
            </a:r>
          </a:p>
        </p:txBody>
      </p:sp>
      <p:sp>
        <p:nvSpPr>
          <p:cNvPr id="9" name="テキスト ボックス 8">
            <a:extLst>
              <a:ext uri="{FF2B5EF4-FFF2-40B4-BE49-F238E27FC236}">
                <a16:creationId xmlns:a16="http://schemas.microsoft.com/office/drawing/2014/main" id="{A1A60E86-27C2-46C8-A729-3EF7CEA8DDCD}"/>
              </a:ext>
            </a:extLst>
          </p:cNvPr>
          <p:cNvSpPr txBox="1"/>
          <p:nvPr/>
        </p:nvSpPr>
        <p:spPr>
          <a:xfrm>
            <a:off x="5931589" y="169200"/>
            <a:ext cx="195277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4-4.</a:t>
            </a:r>
            <a:r>
              <a:rPr lang="ja-JP" altLang="en-US" sz="1400" b="1" dirty="0">
                <a:solidFill>
                  <a:schemeClr val="bg1"/>
                </a:solidFill>
                <a:latin typeface="游ゴシック" panose="020B0400000000000000" pitchFamily="50" charset="-128"/>
                <a:ea typeface="游ゴシック" panose="020B0400000000000000" pitchFamily="50" charset="-128"/>
              </a:rPr>
              <a:t>多職種連携の実際</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65696436"/>
              </p:ext>
            </p:extLst>
          </p:nvPr>
        </p:nvGraphicFramePr>
        <p:xfrm>
          <a:off x="251520" y="1196752"/>
          <a:ext cx="8640961" cy="5471676"/>
        </p:xfrm>
        <a:graphic>
          <a:graphicData uri="http://schemas.openxmlformats.org/drawingml/2006/table">
            <a:tbl>
              <a:tblPr bandRow="1">
                <a:tableStyleId>{7DF18680-E054-41AD-8BC1-D1AEF772440D}</a:tableStyleId>
              </a:tblPr>
              <a:tblGrid>
                <a:gridCol w="1991338">
                  <a:extLst>
                    <a:ext uri="{9D8B030D-6E8A-4147-A177-3AD203B41FA5}">
                      <a16:colId xmlns:a16="http://schemas.microsoft.com/office/drawing/2014/main" val="20000"/>
                    </a:ext>
                  </a:extLst>
                </a:gridCol>
                <a:gridCol w="6649623">
                  <a:extLst>
                    <a:ext uri="{9D8B030D-6E8A-4147-A177-3AD203B41FA5}">
                      <a16:colId xmlns:a16="http://schemas.microsoft.com/office/drawing/2014/main" val="20001"/>
                    </a:ext>
                  </a:extLst>
                </a:gridCol>
              </a:tblGrid>
              <a:tr h="2016224">
                <a:tc>
                  <a:txBody>
                    <a:bodyPr/>
                    <a:lstStyle/>
                    <a:p>
                      <a:pPr algn="l"/>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○認定特定行為</a:t>
                      </a:r>
                      <a:br>
                        <a:rPr kumimoji="1" lang="en-US" altLang="ja-JP" sz="1600" b="1" spc="0" baseline="0" dirty="0">
                          <a:solidFill>
                            <a:schemeClr val="accent5">
                              <a:lumMod val="50000"/>
                            </a:schemeClr>
                          </a:solidFill>
                          <a:latin typeface="Segoe UI" panose="020B0502040204020203" pitchFamily="34" charset="0"/>
                          <a:ea typeface="メイリオ" panose="020B0604030504040204" pitchFamily="50" charset="-128"/>
                        </a:rPr>
                      </a:br>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　業務従事者等</a:t>
                      </a:r>
                      <a:endParaRPr kumimoji="1" lang="en-US" altLang="ja-JP" sz="1600" b="1" spc="0" baseline="0" dirty="0">
                        <a:solidFill>
                          <a:schemeClr val="accent5">
                            <a:lumMod val="50000"/>
                          </a:schemeClr>
                        </a:solidFill>
                        <a:latin typeface="Segoe UI" panose="020B0502040204020203" pitchFamily="34" charset="0"/>
                        <a:ea typeface="メイリオ" panose="020B0604030504040204" pitchFamily="50" charset="-128"/>
                      </a:endParaRPr>
                    </a:p>
                    <a:p>
                      <a:pPr algn="l"/>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○登録事業者</a:t>
                      </a:r>
                    </a:p>
                    <a:p>
                      <a:pPr algn="l"/>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・喀痰吸引等の技術の修得・維持・向上</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・喀痰吸引等を実施することのリスクの認識</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・喀痰</a:t>
                      </a:r>
                      <a:r>
                        <a:rPr lang="ja-JP" altLang="en-US" sz="1400" baseline="0" dirty="0">
                          <a:solidFill>
                            <a:schemeClr val="tx1"/>
                          </a:solidFill>
                          <a:latin typeface="Segoe UI" panose="020B0502040204020203" pitchFamily="34" charset="0"/>
                          <a:ea typeface="メイリオ" panose="020B0604030504040204" pitchFamily="50" charset="-128"/>
                        </a:rPr>
                        <a:t>吸引等に係る対象者の負担を軽減するための介護技術の修得</a:t>
                      </a:r>
                      <a:br>
                        <a:rPr lang="en-US" altLang="ja-JP" sz="1400" baseline="0" dirty="0">
                          <a:solidFill>
                            <a:schemeClr val="tx1"/>
                          </a:solidFill>
                          <a:latin typeface="Segoe UI" panose="020B0502040204020203" pitchFamily="34" charset="0"/>
                          <a:ea typeface="メイリオ" panose="020B0604030504040204" pitchFamily="50" charset="-128"/>
                        </a:rPr>
                      </a:br>
                      <a:r>
                        <a:rPr lang="ja-JP" altLang="en-US" sz="1000" baseline="0" dirty="0">
                          <a:solidFill>
                            <a:schemeClr val="tx1"/>
                          </a:solidFill>
                          <a:latin typeface="Segoe UI" panose="020B0502040204020203" pitchFamily="34" charset="0"/>
                          <a:ea typeface="メイリオ" panose="020B0604030504040204" pitchFamily="50" charset="-128"/>
                        </a:rPr>
                        <a:t>（口腔ケア、水分摂取等）</a:t>
                      </a:r>
                      <a:endParaRPr lang="en-US" altLang="ja-JP" sz="10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・指示書の内容と有効期限の確認</a:t>
                      </a:r>
                      <a:endParaRPr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・喀痰吸引等業務計画書・実施状況報告書</a:t>
                      </a:r>
                      <a:r>
                        <a:rPr kumimoji="1" lang="ja-JP" altLang="en-US" sz="1400" baseline="0" dirty="0">
                          <a:solidFill>
                            <a:schemeClr val="tx1"/>
                          </a:solidFill>
                          <a:latin typeface="Segoe UI" panose="020B0502040204020203" pitchFamily="34" charset="0"/>
                          <a:ea typeface="メイリオ" panose="020B0604030504040204" pitchFamily="50" charset="-128"/>
                        </a:rPr>
                        <a:t>の作成</a:t>
                      </a:r>
                      <a:endParaRPr kumimoji="1"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kumimoji="1" lang="ja-JP" altLang="en-US" sz="1400" baseline="0" dirty="0">
                          <a:solidFill>
                            <a:schemeClr val="tx1"/>
                          </a:solidFill>
                          <a:latin typeface="Segoe UI" panose="020B0502040204020203" pitchFamily="34" charset="0"/>
                          <a:ea typeface="メイリオ" panose="020B0604030504040204" pitchFamily="50" charset="-128"/>
                        </a:rPr>
                        <a:t>・対象者の日々の観察・記録</a:t>
                      </a:r>
                      <a:endParaRPr kumimoji="1"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・対象者の急変時等の連絡</a:t>
                      </a:r>
                      <a:endParaRPr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・必要時の医師または看護師</a:t>
                      </a:r>
                      <a:r>
                        <a:rPr lang="ja-JP" altLang="en-US" sz="1400" baseline="0" dirty="0">
                          <a:latin typeface="Segoe UI" panose="020B0502040204020203" pitchFamily="34" charset="0"/>
                          <a:ea typeface="メイリオ" panose="020B0604030504040204" pitchFamily="50" charset="-128"/>
                        </a:rPr>
                        <a:t>への報告・相談</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・ヒヤリ・ハットの報告</a:t>
                      </a:r>
                      <a:endParaRPr kumimoji="1" lang="ja-JP" altLang="en-US" sz="1400" baseline="0" dirty="0">
                        <a:solidFill>
                          <a:schemeClr val="tx1"/>
                        </a:solidFill>
                        <a:latin typeface="Segoe UI" panose="020B0502040204020203" pitchFamily="34" charset="0"/>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8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a:t>
                      </a:r>
                      <a:r>
                        <a:rPr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訪問看護事業所</a:t>
                      </a:r>
                      <a:endParaRPr lang="en-US" altLang="ja-JP" sz="1600" b="1" spc="0" baseline="0" dirty="0">
                        <a:solidFill>
                          <a:schemeClr val="accent5">
                            <a:lumMod val="50000"/>
                          </a:schemeClr>
                        </a:solidFill>
                        <a:latin typeface="Segoe UI" panose="020B0502040204020203" pitchFamily="34" charset="0"/>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　等の看護師</a:t>
                      </a:r>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p>
                      <a:pPr algn="l"/>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・従事者の手技の確認・指導</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・対象者の状態をふまえた喀痰吸引等の留意点の指導</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a:t>
                      </a:r>
                      <a:r>
                        <a:rPr lang="ja-JP" altLang="en-US" sz="1400" baseline="0" dirty="0">
                          <a:solidFill>
                            <a:schemeClr val="tx1"/>
                          </a:solidFill>
                          <a:latin typeface="Segoe UI" panose="020B0502040204020203" pitchFamily="34" charset="0"/>
                          <a:ea typeface="メイリオ" panose="020B0604030504040204" pitchFamily="50" charset="-128"/>
                        </a:rPr>
                        <a:t>従事者からの情報をふまえた予防的な対応</a:t>
                      </a:r>
                      <a:endParaRPr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・急変時等の医師への相談、従事者への対応方法の指示</a:t>
                      </a:r>
                      <a:endParaRPr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・業務計画書（作成・見直し）に関する助言・指導</a:t>
                      </a:r>
                      <a:endParaRPr lang="en-US" altLang="ja-JP" sz="1400" baseline="0" dirty="0">
                        <a:solidFill>
                          <a:schemeClr val="tx1"/>
                        </a:solidFill>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solidFill>
                            <a:schemeClr val="tx1"/>
                          </a:solidFill>
                          <a:latin typeface="Segoe UI" panose="020B0502040204020203" pitchFamily="34" charset="0"/>
                          <a:ea typeface="メイリオ" panose="020B0604030504040204" pitchFamily="50" charset="-128"/>
                        </a:rPr>
                        <a:t>・安全委員会への</a:t>
                      </a:r>
                      <a:r>
                        <a:rPr lang="ja-JP" altLang="en-US" sz="1400" baseline="0" dirty="0">
                          <a:latin typeface="Segoe UI" panose="020B0502040204020203" pitchFamily="34" charset="0"/>
                          <a:ea typeface="メイリオ" panose="020B0604030504040204" pitchFamily="50" charset="-128"/>
                        </a:rPr>
                        <a:t>出席</a:t>
                      </a:r>
                      <a:endParaRPr kumimoji="1" lang="ja-JP" altLang="en-US" sz="1400" baseline="0" dirty="0">
                        <a:solidFill>
                          <a:schemeClr val="tx1"/>
                        </a:solidFill>
                        <a:latin typeface="Segoe UI" panose="020B0502040204020203" pitchFamily="34" charset="0"/>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98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a:t>
                      </a:r>
                      <a:r>
                        <a:rPr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医師</a:t>
                      </a:r>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p>
                      <a:pPr algn="l"/>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ts val="1600"/>
                        </a:lnSpc>
                      </a:pPr>
                      <a:r>
                        <a:rPr lang="ja-JP" altLang="en-US" sz="1400" baseline="0" dirty="0">
                          <a:latin typeface="Segoe UI" panose="020B0502040204020203" pitchFamily="34" charset="0"/>
                          <a:ea typeface="メイリオ" panose="020B0604030504040204" pitchFamily="50" charset="-128"/>
                        </a:rPr>
                        <a:t>・介護職員等による喀痰吸引等の実施の可否の判断</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・指示書を通じた喀痰吸引等の実施内容の指示</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・対象者のリスク予測</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・リスクをふまえた喀痰吸引等の実施方法の指示</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・急変時等の対応方法の指示</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・対象者の心身の状況などの変化に応じた指示書の見直し</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・安全委員会への出席</a:t>
                      </a:r>
                      <a:endParaRPr kumimoji="1" lang="ja-JP" altLang="en-US" sz="1400" baseline="0" dirty="0">
                        <a:solidFill>
                          <a:schemeClr val="tx1"/>
                        </a:solidFill>
                        <a:latin typeface="Segoe UI" panose="020B0502040204020203" pitchFamily="34" charset="0"/>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a:t>
                      </a:r>
                      <a:r>
                        <a:rPr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ケアマネジャー</a:t>
                      </a:r>
                      <a:endParaRPr lang="en-US" altLang="ja-JP" sz="1600" b="1" spc="0" baseline="0" dirty="0">
                        <a:solidFill>
                          <a:schemeClr val="accent5">
                            <a:lumMod val="50000"/>
                          </a:schemeClr>
                        </a:solidFill>
                        <a:latin typeface="Segoe UI" panose="020B0502040204020203" pitchFamily="34" charset="0"/>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spc="0" baseline="0" dirty="0">
                          <a:solidFill>
                            <a:schemeClr val="accent5">
                              <a:lumMod val="50000"/>
                            </a:schemeClr>
                          </a:solidFill>
                          <a:latin typeface="Segoe UI" panose="020B0502040204020203" pitchFamily="34" charset="0"/>
                          <a:ea typeface="メイリオ" panose="020B0604030504040204" pitchFamily="50" charset="-128"/>
                        </a:rPr>
                        <a:t>○相談支援専門員</a:t>
                      </a:r>
                      <a:endParaRPr kumimoji="1" lang="ja-JP" altLang="en-US" sz="1600" b="1" spc="0" baseline="0" dirty="0">
                        <a:solidFill>
                          <a:schemeClr val="accent5">
                            <a:lumMod val="50000"/>
                          </a:schemeClr>
                        </a:solidFill>
                        <a:latin typeface="Segoe UI" panose="020B0502040204020203" pitchFamily="34" charset="0"/>
                        <a:ea typeface="メイリオ" panose="020B0604030504040204" pitchFamily="50" charset="-128"/>
                      </a:endParaRPr>
                    </a:p>
                  </a:txBody>
                  <a:tcPr marB="18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indent="-180000">
                        <a:lnSpc>
                          <a:spcPts val="1600"/>
                        </a:lnSpc>
                      </a:pPr>
                      <a:r>
                        <a:rPr lang="ja-JP" altLang="en-US" sz="1400" baseline="0" dirty="0">
                          <a:latin typeface="Segoe UI" panose="020B0502040204020203" pitchFamily="34" charset="0"/>
                          <a:ea typeface="メイリオ" panose="020B0604030504040204" pitchFamily="50" charset="-128"/>
                        </a:rPr>
                        <a:t>・喀痰吸引等にかかる連絡調整</a:t>
                      </a:r>
                      <a:endParaRPr lang="en-US" altLang="ja-JP" sz="1400" baseline="0" dirty="0">
                        <a:latin typeface="Segoe UI" panose="020B0502040204020203" pitchFamily="34" charset="0"/>
                        <a:ea typeface="メイリオ" panose="020B0604030504040204" pitchFamily="50" charset="-128"/>
                      </a:endParaRPr>
                    </a:p>
                    <a:p>
                      <a:pPr marL="180000" indent="-180000">
                        <a:lnSpc>
                          <a:spcPts val="1600"/>
                        </a:lnSpc>
                      </a:pPr>
                      <a:r>
                        <a:rPr lang="ja-JP" altLang="en-US" sz="1400" baseline="0" dirty="0">
                          <a:latin typeface="Segoe UI" panose="020B0502040204020203" pitchFamily="34" charset="0"/>
                          <a:ea typeface="メイリオ" panose="020B0604030504040204" pitchFamily="50" charset="-128"/>
                        </a:rPr>
                        <a:t>・急変時等の連絡調整</a:t>
                      </a:r>
                      <a:endParaRPr kumimoji="1" lang="ja-JP" altLang="en-US" sz="1400" baseline="0" dirty="0">
                        <a:solidFill>
                          <a:schemeClr val="tx1"/>
                        </a:solidFill>
                        <a:latin typeface="Segoe UI" panose="020B0502040204020203" pitchFamily="34" charset="0"/>
                        <a:ea typeface="メイリオ" panose="020B0604030504040204" pitchFamily="50" charset="-128"/>
                      </a:endParaRPr>
                    </a:p>
                  </a:txBody>
                  <a:tcPr marT="54000" marB="18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スライド番号プレースホルダー 1">
            <a:extLst>
              <a:ext uri="{FF2B5EF4-FFF2-40B4-BE49-F238E27FC236}">
                <a16:creationId xmlns:a16="http://schemas.microsoft.com/office/drawing/2014/main" id="{DD677CC3-9795-4B26-8214-94C5AE6B258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89926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normAutofit fontScale="90000"/>
          </a:bodyPr>
          <a:lstStyle/>
          <a:p>
            <a:pPr eaLnBrk="1" hangingPunct="1">
              <a:defRPr/>
            </a:pPr>
            <a:r>
              <a:rPr lang="ja-JP" altLang="en-US" sz="3200" spc="600" dirty="0"/>
              <a:t>おわりに</a:t>
            </a:r>
          </a:p>
        </p:txBody>
      </p:sp>
      <p:pic>
        <p:nvPicPr>
          <p:cNvPr id="151556" name="Picture 4" descr="名称未設定アート 1"/>
          <p:cNvPicPr>
            <a:picLocks noChangeAspect="1" noChangeArrowheads="1"/>
          </p:cNvPicPr>
          <p:nvPr/>
        </p:nvPicPr>
        <p:blipFill>
          <a:blip r:embed="rId3">
            <a:extLst>
              <a:ext uri="{28A0092B-C50C-407E-A947-70E740481C1C}">
                <a14:useLocalDpi xmlns:a14="http://schemas.microsoft.com/office/drawing/2010/main" val="0"/>
              </a:ext>
            </a:extLst>
          </a:blip>
          <a:srcRect t="23663" b="24974"/>
          <a:stretch>
            <a:fillRect/>
          </a:stretch>
        </p:blipFill>
        <p:spPr bwMode="auto">
          <a:xfrm>
            <a:off x="638125" y="1125239"/>
            <a:ext cx="75342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87FA062-0BE5-4E57-84D6-84FB950572AA}"/>
              </a:ext>
            </a:extLst>
          </p:cNvPr>
          <p:cNvSpPr txBox="1"/>
          <p:nvPr/>
        </p:nvSpPr>
        <p:spPr>
          <a:xfrm>
            <a:off x="6588224" y="169200"/>
            <a:ext cx="902811" cy="307777"/>
          </a:xfrm>
          <a:prstGeom prst="rect">
            <a:avLst/>
          </a:prstGeom>
          <a:noFill/>
        </p:spPr>
        <p:txBody>
          <a:bodyPr wrap="none" rtlCol="0">
            <a:spAutoFit/>
          </a:bodyPr>
          <a:lstStyle/>
          <a:p>
            <a:r>
              <a:rPr lang="ja-JP" altLang="en-US" sz="1400" b="1" dirty="0">
                <a:solidFill>
                  <a:schemeClr val="bg1"/>
                </a:solidFill>
                <a:latin typeface="游ゴシック" panose="020B0400000000000000" pitchFamily="50" charset="-128"/>
                <a:ea typeface="游ゴシック" panose="020B0400000000000000" pitchFamily="50" charset="-128"/>
              </a:rPr>
              <a:t>おわりに</a:t>
            </a:r>
            <a:endParaRPr kumimoji="1" lang="ja-JP" altLang="en-US" sz="1400" b="1" dirty="0">
              <a:solidFill>
                <a:schemeClr val="bg1"/>
              </a:solidFill>
              <a:latin typeface="游ゴシック" panose="020B0400000000000000" pitchFamily="50" charset="-128"/>
              <a:ea typeface="游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15DEA58E-7862-4D4A-B00B-426FC97C960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425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86060615"/>
              </p:ext>
            </p:extLst>
          </p:nvPr>
        </p:nvGraphicFramePr>
        <p:xfrm>
          <a:off x="179388" y="1196752"/>
          <a:ext cx="8785225" cy="4913808"/>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860425">
                  <a:extLst>
                    <a:ext uri="{9D8B030D-6E8A-4147-A177-3AD203B41FA5}">
                      <a16:colId xmlns:a16="http://schemas.microsoft.com/office/drawing/2014/main" val="20002"/>
                    </a:ext>
                  </a:extLst>
                </a:gridCol>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科　　目</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中項目</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時間数</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6480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重度障害児・者等の地域生活等に関する講義</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・障害者自立支援法と関係法規</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・利用可能な制度</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・重度障害児・者等の地域生活　等</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２</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8192">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喀痰吸引等を必要とする重度障害児・者等の障害及び支援に関する講義</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緊急時の対応及び危険防止に関する講義</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・呼吸について</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・呼吸異常時の症状、緊急時対応</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・人工呼吸器について</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・人工呼吸器に係る緊急時対応</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・喀痰吸引概説</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・口腔内・鼻腔内・気管カニューレ内部の吸引</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・喀痰吸引のリスク、中止要件、緊急時対応</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・喀痰吸引の手順、留意点　等</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３</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4720">
                <a:tc vMerge="1">
                  <a:txBody>
                    <a:bodyPr/>
                    <a:lstStyle/>
                    <a:p>
                      <a:endParaRPr kumimoji="1" lang="ja-JP" altLang="en-US"/>
                    </a:p>
                  </a:txBody>
                  <a:tcPr/>
                </a:tc>
                <a:tc>
                  <a:txBody>
                    <a:bodyPr/>
                    <a:lstStyle/>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・健康状態の把握</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・食と排泄（消化）について</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・経管栄養概説</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・胃ろう（腸</a:t>
                      </a:r>
                      <a:r>
                        <a:rPr kumimoji="0" lang="ja-JP" altLang="en-US" sz="1400" b="0" i="0" u="none" strike="noStrike" cap="none" normalizeH="0" baseline="0" dirty="0" err="1">
                          <a:ln>
                            <a:noFill/>
                          </a:ln>
                          <a:solidFill>
                            <a:schemeClr val="tx1"/>
                          </a:solidFill>
                          <a:effectLst/>
                          <a:latin typeface="Century" pitchFamily="18" charset="0"/>
                          <a:ea typeface="ＭＳ ゴシック" pitchFamily="49" charset="-128"/>
                          <a:cs typeface="Times New Roman" pitchFamily="18" charset="0"/>
                        </a:rPr>
                        <a:t>ろう</a:t>
                      </a: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）と経鼻経管栄養</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・経管栄養のリスク、中止要件、緊急時対応</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・経管栄養の手順、留意点　等</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３</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喀痰吸引等に関する演習</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・喀痰吸引（口腔内）</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・喀痰吸引（鼻腔内）</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・喀痰吸引（気管カニューレ内部）</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・経管栄養（胃ろう・腸ろう）</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ts val="161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・経管栄養（経鼻）</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１</a:t>
                      </a:r>
                      <a:endParaRPr kumimoji="0" lang="ja-JP" altLang="en-US"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59781" marR="5978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9180" name="Rectangle 1"/>
          <p:cNvSpPr>
            <a:spLocks noChangeArrowheads="1"/>
          </p:cNvSpPr>
          <p:nvPr/>
        </p:nvSpPr>
        <p:spPr bwMode="auto">
          <a:xfrm>
            <a:off x="107950" y="6120001"/>
            <a:ext cx="8856662" cy="73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60000" indent="-288000" eaLnBrk="1" hangingPunct="1">
              <a:lnSpc>
                <a:spcPts val="1150"/>
              </a:lnSpc>
              <a:spcBef>
                <a:spcPct val="0"/>
              </a:spcBef>
              <a:buFontTx/>
              <a:buNone/>
            </a:pPr>
            <a:r>
              <a:rPr lang="ja-JP" altLang="ja-JP" sz="1200" dirty="0">
                <a:latin typeface="Segoe UI" panose="020B0502040204020203" pitchFamily="34" charset="0"/>
                <a:ea typeface="メイリオ" panose="020B0604030504040204" pitchFamily="50" charset="-128"/>
                <a:cs typeface="Times New Roman" pitchFamily="18" charset="0"/>
              </a:rPr>
              <a:t>○</a:t>
            </a:r>
            <a:r>
              <a:rPr lang="ja-JP" altLang="en-US" sz="1200" dirty="0">
                <a:latin typeface="Segoe UI" panose="020B0502040204020203" pitchFamily="34" charset="0"/>
                <a:ea typeface="メイリオ" panose="020B0604030504040204" pitchFamily="50" charset="-128"/>
                <a:cs typeface="Times New Roman" pitchFamily="18" charset="0"/>
              </a:rPr>
              <a:t>　基本研修（講義及び演習）</a:t>
            </a:r>
            <a:endParaRPr lang="ja-JP" altLang="en-US" sz="1200" dirty="0">
              <a:latin typeface="Segoe UI" panose="020B0502040204020203" pitchFamily="34" charset="0"/>
              <a:ea typeface="メイリオ" panose="020B0604030504040204" pitchFamily="50" charset="-128"/>
              <a:cs typeface="ＭＳ 明朝" pitchFamily="17" charset="-128"/>
            </a:endParaRPr>
          </a:p>
          <a:p>
            <a:pPr marL="360000" indent="-288000">
              <a:lnSpc>
                <a:spcPts val="1150"/>
              </a:lnSpc>
              <a:spcBef>
                <a:spcPct val="0"/>
              </a:spcBef>
              <a:buFontTx/>
              <a:buNone/>
            </a:pPr>
            <a:r>
              <a:rPr lang="en-US" altLang="ja-JP" sz="1200" dirty="0">
                <a:latin typeface="Segoe UI" panose="020B0502040204020203" pitchFamily="34" charset="0"/>
                <a:ea typeface="メイリオ" panose="020B0604030504040204" pitchFamily="50" charset="-128"/>
                <a:cs typeface="ＭＳ 明朝" pitchFamily="17" charset="-128"/>
              </a:rPr>
              <a:t>※</a:t>
            </a:r>
            <a:r>
              <a:rPr lang="ja-JP" altLang="en-US" sz="1200" dirty="0">
                <a:latin typeface="Segoe UI" panose="020B0502040204020203" pitchFamily="34" charset="0"/>
                <a:ea typeface="メイリオ" panose="020B0604030504040204" pitchFamily="50" charset="-128"/>
                <a:cs typeface="ＭＳ 明朝" pitchFamily="17" charset="-128"/>
              </a:rPr>
              <a:t>　</a:t>
            </a:r>
            <a:r>
              <a:rPr lang="ja-JP" altLang="en-US" sz="1200" dirty="0">
                <a:latin typeface="Segoe UI" panose="020B0502040204020203" pitchFamily="34" charset="0"/>
                <a:ea typeface="メイリオ" panose="020B0604030504040204" pitchFamily="50" charset="-128"/>
                <a:cs typeface="Times New Roman" pitchFamily="18" charset="0"/>
              </a:rPr>
              <a:t>演習（シミュレーター演習）については、当該行為のイメージをつかむこと（手順の確認等）を目的とし、評価は行わない。実地研修の序盤に、実際に利用者のいる現場において、指導看護師や経験のある介護職員が行う喀痰吸引等を見ながら利用者ごとの手順に従って演習（現場演習）を実施し、プロセスの評価を行う。 </a:t>
            </a:r>
          </a:p>
        </p:txBody>
      </p:sp>
      <p:sp>
        <p:nvSpPr>
          <p:cNvPr id="3" name="タイトル 2"/>
          <p:cNvSpPr>
            <a:spLocks noGrp="1"/>
          </p:cNvSpPr>
          <p:nvPr>
            <p:ph type="title"/>
          </p:nvPr>
        </p:nvSpPr>
        <p:spPr/>
        <p:txBody>
          <a:bodyPr>
            <a:normAutofit fontScale="90000"/>
          </a:bodyPr>
          <a:lstStyle/>
          <a:p>
            <a:r>
              <a:rPr lang="en-US" altLang="ja-JP" dirty="0">
                <a:latin typeface="メイリオ" panose="020B0604030504040204" pitchFamily="50" charset="-128"/>
              </a:rPr>
              <a:t>【</a:t>
            </a:r>
            <a:r>
              <a:rPr lang="ja-JP" altLang="en-US" dirty="0">
                <a:latin typeface="メイリオ" panose="020B0604030504040204" pitchFamily="50" charset="-128"/>
              </a:rPr>
              <a:t>特定の者</a:t>
            </a:r>
            <a:r>
              <a:rPr lang="en-US" altLang="ja-JP" dirty="0">
                <a:latin typeface="メイリオ" panose="020B0604030504040204" pitchFamily="50" charset="-128"/>
              </a:rPr>
              <a:t>】</a:t>
            </a:r>
            <a:r>
              <a:rPr lang="ja-JP" altLang="en-US" dirty="0">
                <a:latin typeface="メイリオ" panose="020B0604030504040204" pitchFamily="50" charset="-128"/>
              </a:rPr>
              <a:t>基本研修カリキュラム</a:t>
            </a:r>
            <a:endParaRPr kumimoji="1" lang="ja-JP" altLang="en-US"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7274812A-8976-481F-940D-5BD21D2BE480}"/>
              </a:ext>
            </a:extLst>
          </p:cNvPr>
          <p:cNvSpPr txBox="1"/>
          <p:nvPr/>
        </p:nvSpPr>
        <p:spPr>
          <a:xfrm>
            <a:off x="5287387" y="168895"/>
            <a:ext cx="3389069"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0-2.【</a:t>
            </a:r>
            <a:r>
              <a:rPr kumimoji="1" lang="ja-JP" altLang="en-US" sz="1400" b="1" dirty="0">
                <a:solidFill>
                  <a:schemeClr val="bg1"/>
                </a:solidFill>
                <a:latin typeface="游ゴシック" panose="020B0400000000000000" pitchFamily="50" charset="-128"/>
                <a:ea typeface="游ゴシック" panose="020B0400000000000000" pitchFamily="50" charset="-128"/>
              </a:rPr>
              <a:t>特定の者</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基本研修カリキュラム</a:t>
            </a:r>
          </a:p>
        </p:txBody>
      </p:sp>
      <p:sp>
        <p:nvSpPr>
          <p:cNvPr id="7" name="スライド番号プレースホルダー 1">
            <a:extLst>
              <a:ext uri="{FF2B5EF4-FFF2-40B4-BE49-F238E27FC236}">
                <a16:creationId xmlns:a16="http://schemas.microsoft.com/office/drawing/2014/main" id="{A03F0CEE-30F2-4842-9CCA-B348059BCB9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5961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0" name="Rectangle 2"/>
          <p:cNvSpPr>
            <a:spLocks noChangeArrowheads="1"/>
          </p:cNvSpPr>
          <p:nvPr/>
        </p:nvSpPr>
        <p:spPr bwMode="auto">
          <a:xfrm>
            <a:off x="251520" y="3744000"/>
            <a:ext cx="8642350" cy="22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marL="177800" indent="-1778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ts val="600"/>
              </a:spcBef>
              <a:buFontTx/>
              <a:buNone/>
            </a:pPr>
            <a:r>
              <a:rPr lang="ja-JP" altLang="en-US" sz="1400" dirty="0">
                <a:latin typeface="Segoe UI" panose="020B0502040204020203" pitchFamily="34" charset="0"/>
                <a:ea typeface="メイリオ" panose="020B0604030504040204" pitchFamily="50" charset="-128"/>
                <a:cs typeface="ＭＳ Ｐゴシック" pitchFamily="50" charset="-128"/>
              </a:rPr>
              <a:t>○指導看護師等による指導、確認を初回及び状態変化時に行い、初回及び状態変化時以外の時は、定期的に指導看護師等による指導、確認を行うこととし、医師・看護師等と連携した本人・家族又は経験のある介護職員等が実地研修の指導の補助をすることも可能とする。また、指導看護師等は、実地研修の評価を行うものとする。</a:t>
            </a:r>
          </a:p>
          <a:p>
            <a:pPr>
              <a:spcBef>
                <a:spcPts val="300"/>
              </a:spcBef>
              <a:buFontTx/>
              <a:buNone/>
            </a:pPr>
            <a:r>
              <a:rPr lang="ja-JP" altLang="en-US" sz="1400" dirty="0">
                <a:latin typeface="Segoe UI" panose="020B0502040204020203" pitchFamily="34" charset="0"/>
                <a:ea typeface="メイリオ" panose="020B0604030504040204" pitchFamily="50" charset="-128"/>
                <a:cs typeface="Times New Roman" pitchFamily="18" charset="0"/>
              </a:rPr>
              <a:t>○</a:t>
            </a:r>
            <a:r>
              <a:rPr lang="ja-JP" altLang="en-US" sz="1400" dirty="0">
                <a:latin typeface="Segoe UI" panose="020B0502040204020203" pitchFamily="34" charset="0"/>
                <a:ea typeface="メイリオ" panose="020B0604030504040204" pitchFamily="50" charset="-128"/>
                <a:cs typeface="ＭＳ Ｐゴシック" pitchFamily="50" charset="-128"/>
              </a:rPr>
              <a:t>実地研修を受けた介護職員等に対し、所定の評価票（介護職員等による喀痰吸引等の研修テキストに添付）を用いて評価を行う。（特定の者ごとの実施方法を考慮した評価基準とすることができる。）</a:t>
            </a:r>
            <a:endParaRPr lang="ja-JP" altLang="en-US" sz="1400" dirty="0">
              <a:latin typeface="Segoe UI" panose="020B0502040204020203" pitchFamily="34" charset="0"/>
              <a:ea typeface="メイリオ" panose="020B0604030504040204" pitchFamily="50" charset="-128"/>
            </a:endParaRPr>
          </a:p>
          <a:p>
            <a:pPr>
              <a:spcBef>
                <a:spcPts val="300"/>
              </a:spcBef>
              <a:buFontTx/>
              <a:buNone/>
            </a:pPr>
            <a:r>
              <a:rPr lang="ja-JP" altLang="en-US" sz="1400" dirty="0">
                <a:latin typeface="Segoe UI" panose="020B0502040204020203" pitchFamily="34" charset="0"/>
                <a:ea typeface="メイリオ" panose="020B0604030504040204" pitchFamily="50" charset="-128"/>
              </a:rPr>
              <a:t>○評価票の全ての項目についての医師又は指導看護師等の評価結果が、連続２回「手順どおりに実施できる」となった場合に、実地研修の修了を認める。</a:t>
            </a:r>
          </a:p>
          <a:p>
            <a:pPr>
              <a:spcBef>
                <a:spcPts val="300"/>
              </a:spcBef>
              <a:buFontTx/>
              <a:buNone/>
            </a:pPr>
            <a:r>
              <a:rPr lang="ja-JP" altLang="en-US" sz="1400" dirty="0">
                <a:latin typeface="Segoe UI" panose="020B0502040204020203" pitchFamily="34" charset="0"/>
                <a:ea typeface="メイリオ" panose="020B0604030504040204" pitchFamily="50" charset="-128"/>
              </a:rPr>
              <a:t>○ 「特定の者」の実地研修については、特定の者の特定の行為ごとに行う必要がある。なお、その際、基本研修を再受講する必要は無い。</a:t>
            </a:r>
          </a:p>
        </p:txBody>
      </p:sp>
      <p:graphicFrame>
        <p:nvGraphicFramePr>
          <p:cNvPr id="2" name="表 1"/>
          <p:cNvGraphicFramePr>
            <a:graphicFrameLocks noGrp="1"/>
          </p:cNvGraphicFramePr>
          <p:nvPr>
            <p:extLst>
              <p:ext uri="{D42A27DB-BD31-4B8C-83A1-F6EECF244321}">
                <p14:modId xmlns:p14="http://schemas.microsoft.com/office/powerpoint/2010/main" val="1949099136"/>
              </p:ext>
            </p:extLst>
          </p:nvPr>
        </p:nvGraphicFramePr>
        <p:xfrm>
          <a:off x="468313" y="1181944"/>
          <a:ext cx="8207375" cy="2524125"/>
        </p:xfrm>
        <a:graphic>
          <a:graphicData uri="http://schemas.openxmlformats.org/drawingml/2006/table">
            <a:tbl>
              <a:tblPr/>
              <a:tblGrid>
                <a:gridCol w="4267200">
                  <a:extLst>
                    <a:ext uri="{9D8B030D-6E8A-4147-A177-3AD203B41FA5}">
                      <a16:colId xmlns:a16="http://schemas.microsoft.com/office/drawing/2014/main" val="20000"/>
                    </a:ext>
                  </a:extLst>
                </a:gridCol>
                <a:gridCol w="3940175">
                  <a:extLst>
                    <a:ext uri="{9D8B030D-6E8A-4147-A177-3AD203B41FA5}">
                      <a16:colId xmlns:a16="http://schemas.microsoft.com/office/drawing/2014/main" val="20001"/>
                    </a:ext>
                  </a:extLst>
                </a:gridCol>
              </a:tblGrid>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口腔内の喀痰吸引</a:t>
                      </a: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　指導看護師等による評価（所定の判断基準）により、問題ないと判断されるまで実施。</a:t>
                      </a:r>
                      <a:endParaRPr kumimoji="0" lang="en-US" altLang="ja-JP"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a:t>
                      </a: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　評価を行う際には、利用者の意見を聴取することが可能な場合は、利用者の意見も踏まえた上で評価を実施。</a:t>
                      </a: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Century" pitchFamily="18" charset="0"/>
                          <a:ea typeface="ＭＳ ゴシック" pitchFamily="49" charset="-128"/>
                          <a:cs typeface="Times New Roman" pitchFamily="18" charset="0"/>
                        </a:rPr>
                        <a:t>鼻腔内の喀痰吸引</a:t>
                      </a:r>
                      <a:endParaRPr kumimoji="0" lang="ja-JP" altLang="en-US"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1"/>
                  </a:ext>
                </a:extLst>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気管カニューレ内部の喀痰吸引</a:t>
                      </a: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2"/>
                  </a:ext>
                </a:extLst>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胃</a:t>
                      </a:r>
                      <a:r>
                        <a:rPr kumimoji="0" lang="ja-JP" altLang="en-US" sz="1600" b="0" i="0" u="none" strike="noStrike" cap="none" normalizeH="0" baseline="0" dirty="0" err="1">
                          <a:ln>
                            <a:noFill/>
                          </a:ln>
                          <a:solidFill>
                            <a:schemeClr val="tx1"/>
                          </a:solidFill>
                          <a:effectLst/>
                          <a:latin typeface="Century" pitchFamily="18" charset="0"/>
                          <a:ea typeface="ＭＳ ゴシック" pitchFamily="49" charset="-128"/>
                          <a:cs typeface="Times New Roman" pitchFamily="18" charset="0"/>
                        </a:rPr>
                        <a:t>ろう</a:t>
                      </a: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又は腸ろうによる経管栄養</a:t>
                      </a: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a:ln>
                            <a:noFill/>
                          </a:ln>
                          <a:solidFill>
                            <a:schemeClr val="tx1"/>
                          </a:solidFill>
                          <a:effectLst/>
                          <a:latin typeface="Century" pitchFamily="18" charset="0"/>
                          <a:ea typeface="ＭＳ ゴシック" pitchFamily="49" charset="-128"/>
                          <a:cs typeface="Times New Roman" pitchFamily="18" charset="0"/>
                        </a:rPr>
                        <a:t>経鼻経管栄養</a:t>
                      </a:r>
                      <a:endParaRPr kumimoji="0" lang="ja-JP" altLang="en-US" sz="16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3" name="タイトル 2"/>
          <p:cNvSpPr>
            <a:spLocks noGrp="1"/>
          </p:cNvSpPr>
          <p:nvPr>
            <p:ph type="title"/>
          </p:nvPr>
        </p:nvSpPr>
        <p:spPr/>
        <p:txBody>
          <a:bodyPr>
            <a:normAutofit fontScale="90000"/>
          </a:bodyPr>
          <a:lstStyle/>
          <a:p>
            <a:r>
              <a:rPr lang="en-US" altLang="ja-JP" dirty="0">
                <a:latin typeface="+mn-ea"/>
              </a:rPr>
              <a:t>【</a:t>
            </a:r>
            <a:r>
              <a:rPr lang="ja-JP" altLang="en-US" dirty="0">
                <a:latin typeface="+mn-ea"/>
              </a:rPr>
              <a:t>特定の者</a:t>
            </a:r>
            <a:r>
              <a:rPr lang="en-US" altLang="ja-JP" dirty="0">
                <a:latin typeface="+mn-ea"/>
              </a:rPr>
              <a:t>】</a:t>
            </a:r>
            <a:r>
              <a:rPr lang="ja-JP" altLang="en-US" dirty="0">
                <a:latin typeface="+mn-ea"/>
              </a:rPr>
              <a:t>実地研修</a:t>
            </a:r>
            <a:endParaRPr kumimoji="1" lang="ja-JP" altLang="en-US" dirty="0"/>
          </a:p>
        </p:txBody>
      </p:sp>
      <p:sp>
        <p:nvSpPr>
          <p:cNvPr id="4" name="テキスト ボックス 3">
            <a:extLst>
              <a:ext uri="{FF2B5EF4-FFF2-40B4-BE49-F238E27FC236}">
                <a16:creationId xmlns:a16="http://schemas.microsoft.com/office/drawing/2014/main" id="{11929553-80B4-4879-9EEC-EBF4AF2D3207}"/>
              </a:ext>
            </a:extLst>
          </p:cNvPr>
          <p:cNvSpPr txBox="1"/>
          <p:nvPr/>
        </p:nvSpPr>
        <p:spPr>
          <a:xfrm>
            <a:off x="251520" y="6084000"/>
            <a:ext cx="8642350" cy="340519"/>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先輩ヘルパーやご本人、家族から事前に十分な手技に関する指導を受けてから評価をお願いしてください</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93DA57F-EB01-4BC5-ACD4-404AD51F46B6}"/>
              </a:ext>
            </a:extLst>
          </p:cNvPr>
          <p:cNvSpPr txBox="1"/>
          <p:nvPr/>
        </p:nvSpPr>
        <p:spPr>
          <a:xfrm>
            <a:off x="5796136" y="168895"/>
            <a:ext cx="2311851"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0-3.【</a:t>
            </a:r>
            <a:r>
              <a:rPr lang="ja-JP" altLang="en-US" sz="1400" b="1" dirty="0">
                <a:solidFill>
                  <a:schemeClr val="bg1"/>
                </a:solidFill>
                <a:latin typeface="游ゴシック" panose="020B0400000000000000" pitchFamily="50" charset="-128"/>
                <a:ea typeface="游ゴシック" panose="020B0400000000000000" pitchFamily="50" charset="-128"/>
              </a:rPr>
              <a:t>特定の者</a:t>
            </a:r>
            <a:r>
              <a:rPr lang="en-US" altLang="ja-JP" sz="1400" b="1" dirty="0">
                <a:solidFill>
                  <a:schemeClr val="bg1"/>
                </a:solidFill>
                <a:latin typeface="游ゴシック" panose="020B0400000000000000" pitchFamily="50" charset="-128"/>
                <a:ea typeface="游ゴシック" panose="020B0400000000000000" pitchFamily="50" charset="-128"/>
              </a:rPr>
              <a:t>】</a:t>
            </a:r>
            <a:r>
              <a:rPr lang="ja-JP" altLang="en-US" sz="1400" b="1" dirty="0">
                <a:solidFill>
                  <a:schemeClr val="bg1"/>
                </a:solidFill>
                <a:latin typeface="游ゴシック" panose="020B0400000000000000" pitchFamily="50" charset="-128"/>
                <a:ea typeface="游ゴシック" panose="020B0400000000000000" pitchFamily="50" charset="-128"/>
              </a:rPr>
              <a:t>実地</a:t>
            </a:r>
            <a:r>
              <a:rPr kumimoji="1" lang="ja-JP" altLang="en-US" sz="1400" b="1" dirty="0">
                <a:solidFill>
                  <a:schemeClr val="bg1"/>
                </a:solidFill>
                <a:latin typeface="游ゴシック" panose="020B0400000000000000" pitchFamily="50" charset="-128"/>
                <a:ea typeface="游ゴシック" panose="020B0400000000000000" pitchFamily="50" charset="-128"/>
              </a:rPr>
              <a:t>研修</a:t>
            </a:r>
          </a:p>
        </p:txBody>
      </p:sp>
      <p:sp>
        <p:nvSpPr>
          <p:cNvPr id="6" name="テキスト ボックス 5">
            <a:extLst>
              <a:ext uri="{FF2B5EF4-FFF2-40B4-BE49-F238E27FC236}">
                <a16:creationId xmlns:a16="http://schemas.microsoft.com/office/drawing/2014/main" id="{0AA45BF0-BFCF-4948-AE84-284250945774}"/>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C683F053-393E-49D1-9901-15A1A5A9CB7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15869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１．障害保健福祉制度の概要</a:t>
            </a:r>
          </a:p>
        </p:txBody>
      </p:sp>
      <p:sp>
        <p:nvSpPr>
          <p:cNvPr id="5" name="サブタイトル 4"/>
          <p:cNvSpPr>
            <a:spLocks noGrp="1"/>
          </p:cNvSpPr>
          <p:nvPr>
            <p:ph type="subTitle" idx="1"/>
          </p:nvPr>
        </p:nvSpPr>
        <p:spPr/>
        <p:txBody>
          <a:bodyPr/>
          <a:lstStyle/>
          <a:p>
            <a:r>
              <a:rPr lang="en-US" altLang="ja-JP" dirty="0"/>
              <a:t>1-1.</a:t>
            </a:r>
            <a:r>
              <a:rPr lang="ja-JP" altLang="en-US" dirty="0"/>
              <a:t> 障害保健福祉施策の歴史</a:t>
            </a:r>
            <a:endParaRPr lang="en-US" altLang="ja-JP" dirty="0"/>
          </a:p>
          <a:p>
            <a:r>
              <a:rPr lang="en-US" altLang="ja-JP" dirty="0"/>
              <a:t>1-2. </a:t>
            </a:r>
            <a:r>
              <a:rPr lang="ja-JP" altLang="en-US" dirty="0"/>
              <a:t>障害者総合支援法</a:t>
            </a:r>
            <a:endParaRPr lang="en-US" altLang="ja-JP" dirty="0"/>
          </a:p>
          <a:p>
            <a:r>
              <a:rPr kumimoji="1" lang="en-US" altLang="ja-JP" dirty="0"/>
              <a:t>1-3. </a:t>
            </a:r>
            <a:r>
              <a:rPr kumimoji="1" lang="ja-JP" altLang="en-US" dirty="0"/>
              <a:t>障害者の権利に関する条約</a:t>
            </a:r>
            <a:endParaRPr lang="en-US" altLang="ja-JP" dirty="0"/>
          </a:p>
          <a:p>
            <a:r>
              <a:rPr kumimoji="1" lang="en-US" altLang="ja-JP" dirty="0"/>
              <a:t>1-4. </a:t>
            </a:r>
            <a:r>
              <a:rPr kumimoji="1" lang="ja-JP" altLang="en-US" dirty="0"/>
              <a:t>障害児・者を支える制度</a:t>
            </a:r>
            <a:endParaRPr kumimoji="1" lang="en-US" altLang="ja-JP" dirty="0"/>
          </a:p>
        </p:txBody>
      </p:sp>
    </p:spTree>
    <p:extLst>
      <p:ext uri="{BB962C8B-B14F-4D97-AF65-F5344CB8AC3E}">
        <p14:creationId xmlns:p14="http://schemas.microsoft.com/office/powerpoint/2010/main" val="399415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コネクタ 83"/>
          <p:cNvCxnSpPr>
            <a:cxnSpLocks/>
          </p:cNvCxnSpPr>
          <p:nvPr/>
        </p:nvCxnSpPr>
        <p:spPr>
          <a:xfrm>
            <a:off x="1331640" y="2262983"/>
            <a:ext cx="7560000" cy="9525"/>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343275" y="1124744"/>
            <a:ext cx="4486275" cy="810791"/>
          </a:xfrm>
          <a:prstGeom prst="rightArrow">
            <a:avLst>
              <a:gd name="adj1" fmla="val 50379"/>
              <a:gd name="adj2" fmla="val 53751"/>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844083" eaLnBrk="1" hangingPunct="1">
              <a:defRPr/>
            </a:pPr>
            <a:r>
              <a:rPr lang="ja-JP" altLang="en-US" sz="1477" b="1" dirty="0">
                <a:solidFill>
                  <a:srgbClr val="1F497D">
                    <a:lumMod val="75000"/>
                  </a:srgbClr>
                </a:solidFill>
                <a:latin typeface="Segoe UI" panose="020B0502040204020203" pitchFamily="34" charset="0"/>
                <a:ea typeface="メイリオ" panose="020B0604030504040204" pitchFamily="50" charset="-128"/>
              </a:rPr>
              <a:t>「ノーマライゼーション」理念の浸透</a:t>
            </a:r>
            <a:endParaRPr lang="en-US" altLang="ja-JP" sz="923" b="1" dirty="0">
              <a:solidFill>
                <a:srgbClr val="1F497D">
                  <a:lumMod val="75000"/>
                </a:srgbClr>
              </a:solidFill>
              <a:latin typeface="Segoe UI" panose="020B0502040204020203" pitchFamily="34" charset="0"/>
              <a:ea typeface="メイリオ" panose="020B0604030504040204" pitchFamily="50" charset="-128"/>
            </a:endParaRPr>
          </a:p>
        </p:txBody>
      </p:sp>
      <p:cxnSp>
        <p:nvCxnSpPr>
          <p:cNvPr id="59" name="直線コネクタ 58"/>
          <p:cNvCxnSpPr/>
          <p:nvPr/>
        </p:nvCxnSpPr>
        <p:spPr>
          <a:xfrm flipV="1">
            <a:off x="71438" y="2661445"/>
            <a:ext cx="9002712" cy="47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656138" y="3059908"/>
            <a:ext cx="784899"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【H15】</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91" name="正方形/長方形 90"/>
          <p:cNvSpPr/>
          <p:nvPr/>
        </p:nvSpPr>
        <p:spPr>
          <a:xfrm>
            <a:off x="2413000" y="1338051"/>
            <a:ext cx="214313" cy="38417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endParaRPr lang="ja-JP" altLang="en-US" sz="1108">
              <a:solidFill>
                <a:prstClr val="white"/>
              </a:solidFill>
              <a:latin typeface="Segoe UI" panose="020B0502040204020203" pitchFamily="34" charset="0"/>
              <a:ea typeface="メイリオ" panose="020B0604030504040204" pitchFamily="50" charset="-128"/>
            </a:endParaRPr>
          </a:p>
        </p:txBody>
      </p:sp>
      <p:sp>
        <p:nvSpPr>
          <p:cNvPr id="92" name="正方形/長方形 91"/>
          <p:cNvSpPr/>
          <p:nvPr/>
        </p:nvSpPr>
        <p:spPr>
          <a:xfrm>
            <a:off x="2700338" y="1338051"/>
            <a:ext cx="534987" cy="38417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endParaRPr lang="ja-JP" altLang="en-US" sz="1108">
              <a:solidFill>
                <a:prstClr val="white"/>
              </a:solidFill>
              <a:latin typeface="Segoe UI" panose="020B0502040204020203" pitchFamily="34" charset="0"/>
              <a:ea typeface="メイリオ" panose="020B0604030504040204" pitchFamily="50" charset="-128"/>
            </a:endParaRPr>
          </a:p>
        </p:txBody>
      </p:sp>
      <p:sp>
        <p:nvSpPr>
          <p:cNvPr id="44" name="テキスト ボックス 43"/>
          <p:cNvSpPr txBox="1"/>
          <p:nvPr/>
        </p:nvSpPr>
        <p:spPr>
          <a:xfrm>
            <a:off x="1812925" y="1797845"/>
            <a:ext cx="699230" cy="262829"/>
          </a:xfrm>
          <a:prstGeom prst="rect">
            <a:avLst/>
          </a:prstGeom>
          <a:noFill/>
        </p:spPr>
        <p:txBody>
          <a:bodyPr wrap="none">
            <a:spAutoFit/>
          </a:bodyPr>
          <a:lstStyle/>
          <a:p>
            <a:pP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【S56】</a:t>
            </a:r>
            <a:endParaRPr lang="ja-JP" altLang="en-US" sz="1108" dirty="0">
              <a:solidFill>
                <a:prstClr val="black"/>
              </a:solidFill>
              <a:latin typeface="Segoe UI" panose="020B0502040204020203" pitchFamily="34" charset="0"/>
              <a:ea typeface="メイリオ" panose="020B0604030504040204" pitchFamily="50" charset="-128"/>
            </a:endParaRPr>
          </a:p>
        </p:txBody>
      </p:sp>
      <p:cxnSp>
        <p:nvCxnSpPr>
          <p:cNvPr id="51" name="直線コネクタ 50"/>
          <p:cNvCxnSpPr/>
          <p:nvPr/>
        </p:nvCxnSpPr>
        <p:spPr>
          <a:xfrm flipV="1">
            <a:off x="1331640" y="5725320"/>
            <a:ext cx="7560000" cy="26988"/>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1331640" y="4598195"/>
            <a:ext cx="7560000" cy="9525"/>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331640" y="3393283"/>
            <a:ext cx="7560000" cy="30162"/>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635625" y="3326608"/>
            <a:ext cx="331788" cy="257333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障害者自立支援法施行</a:t>
            </a:r>
          </a:p>
        </p:txBody>
      </p:sp>
      <p:sp>
        <p:nvSpPr>
          <p:cNvPr id="49" name="テキスト ボックス 48"/>
          <p:cNvSpPr txBox="1"/>
          <p:nvPr/>
        </p:nvSpPr>
        <p:spPr>
          <a:xfrm>
            <a:off x="5468937" y="3059908"/>
            <a:ext cx="788395"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【H18】</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68" name="角丸四角形 67"/>
          <p:cNvSpPr/>
          <p:nvPr/>
        </p:nvSpPr>
        <p:spPr>
          <a:xfrm>
            <a:off x="7264400" y="3293270"/>
            <a:ext cx="465138" cy="2605088"/>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障害者総合支援法施行</a:t>
            </a:r>
          </a:p>
        </p:txBody>
      </p:sp>
      <p:sp>
        <p:nvSpPr>
          <p:cNvPr id="70" name="正方形/長方形 69"/>
          <p:cNvSpPr/>
          <p:nvPr/>
        </p:nvSpPr>
        <p:spPr>
          <a:xfrm>
            <a:off x="4837113" y="3326608"/>
            <a:ext cx="333375" cy="205898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支援費制度の施行</a:t>
            </a:r>
          </a:p>
        </p:txBody>
      </p:sp>
      <p:sp>
        <p:nvSpPr>
          <p:cNvPr id="74" name="円/楕円 73"/>
          <p:cNvSpPr/>
          <p:nvPr/>
        </p:nvSpPr>
        <p:spPr>
          <a:xfrm>
            <a:off x="2212975" y="5428458"/>
            <a:ext cx="989013" cy="688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44083" eaLnBrk="1" hangingPunct="1">
              <a:defRPr/>
            </a:pPr>
            <a:r>
              <a:rPr lang="ja-JP" altLang="en-US" sz="1108" spc="-150" dirty="0">
                <a:solidFill>
                  <a:prstClr val="black"/>
                </a:solidFill>
                <a:latin typeface="Segoe UI" panose="020B0502040204020203" pitchFamily="34" charset="0"/>
                <a:ea typeface="メイリオ" panose="020B0604030504040204" pitchFamily="50" charset="-128"/>
              </a:rPr>
              <a:t>精神衛生法から精神保健法へ</a:t>
            </a:r>
          </a:p>
        </p:txBody>
      </p:sp>
      <p:sp>
        <p:nvSpPr>
          <p:cNvPr id="75" name="テキスト ボックス 74"/>
          <p:cNvSpPr txBox="1"/>
          <p:nvPr/>
        </p:nvSpPr>
        <p:spPr>
          <a:xfrm>
            <a:off x="2079625" y="5230020"/>
            <a:ext cx="712788" cy="263525"/>
          </a:xfrm>
          <a:prstGeom prst="rect">
            <a:avLst/>
          </a:prstGeom>
          <a:noFill/>
        </p:spPr>
        <p:txBody>
          <a:bodyPr>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【S62】</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76" name="円/楕円 75"/>
          <p:cNvSpPr/>
          <p:nvPr/>
        </p:nvSpPr>
        <p:spPr>
          <a:xfrm>
            <a:off x="3298825" y="4252120"/>
            <a:ext cx="1473200" cy="66833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44083" eaLnBrk="1" hangingPunct="1">
              <a:defRPr/>
            </a:pPr>
            <a:r>
              <a:rPr lang="ja-JP" altLang="en-US" sz="1108" dirty="0">
                <a:solidFill>
                  <a:prstClr val="black"/>
                </a:solidFill>
                <a:latin typeface="Segoe UI" panose="020B0502040204020203" pitchFamily="34" charset="0"/>
                <a:ea typeface="メイリオ" panose="020B0604030504040204" pitchFamily="50" charset="-128"/>
              </a:rPr>
              <a:t>精神薄弱者福祉法から知的障害者福祉法へ</a:t>
            </a:r>
          </a:p>
        </p:txBody>
      </p:sp>
      <p:sp>
        <p:nvSpPr>
          <p:cNvPr id="77" name="テキスト ボックス 76"/>
          <p:cNvSpPr txBox="1"/>
          <p:nvPr/>
        </p:nvSpPr>
        <p:spPr>
          <a:xfrm>
            <a:off x="3341688" y="4067970"/>
            <a:ext cx="740682"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【H10】</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78" name="円/楕円 77"/>
          <p:cNvSpPr/>
          <p:nvPr/>
        </p:nvSpPr>
        <p:spPr>
          <a:xfrm>
            <a:off x="3276600" y="5418933"/>
            <a:ext cx="1328738" cy="6889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44083" eaLnBrk="1" hangingPunct="1">
              <a:defRPr/>
            </a:pPr>
            <a:r>
              <a:rPr lang="ja-JP" altLang="en-US" sz="1108" dirty="0">
                <a:solidFill>
                  <a:prstClr val="black"/>
                </a:solidFill>
                <a:latin typeface="Segoe UI" panose="020B0502040204020203" pitchFamily="34" charset="0"/>
                <a:ea typeface="メイリオ" panose="020B0604030504040204" pitchFamily="50" charset="-128"/>
              </a:rPr>
              <a:t>精神保健法から精神保健福祉法へ</a:t>
            </a:r>
          </a:p>
        </p:txBody>
      </p:sp>
      <p:sp>
        <p:nvSpPr>
          <p:cNvPr id="89" name="テキスト ボックス 88"/>
          <p:cNvSpPr txBox="1"/>
          <p:nvPr/>
        </p:nvSpPr>
        <p:spPr>
          <a:xfrm>
            <a:off x="3143250" y="5230020"/>
            <a:ext cx="714375" cy="263525"/>
          </a:xfrm>
          <a:prstGeom prst="rect">
            <a:avLst/>
          </a:prstGeom>
          <a:noFill/>
        </p:spPr>
        <p:txBody>
          <a:bodyPr>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【H7】</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60" name="円形吹き出し 59"/>
          <p:cNvSpPr/>
          <p:nvPr/>
        </p:nvSpPr>
        <p:spPr>
          <a:xfrm>
            <a:off x="2909888" y="3039270"/>
            <a:ext cx="1666875" cy="596900"/>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015" b="1" dirty="0">
                <a:solidFill>
                  <a:prstClr val="black"/>
                </a:solidFill>
                <a:latin typeface="Segoe UI" panose="020B0502040204020203" pitchFamily="34" charset="0"/>
                <a:ea typeface="メイリオ" panose="020B0604030504040204" pitchFamily="50" charset="-128"/>
              </a:rPr>
              <a:t>利用者が</a:t>
            </a:r>
            <a:endParaRPr lang="en-US" altLang="ja-JP" sz="1015"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b="1" dirty="0">
                <a:solidFill>
                  <a:prstClr val="black"/>
                </a:solidFill>
                <a:latin typeface="Segoe UI" panose="020B0502040204020203" pitchFamily="34" charset="0"/>
                <a:ea typeface="メイリオ" panose="020B0604030504040204" pitchFamily="50" charset="-128"/>
              </a:rPr>
              <a:t>サービスを選択</a:t>
            </a:r>
            <a:endParaRPr lang="en-US" altLang="ja-JP" sz="1015"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b="1" dirty="0">
                <a:solidFill>
                  <a:prstClr val="black"/>
                </a:solidFill>
                <a:latin typeface="Segoe UI" panose="020B0502040204020203" pitchFamily="34" charset="0"/>
                <a:ea typeface="メイリオ" panose="020B0604030504040204" pitchFamily="50" charset="-128"/>
              </a:rPr>
              <a:t>できる仕組み</a:t>
            </a:r>
            <a:endParaRPr lang="ja-JP" altLang="en-US" sz="1015" dirty="0">
              <a:solidFill>
                <a:prstClr val="black"/>
              </a:solidFill>
              <a:latin typeface="Segoe UI" panose="020B0502040204020203" pitchFamily="34" charset="0"/>
              <a:ea typeface="メイリオ" panose="020B0604030504040204" pitchFamily="50" charset="-128"/>
            </a:endParaRPr>
          </a:p>
        </p:txBody>
      </p:sp>
      <p:sp>
        <p:nvSpPr>
          <p:cNvPr id="61" name="円形吹き出し 60"/>
          <p:cNvSpPr/>
          <p:nvPr/>
        </p:nvSpPr>
        <p:spPr>
          <a:xfrm>
            <a:off x="4638675" y="2628108"/>
            <a:ext cx="1163638" cy="398462"/>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923" b="1" dirty="0">
                <a:solidFill>
                  <a:prstClr val="black"/>
                </a:solidFill>
                <a:latin typeface="Segoe UI" panose="020B0502040204020203" pitchFamily="34" charset="0"/>
                <a:ea typeface="メイリオ" panose="020B0604030504040204" pitchFamily="50" charset="-128"/>
              </a:rPr>
              <a:t>３障害</a:t>
            </a:r>
            <a:endParaRPr lang="en-US" altLang="ja-JP" sz="923"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923" b="1" dirty="0">
                <a:solidFill>
                  <a:prstClr val="black"/>
                </a:solidFill>
                <a:latin typeface="Segoe UI" panose="020B0502040204020203" pitchFamily="34" charset="0"/>
                <a:ea typeface="メイリオ" panose="020B0604030504040204" pitchFamily="50" charset="-128"/>
              </a:rPr>
              <a:t>共通の制度</a:t>
            </a:r>
          </a:p>
        </p:txBody>
      </p:sp>
      <p:sp>
        <p:nvSpPr>
          <p:cNvPr id="43" name="円/楕円 42"/>
          <p:cNvSpPr/>
          <p:nvPr/>
        </p:nvSpPr>
        <p:spPr>
          <a:xfrm>
            <a:off x="1901031" y="2096295"/>
            <a:ext cx="366713" cy="3954463"/>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844083" eaLnBrk="1" hangingPunct="1">
              <a:defRPr/>
            </a:pPr>
            <a:r>
              <a:rPr lang="ja-JP" altLang="en-US" sz="1108" b="1" dirty="0">
                <a:solidFill>
                  <a:prstClr val="black">
                    <a:lumMod val="95000"/>
                    <a:lumOff val="5000"/>
                  </a:prstClr>
                </a:solidFill>
                <a:latin typeface="Segoe UI" panose="020B0502040204020203" pitchFamily="34" charset="0"/>
                <a:ea typeface="メイリオ" panose="020B0604030504040204" pitchFamily="50" charset="-128"/>
              </a:rPr>
              <a:t>国際障害者年</a:t>
            </a:r>
            <a:endParaRPr lang="en-US" altLang="ja-JP" sz="1108" b="1" dirty="0">
              <a:solidFill>
                <a:prstClr val="black">
                  <a:lumMod val="95000"/>
                  <a:lumOff val="5000"/>
                </a:prstClr>
              </a:solidFill>
              <a:latin typeface="Segoe UI" panose="020B0502040204020203" pitchFamily="34" charset="0"/>
              <a:ea typeface="メイリオ" panose="020B0604030504040204" pitchFamily="50" charset="-128"/>
            </a:endParaRPr>
          </a:p>
          <a:p>
            <a:pPr algn="ctr" defTabSz="844083" eaLnBrk="1" hangingPunct="1">
              <a:defRPr/>
            </a:pPr>
            <a:endParaRPr lang="en-US" altLang="ja-JP" sz="1108" dirty="0">
              <a:solidFill>
                <a:prstClr val="black">
                  <a:lumMod val="95000"/>
                  <a:lumOff val="5000"/>
                </a:prstClr>
              </a:solidFill>
              <a:latin typeface="Segoe UI" panose="020B0502040204020203" pitchFamily="34" charset="0"/>
              <a:ea typeface="メイリオ" panose="020B0604030504040204" pitchFamily="50" charset="-128"/>
            </a:endParaRPr>
          </a:p>
          <a:p>
            <a:pPr algn="ctr" defTabSz="844083" eaLnBrk="1" hangingPunct="1">
              <a:defRPr/>
            </a:pPr>
            <a:r>
              <a:rPr lang="ja-JP" altLang="en-US" sz="1108" dirty="0">
                <a:solidFill>
                  <a:prstClr val="black">
                    <a:lumMod val="95000"/>
                    <a:lumOff val="5000"/>
                  </a:prstClr>
                </a:solidFill>
                <a:latin typeface="Segoe UI" panose="020B0502040204020203" pitchFamily="34" charset="0"/>
                <a:ea typeface="メイリオ" panose="020B0604030504040204" pitchFamily="50" charset="-128"/>
              </a:rPr>
              <a:t>完全参加と平等</a:t>
            </a:r>
          </a:p>
        </p:txBody>
      </p:sp>
      <p:sp>
        <p:nvSpPr>
          <p:cNvPr id="54" name="円形吹き出し 53"/>
          <p:cNvSpPr/>
          <p:nvPr/>
        </p:nvSpPr>
        <p:spPr>
          <a:xfrm>
            <a:off x="4738688" y="5436395"/>
            <a:ext cx="730250" cy="69850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844083" eaLnBrk="1" hangingPunct="1">
              <a:defRPr/>
            </a:pPr>
            <a:r>
              <a:rPr lang="ja-JP" altLang="en-US" sz="923" b="1" dirty="0">
                <a:solidFill>
                  <a:prstClr val="black"/>
                </a:solidFill>
                <a:latin typeface="Segoe UI" panose="020B0502040204020203" pitchFamily="34" charset="0"/>
                <a:ea typeface="メイリオ" panose="020B0604030504040204" pitchFamily="50" charset="-128"/>
              </a:rPr>
              <a:t>地域生活を支援</a:t>
            </a:r>
          </a:p>
        </p:txBody>
      </p:sp>
      <p:sp>
        <p:nvSpPr>
          <p:cNvPr id="56" name="円/楕円 55"/>
          <p:cNvSpPr/>
          <p:nvPr/>
        </p:nvSpPr>
        <p:spPr>
          <a:xfrm>
            <a:off x="2744788" y="1924845"/>
            <a:ext cx="2020887" cy="669925"/>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44083" eaLnBrk="1" hangingPunct="1">
              <a:defRPr/>
            </a:pPr>
            <a:r>
              <a:rPr lang="ja-JP" altLang="en-US" sz="1108" dirty="0">
                <a:solidFill>
                  <a:prstClr val="black"/>
                </a:solidFill>
                <a:latin typeface="Segoe UI" panose="020B0502040204020203" pitchFamily="34" charset="0"/>
                <a:ea typeface="メイリオ" panose="020B0604030504040204" pitchFamily="50" charset="-128"/>
              </a:rPr>
              <a:t>心身障害者対策基本法から障害者基本法へ</a:t>
            </a:r>
          </a:p>
        </p:txBody>
      </p:sp>
      <p:sp>
        <p:nvSpPr>
          <p:cNvPr id="58" name="テキスト ボックス 57"/>
          <p:cNvSpPr txBox="1"/>
          <p:nvPr/>
        </p:nvSpPr>
        <p:spPr>
          <a:xfrm>
            <a:off x="2616200" y="1797845"/>
            <a:ext cx="749982"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【H5】</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48" name="テキスト ボックス 47"/>
          <p:cNvSpPr txBox="1"/>
          <p:nvPr/>
        </p:nvSpPr>
        <p:spPr>
          <a:xfrm>
            <a:off x="1876425" y="5020470"/>
            <a:ext cx="250825" cy="249238"/>
          </a:xfrm>
          <a:prstGeom prst="rect">
            <a:avLst/>
          </a:prstGeom>
          <a:noFill/>
        </p:spPr>
        <p:txBody>
          <a:bodyPr wrap="none">
            <a:spAutoFit/>
          </a:bodyPr>
          <a:lstStyle/>
          <a:p>
            <a:pP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a:t>
            </a:r>
          </a:p>
        </p:txBody>
      </p:sp>
      <p:sp>
        <p:nvSpPr>
          <p:cNvPr id="53" name="テキスト ボックス 52"/>
          <p:cNvSpPr txBox="1"/>
          <p:nvPr/>
        </p:nvSpPr>
        <p:spPr>
          <a:xfrm>
            <a:off x="2079625" y="3801270"/>
            <a:ext cx="107950" cy="263525"/>
          </a:xfrm>
          <a:prstGeom prst="rect">
            <a:avLst/>
          </a:prstGeom>
          <a:noFill/>
        </p:spPr>
        <p:txBody>
          <a:bodyPr>
            <a:spAutoFit/>
          </a:bodyPr>
          <a:lstStyle/>
          <a:p>
            <a:pPr defTabSz="844083" eaLnBrk="1" hangingPunct="1">
              <a:defRPr/>
            </a:pPr>
            <a:r>
              <a:rPr lang="ja-JP" altLang="en-US" sz="1108" dirty="0">
                <a:solidFill>
                  <a:prstClr val="black"/>
                </a:solidFill>
                <a:latin typeface="Segoe UI" panose="020B0502040204020203" pitchFamily="34" charset="0"/>
                <a:ea typeface="メイリオ" panose="020B0604030504040204" pitchFamily="50" charset="-128"/>
              </a:rPr>
              <a:t>”</a:t>
            </a:r>
          </a:p>
        </p:txBody>
      </p:sp>
      <p:sp>
        <p:nvSpPr>
          <p:cNvPr id="85" name="円/楕円 84"/>
          <p:cNvSpPr/>
          <p:nvPr/>
        </p:nvSpPr>
        <p:spPr>
          <a:xfrm>
            <a:off x="5867400" y="1929608"/>
            <a:ext cx="1219200" cy="669925"/>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844083" eaLnBrk="1" hangingPunct="1">
              <a:defRPr/>
            </a:pPr>
            <a:r>
              <a:rPr lang="ja-JP" altLang="en-US" sz="1108" dirty="0">
                <a:solidFill>
                  <a:prstClr val="black"/>
                </a:solidFill>
                <a:latin typeface="Segoe UI" panose="020B0502040204020203" pitchFamily="34" charset="0"/>
                <a:ea typeface="メイリオ" panose="020B0604030504040204" pitchFamily="50" charset="-128"/>
              </a:rPr>
              <a:t>障害者基本法の一部改正</a:t>
            </a:r>
          </a:p>
        </p:txBody>
      </p:sp>
      <p:sp>
        <p:nvSpPr>
          <p:cNvPr id="86" name="テキスト ボックス 85"/>
          <p:cNvSpPr txBox="1"/>
          <p:nvPr/>
        </p:nvSpPr>
        <p:spPr>
          <a:xfrm>
            <a:off x="5702300" y="1740695"/>
            <a:ext cx="778605"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【H23】</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87" name="円形吹き出し 86"/>
          <p:cNvSpPr/>
          <p:nvPr/>
        </p:nvSpPr>
        <p:spPr>
          <a:xfrm>
            <a:off x="7312025" y="1731170"/>
            <a:ext cx="1414463" cy="498475"/>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共生社会の実現</a:t>
            </a:r>
          </a:p>
        </p:txBody>
      </p:sp>
      <p:sp>
        <p:nvSpPr>
          <p:cNvPr id="73" name="テキスト ボックス 72"/>
          <p:cNvSpPr txBox="1"/>
          <p:nvPr/>
        </p:nvSpPr>
        <p:spPr>
          <a:xfrm>
            <a:off x="7097713" y="3059908"/>
            <a:ext cx="898526"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【H25.4】</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62" name="正方形/長方形 61"/>
          <p:cNvSpPr/>
          <p:nvPr/>
        </p:nvSpPr>
        <p:spPr>
          <a:xfrm>
            <a:off x="6234113" y="3326608"/>
            <a:ext cx="539750" cy="257333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障害者自立支援法・</a:t>
            </a:r>
            <a:endParaRPr lang="en-US" altLang="ja-JP" sz="1477" b="1" dirty="0">
              <a:solidFill>
                <a:prstClr val="black"/>
              </a:solidFill>
              <a:latin typeface="Segoe UI" panose="020B0502040204020203" pitchFamily="34" charset="0"/>
              <a:ea typeface="メイリオ" panose="020B0604030504040204" pitchFamily="50" charset="-128"/>
            </a:endParaRPr>
          </a:p>
          <a:p>
            <a:pP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児童福祉法の一部改正法施行　</a:t>
            </a:r>
          </a:p>
        </p:txBody>
      </p:sp>
      <p:sp>
        <p:nvSpPr>
          <p:cNvPr id="66" name="テキスト ボックス 65"/>
          <p:cNvSpPr txBox="1"/>
          <p:nvPr/>
        </p:nvSpPr>
        <p:spPr>
          <a:xfrm>
            <a:off x="6012160" y="3059908"/>
            <a:ext cx="936625"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【H24.4】</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67" name="上矢印吹き出し 66"/>
          <p:cNvSpPr/>
          <p:nvPr/>
        </p:nvSpPr>
        <p:spPr bwMode="auto">
          <a:xfrm>
            <a:off x="5632450" y="5926933"/>
            <a:ext cx="1665288" cy="792000"/>
          </a:xfrm>
          <a:prstGeom prst="upArrowCallout">
            <a:avLst>
              <a:gd name="adj1" fmla="val 25000"/>
              <a:gd name="adj2" fmla="val 21472"/>
              <a:gd name="adj3" fmla="val 25000"/>
              <a:gd name="adj4" fmla="val 60012"/>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lIns="33973" tIns="6793" rIns="33973" bIns="6793" anchor="ctr"/>
          <a:lstStyle/>
          <a:p>
            <a:pPr marL="109907" indent="-109907" defTabSz="805982"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 相談支援の充実、障害児</a:t>
            </a:r>
            <a:endParaRPr lang="en-US" altLang="ja-JP" sz="1108" b="1" dirty="0">
              <a:solidFill>
                <a:prstClr val="black"/>
              </a:solidFill>
              <a:latin typeface="Segoe UI" panose="020B0502040204020203" pitchFamily="34" charset="0"/>
              <a:ea typeface="メイリオ" panose="020B0604030504040204" pitchFamily="50" charset="-128"/>
            </a:endParaRPr>
          </a:p>
          <a:p>
            <a:pPr marL="109907" indent="-109907" defTabSz="805982"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　支援の強化など</a:t>
            </a:r>
          </a:p>
        </p:txBody>
      </p:sp>
      <p:sp>
        <p:nvSpPr>
          <p:cNvPr id="63" name="円形吹き出し 62"/>
          <p:cNvSpPr/>
          <p:nvPr/>
        </p:nvSpPr>
        <p:spPr>
          <a:xfrm>
            <a:off x="6034088" y="2628108"/>
            <a:ext cx="1330325" cy="398462"/>
          </a:xfrm>
          <a:prstGeom prst="wedgeEllipseCallout">
            <a:avLst>
              <a:gd name="adj1" fmla="val 41940"/>
              <a:gd name="adj2" fmla="val 13598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3231" rIns="0" bIns="33231" anchor="ctr"/>
          <a:lstStyle/>
          <a:p>
            <a:pPr algn="ctr" defTabSz="844083" eaLnBrk="1" hangingPunct="1">
              <a:defRPr/>
            </a:pPr>
            <a:r>
              <a:rPr lang="ja-JP" altLang="en-US" sz="923" b="1" dirty="0">
                <a:solidFill>
                  <a:prstClr val="black"/>
                </a:solidFill>
                <a:latin typeface="Segoe UI" panose="020B0502040204020203" pitchFamily="34" charset="0"/>
                <a:ea typeface="メイリオ" panose="020B0604030504040204" pitchFamily="50" charset="-128"/>
              </a:rPr>
              <a:t>地域社会に</a:t>
            </a:r>
            <a:endParaRPr lang="en-US" altLang="ja-JP" sz="923"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923" b="1" dirty="0">
                <a:solidFill>
                  <a:prstClr val="black"/>
                </a:solidFill>
                <a:latin typeface="Segoe UI" panose="020B0502040204020203" pitchFamily="34" charset="0"/>
                <a:ea typeface="メイリオ" panose="020B0604030504040204" pitchFamily="50" charset="-128"/>
              </a:rPr>
              <a:t>おける共生の実現</a:t>
            </a:r>
          </a:p>
        </p:txBody>
      </p:sp>
      <p:sp>
        <p:nvSpPr>
          <p:cNvPr id="55" name="円形吹き出し 54"/>
          <p:cNvSpPr/>
          <p:nvPr/>
        </p:nvSpPr>
        <p:spPr>
          <a:xfrm>
            <a:off x="6738069" y="5733256"/>
            <a:ext cx="930275" cy="431800"/>
          </a:xfrm>
          <a:prstGeom prst="wedgeEllipseCallout">
            <a:avLst>
              <a:gd name="adj1" fmla="val 26637"/>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877" b="1" dirty="0">
                <a:solidFill>
                  <a:prstClr val="black"/>
                </a:solidFill>
                <a:latin typeface="Segoe UI" panose="020B0502040204020203" pitchFamily="34" charset="0"/>
                <a:ea typeface="メイリオ" panose="020B0604030504040204" pitchFamily="50" charset="-128"/>
              </a:rPr>
              <a:t>難病等を対象に</a:t>
            </a:r>
          </a:p>
        </p:txBody>
      </p:sp>
      <p:sp>
        <p:nvSpPr>
          <p:cNvPr id="65" name="角丸四角形 64"/>
          <p:cNvSpPr/>
          <p:nvPr/>
        </p:nvSpPr>
        <p:spPr>
          <a:xfrm>
            <a:off x="8094663" y="3293270"/>
            <a:ext cx="531812" cy="2605088"/>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障害者総合支援法・</a:t>
            </a:r>
            <a:endParaRPr lang="en-US" altLang="ja-JP" sz="1477"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477" b="1" dirty="0">
                <a:solidFill>
                  <a:prstClr val="black"/>
                </a:solidFill>
                <a:latin typeface="Segoe UI" panose="020B0502040204020203" pitchFamily="34" charset="0"/>
                <a:ea typeface="メイリオ" panose="020B0604030504040204" pitchFamily="50" charset="-128"/>
              </a:rPr>
              <a:t>児童福祉法の一部改正法成立</a:t>
            </a:r>
          </a:p>
        </p:txBody>
      </p:sp>
      <p:sp>
        <p:nvSpPr>
          <p:cNvPr id="69" name="テキスト ボックス 68"/>
          <p:cNvSpPr txBox="1"/>
          <p:nvPr/>
        </p:nvSpPr>
        <p:spPr>
          <a:xfrm>
            <a:off x="7943850" y="3037683"/>
            <a:ext cx="898526" cy="262829"/>
          </a:xfrm>
          <a:prstGeom prst="rect">
            <a:avLst/>
          </a:prstGeom>
          <a:noFill/>
        </p:spPr>
        <p:txBody>
          <a:bodyPr wrap="square">
            <a:spAutoFit/>
          </a:bodyPr>
          <a:lstStyle/>
          <a:p>
            <a:pPr algn="ctr" defTabSz="844083" eaLnBrk="1" hangingPunct="1">
              <a:defRPr/>
            </a:pPr>
            <a:r>
              <a:rPr lang="en-US" altLang="ja-JP" sz="1108" dirty="0">
                <a:solidFill>
                  <a:prstClr val="black"/>
                </a:solidFill>
                <a:latin typeface="Segoe UI" panose="020B0502040204020203" pitchFamily="34" charset="0"/>
                <a:ea typeface="メイリオ" panose="020B0604030504040204" pitchFamily="50" charset="-128"/>
              </a:rPr>
              <a:t>【H28.5】</a:t>
            </a:r>
            <a:endParaRPr lang="ja-JP" altLang="en-US" sz="1108" dirty="0">
              <a:solidFill>
                <a:prstClr val="black"/>
              </a:solidFill>
              <a:latin typeface="Segoe UI" panose="020B0502040204020203" pitchFamily="34" charset="0"/>
              <a:ea typeface="メイリオ" panose="020B0604030504040204" pitchFamily="50" charset="-128"/>
            </a:endParaRPr>
          </a:p>
        </p:txBody>
      </p:sp>
      <p:sp>
        <p:nvSpPr>
          <p:cNvPr id="2" name="タイトル 1"/>
          <p:cNvSpPr>
            <a:spLocks noGrp="1"/>
          </p:cNvSpPr>
          <p:nvPr>
            <p:ph type="title"/>
          </p:nvPr>
        </p:nvSpPr>
        <p:spPr/>
        <p:txBody>
          <a:bodyPr>
            <a:normAutofit fontScale="90000"/>
          </a:bodyPr>
          <a:lstStyle/>
          <a:p>
            <a:r>
              <a:rPr lang="ja-JP" altLang="en-US" dirty="0">
                <a:solidFill>
                  <a:prstClr val="black"/>
                </a:solidFill>
              </a:rPr>
              <a:t>障害保健福祉施策の歴史</a:t>
            </a:r>
            <a:endParaRPr kumimoji="1" lang="ja-JP" altLang="en-US" dirty="0"/>
          </a:p>
        </p:txBody>
      </p:sp>
      <p:sp>
        <p:nvSpPr>
          <p:cNvPr id="52" name="正方形/長方形 51"/>
          <p:cNvSpPr/>
          <p:nvPr/>
        </p:nvSpPr>
        <p:spPr>
          <a:xfrm>
            <a:off x="175579" y="1929608"/>
            <a:ext cx="1528762" cy="604837"/>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障害者基本法</a:t>
            </a:r>
            <a:endParaRPr lang="en-US" altLang="ja-JP" sz="1108"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en-US" altLang="ja-JP" sz="1015" dirty="0">
                <a:solidFill>
                  <a:prstClr val="black"/>
                </a:solidFill>
                <a:latin typeface="Segoe UI" panose="020B0502040204020203" pitchFamily="34" charset="0"/>
                <a:ea typeface="メイリオ" panose="020B0604030504040204" pitchFamily="50" charset="-128"/>
              </a:rPr>
              <a:t>(</a:t>
            </a:r>
            <a:r>
              <a:rPr lang="ja-JP" altLang="en-US" sz="1015" dirty="0">
                <a:solidFill>
                  <a:prstClr val="black"/>
                </a:solidFill>
                <a:latin typeface="Segoe UI" panose="020B0502040204020203" pitchFamily="34" charset="0"/>
                <a:ea typeface="メイリオ" panose="020B0604030504040204" pitchFamily="50" charset="-128"/>
              </a:rPr>
              <a:t>心身障害者対策基本法として昭和</a:t>
            </a:r>
            <a:r>
              <a:rPr lang="en-US" altLang="ja-JP" sz="1015" dirty="0">
                <a:solidFill>
                  <a:prstClr val="black"/>
                </a:solidFill>
                <a:latin typeface="Segoe UI" panose="020B0502040204020203" pitchFamily="34" charset="0"/>
                <a:ea typeface="メイリオ" panose="020B0604030504040204" pitchFamily="50" charset="-128"/>
              </a:rPr>
              <a:t>45</a:t>
            </a:r>
            <a:r>
              <a:rPr lang="ja-JP" altLang="en-US" sz="1015" dirty="0">
                <a:solidFill>
                  <a:prstClr val="black"/>
                </a:solidFill>
                <a:latin typeface="Segoe UI" panose="020B0502040204020203" pitchFamily="34" charset="0"/>
                <a:ea typeface="メイリオ" panose="020B0604030504040204" pitchFamily="50" charset="-128"/>
              </a:rPr>
              <a:t>年制定</a:t>
            </a:r>
            <a:r>
              <a:rPr lang="en-US" altLang="ja-JP" sz="1015" dirty="0">
                <a:solidFill>
                  <a:prstClr val="black"/>
                </a:solidFill>
                <a:latin typeface="Segoe UI" panose="020B0502040204020203" pitchFamily="34" charset="0"/>
                <a:ea typeface="メイリオ" panose="020B0604030504040204" pitchFamily="50" charset="-128"/>
              </a:rPr>
              <a:t>)</a:t>
            </a:r>
            <a:endParaRPr lang="ja-JP" altLang="en-US" sz="1015" dirty="0">
              <a:solidFill>
                <a:prstClr val="black"/>
              </a:solidFill>
              <a:latin typeface="Segoe UI" panose="020B0502040204020203" pitchFamily="34" charset="0"/>
              <a:ea typeface="メイリオ" panose="020B0604030504040204" pitchFamily="50" charset="-128"/>
            </a:endParaRPr>
          </a:p>
        </p:txBody>
      </p:sp>
      <p:sp>
        <p:nvSpPr>
          <p:cNvPr id="16" name="正方形/長方形 15"/>
          <p:cNvSpPr/>
          <p:nvPr/>
        </p:nvSpPr>
        <p:spPr>
          <a:xfrm>
            <a:off x="143360" y="3150395"/>
            <a:ext cx="1562100" cy="6111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身体障害者福祉法</a:t>
            </a:r>
            <a:endParaRPr lang="en-US" altLang="ja-JP" sz="1108"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（昭和</a:t>
            </a:r>
            <a:r>
              <a:rPr lang="en-US" altLang="ja-JP" sz="1015" dirty="0">
                <a:solidFill>
                  <a:prstClr val="black"/>
                </a:solidFill>
                <a:latin typeface="Segoe UI" panose="020B0502040204020203" pitchFamily="34" charset="0"/>
                <a:ea typeface="メイリオ" panose="020B0604030504040204" pitchFamily="50" charset="-128"/>
              </a:rPr>
              <a:t>24</a:t>
            </a:r>
            <a:r>
              <a:rPr lang="ja-JP" altLang="en-US" sz="1015" dirty="0">
                <a:solidFill>
                  <a:prstClr val="black"/>
                </a:solidFill>
                <a:latin typeface="Segoe UI" panose="020B0502040204020203" pitchFamily="34" charset="0"/>
                <a:ea typeface="メイリオ" panose="020B0604030504040204" pitchFamily="50" charset="-128"/>
              </a:rPr>
              <a:t>年制定）</a:t>
            </a:r>
          </a:p>
        </p:txBody>
      </p:sp>
      <p:sp>
        <p:nvSpPr>
          <p:cNvPr id="17" name="正方形/長方形 16"/>
          <p:cNvSpPr/>
          <p:nvPr/>
        </p:nvSpPr>
        <p:spPr>
          <a:xfrm>
            <a:off x="143360" y="4252120"/>
            <a:ext cx="1562100" cy="612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知的障害者福祉法</a:t>
            </a:r>
            <a:endParaRPr lang="en-US" altLang="ja-JP" sz="1108"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（精神薄弱者福祉法</a:t>
            </a:r>
            <a:endParaRPr lang="en-US" altLang="ja-JP" sz="1015"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として昭和</a:t>
            </a:r>
            <a:r>
              <a:rPr lang="en-US" altLang="ja-JP" sz="1015" dirty="0">
                <a:solidFill>
                  <a:prstClr val="black"/>
                </a:solidFill>
                <a:latin typeface="Segoe UI" panose="020B0502040204020203" pitchFamily="34" charset="0"/>
                <a:ea typeface="メイリオ" panose="020B0604030504040204" pitchFamily="50" charset="-128"/>
              </a:rPr>
              <a:t>35</a:t>
            </a:r>
            <a:r>
              <a:rPr lang="ja-JP" altLang="en-US" sz="1015" dirty="0">
                <a:solidFill>
                  <a:prstClr val="black"/>
                </a:solidFill>
                <a:latin typeface="Segoe UI" panose="020B0502040204020203" pitchFamily="34" charset="0"/>
                <a:ea typeface="メイリオ" panose="020B0604030504040204" pitchFamily="50" charset="-128"/>
              </a:rPr>
              <a:t>年制定）</a:t>
            </a:r>
          </a:p>
        </p:txBody>
      </p:sp>
      <p:sp>
        <p:nvSpPr>
          <p:cNvPr id="18" name="正方形/長方形 17"/>
          <p:cNvSpPr/>
          <p:nvPr/>
        </p:nvSpPr>
        <p:spPr>
          <a:xfrm>
            <a:off x="143360" y="5418933"/>
            <a:ext cx="1562100" cy="612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精神保健福祉法</a:t>
            </a:r>
            <a:endParaRPr lang="en-US" altLang="ja-JP" sz="1108" b="1"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（精神衛生法として</a:t>
            </a:r>
            <a:endParaRPr lang="en-US" altLang="ja-JP" sz="1015" dirty="0">
              <a:solidFill>
                <a:prstClr val="black"/>
              </a:solidFill>
              <a:latin typeface="Segoe UI" panose="020B0502040204020203" pitchFamily="34" charset="0"/>
              <a:ea typeface="メイリオ" panose="020B0604030504040204" pitchFamily="50" charset="-128"/>
            </a:endParaRPr>
          </a:p>
          <a:p>
            <a:pPr algn="ctr" defTabSz="844083" eaLnBrk="1" hangingPunct="1">
              <a:defRPr/>
            </a:pPr>
            <a:r>
              <a:rPr lang="ja-JP" altLang="en-US" sz="1015" dirty="0">
                <a:solidFill>
                  <a:prstClr val="black"/>
                </a:solidFill>
                <a:latin typeface="Segoe UI" panose="020B0502040204020203" pitchFamily="34" charset="0"/>
                <a:ea typeface="メイリオ" panose="020B0604030504040204" pitchFamily="50" charset="-128"/>
              </a:rPr>
              <a:t>昭和</a:t>
            </a:r>
            <a:r>
              <a:rPr lang="en-US" altLang="ja-JP" sz="1015" dirty="0">
                <a:solidFill>
                  <a:prstClr val="black"/>
                </a:solidFill>
                <a:latin typeface="Segoe UI" panose="020B0502040204020203" pitchFamily="34" charset="0"/>
                <a:ea typeface="メイリオ" panose="020B0604030504040204" pitchFamily="50" charset="-128"/>
              </a:rPr>
              <a:t>25</a:t>
            </a:r>
            <a:r>
              <a:rPr lang="ja-JP" altLang="en-US" sz="1015" dirty="0">
                <a:solidFill>
                  <a:prstClr val="black"/>
                </a:solidFill>
                <a:latin typeface="Segoe UI" panose="020B0502040204020203" pitchFamily="34" charset="0"/>
                <a:ea typeface="メイリオ" panose="020B0604030504040204" pitchFamily="50" charset="-128"/>
              </a:rPr>
              <a:t>年制定）</a:t>
            </a:r>
          </a:p>
        </p:txBody>
      </p:sp>
      <p:pic>
        <p:nvPicPr>
          <p:cNvPr id="7" name="図 6">
            <a:extLst>
              <a:ext uri="{FF2B5EF4-FFF2-40B4-BE49-F238E27FC236}">
                <a16:creationId xmlns:a16="http://schemas.microsoft.com/office/drawing/2014/main" id="{9EBC01D9-2B98-4BF8-A250-916C95E55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1734615" y="2200985"/>
            <a:ext cx="148146" cy="90000"/>
          </a:xfrm>
          <a:prstGeom prst="rect">
            <a:avLst/>
          </a:prstGeom>
        </p:spPr>
      </p:pic>
      <p:pic>
        <p:nvPicPr>
          <p:cNvPr id="64" name="図 63">
            <a:extLst>
              <a:ext uri="{FF2B5EF4-FFF2-40B4-BE49-F238E27FC236}">
                <a16:creationId xmlns:a16="http://schemas.microsoft.com/office/drawing/2014/main" id="{3E399DA9-98B5-48EE-8299-4864508CA0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1734615" y="3400639"/>
            <a:ext cx="148146" cy="90000"/>
          </a:xfrm>
          <a:prstGeom prst="rect">
            <a:avLst/>
          </a:prstGeom>
        </p:spPr>
      </p:pic>
      <p:pic>
        <p:nvPicPr>
          <p:cNvPr id="79" name="図 78">
            <a:extLst>
              <a:ext uri="{FF2B5EF4-FFF2-40B4-BE49-F238E27FC236}">
                <a16:creationId xmlns:a16="http://schemas.microsoft.com/office/drawing/2014/main" id="{26097AF9-F597-407A-86C7-904B19E14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1734615" y="4552767"/>
            <a:ext cx="148146" cy="90000"/>
          </a:xfrm>
          <a:prstGeom prst="rect">
            <a:avLst/>
          </a:prstGeom>
        </p:spPr>
      </p:pic>
      <p:pic>
        <p:nvPicPr>
          <p:cNvPr id="80" name="図 79">
            <a:extLst>
              <a:ext uri="{FF2B5EF4-FFF2-40B4-BE49-F238E27FC236}">
                <a16:creationId xmlns:a16="http://schemas.microsoft.com/office/drawing/2014/main" id="{81B0F0CC-7CD0-409F-AFD0-904A19466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3" r="4919"/>
          <a:stretch/>
        </p:blipFill>
        <p:spPr>
          <a:xfrm rot="5400000">
            <a:off x="1734615" y="5704895"/>
            <a:ext cx="148146" cy="90000"/>
          </a:xfrm>
          <a:prstGeom prst="rect">
            <a:avLst/>
          </a:prstGeom>
        </p:spPr>
      </p:pic>
      <p:sp>
        <p:nvSpPr>
          <p:cNvPr id="72" name="上矢印吹き出し 71"/>
          <p:cNvSpPr/>
          <p:nvPr/>
        </p:nvSpPr>
        <p:spPr bwMode="auto">
          <a:xfrm>
            <a:off x="7741192" y="5904000"/>
            <a:ext cx="1223296" cy="828000"/>
          </a:xfrm>
          <a:prstGeom prst="upArrowCallout">
            <a:avLst>
              <a:gd name="adj1" fmla="val 25000"/>
              <a:gd name="adj2" fmla="val 24477"/>
              <a:gd name="adj3" fmla="val 25000"/>
              <a:gd name="adj4" fmla="val 60012"/>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lIns="33973" tIns="6793" rIns="33973" bIns="6793" anchor="ctr"/>
          <a:lstStyle/>
          <a:p>
            <a:pPr marL="109907" indent="-109907" defTabSz="805982" eaLnBrk="1" hangingPunct="1">
              <a:defRPr/>
            </a:pPr>
            <a:r>
              <a:rPr lang="ja-JP" altLang="en-US" sz="1108" b="1" dirty="0">
                <a:solidFill>
                  <a:prstClr val="black"/>
                </a:solidFill>
                <a:latin typeface="Segoe UI" panose="020B0502040204020203" pitchFamily="34" charset="0"/>
                <a:ea typeface="メイリオ" panose="020B0604030504040204" pitchFamily="50" charset="-128"/>
              </a:rPr>
              <a:t> 「生活」と「就労」に関する支援の充実など</a:t>
            </a:r>
          </a:p>
        </p:txBody>
      </p:sp>
      <p:sp>
        <p:nvSpPr>
          <p:cNvPr id="81" name="テキスト ボックス 80">
            <a:extLst>
              <a:ext uri="{FF2B5EF4-FFF2-40B4-BE49-F238E27FC236}">
                <a16:creationId xmlns:a16="http://schemas.microsoft.com/office/drawing/2014/main" id="{8011A7E1-3B7C-4EED-8077-298F1965FC22}"/>
              </a:ext>
            </a:extLst>
          </p:cNvPr>
          <p:cNvSpPr txBox="1"/>
          <p:nvPr/>
        </p:nvSpPr>
        <p:spPr>
          <a:xfrm>
            <a:off x="5652120" y="168895"/>
            <a:ext cx="2491388"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1</a:t>
            </a:r>
            <a:r>
              <a:rPr kumimoji="1" lang="en-US" altLang="ja-JP" sz="1400" b="1" dirty="0">
                <a:solidFill>
                  <a:schemeClr val="bg1"/>
                </a:solidFill>
                <a:latin typeface="游ゴシック" panose="020B0400000000000000" pitchFamily="50" charset="-128"/>
                <a:ea typeface="游ゴシック" panose="020B0400000000000000" pitchFamily="50" charset="-128"/>
              </a:rPr>
              <a:t>-1.</a:t>
            </a:r>
            <a:r>
              <a:rPr kumimoji="1" lang="ja-JP" altLang="en-US" sz="1400" b="1" dirty="0">
                <a:solidFill>
                  <a:schemeClr val="bg1"/>
                </a:solidFill>
                <a:latin typeface="游ゴシック" panose="020B0400000000000000" pitchFamily="50" charset="-128"/>
                <a:ea typeface="游ゴシック" panose="020B0400000000000000" pitchFamily="50" charset="-128"/>
              </a:rPr>
              <a:t>障害保健福祉施策の歴史</a:t>
            </a:r>
          </a:p>
        </p:txBody>
      </p:sp>
      <p:sp>
        <p:nvSpPr>
          <p:cNvPr id="57" name="テキスト ボックス 56">
            <a:extLst>
              <a:ext uri="{FF2B5EF4-FFF2-40B4-BE49-F238E27FC236}">
                <a16:creationId xmlns:a16="http://schemas.microsoft.com/office/drawing/2014/main" id="{C3DC5163-82F7-48B0-8427-F8902742ECFC}"/>
              </a:ext>
            </a:extLst>
          </p:cNvPr>
          <p:cNvSpPr txBox="1"/>
          <p:nvPr/>
        </p:nvSpPr>
        <p:spPr>
          <a:xfrm>
            <a:off x="199399" y="6453336"/>
            <a:ext cx="1338828" cy="230832"/>
          </a:xfrm>
          <a:prstGeom prst="rect">
            <a:avLst/>
          </a:prstGeom>
          <a:noFill/>
        </p:spPr>
        <p:txBody>
          <a:bodyPr wrap="none" rtlCol="0">
            <a:spAutoFit/>
          </a:bodyPr>
          <a:lstStyle/>
          <a:p>
            <a:r>
              <a:rPr lang="ja-JP" altLang="en-US" sz="900" dirty="0">
                <a:latin typeface="メイリオ" panose="020B0604030504040204" pitchFamily="50" charset="-128"/>
                <a:ea typeface="メイリオ" panose="020B0604030504040204" pitchFamily="50" charset="-128"/>
              </a:rPr>
              <a:t>出典</a:t>
            </a:r>
            <a:r>
              <a:rPr kumimoji="1" lang="ja-JP" altLang="en-US" sz="900" dirty="0">
                <a:latin typeface="メイリオ" panose="020B0604030504040204" pitchFamily="50" charset="-128"/>
                <a:ea typeface="メイリオ" panose="020B0604030504040204" pitchFamily="50" charset="-128"/>
              </a:rPr>
              <a:t>）厚生労働省資料</a:t>
            </a:r>
          </a:p>
        </p:txBody>
      </p:sp>
      <p:sp>
        <p:nvSpPr>
          <p:cNvPr id="82" name="スライド番号プレースホルダー 1">
            <a:extLst>
              <a:ext uri="{FF2B5EF4-FFF2-40B4-BE49-F238E27FC236}">
                <a16:creationId xmlns:a16="http://schemas.microsoft.com/office/drawing/2014/main" id="{CBE5D5F0-F892-4DF2-8EB6-AAAF55AEB919}"/>
              </a:ext>
            </a:extLst>
          </p:cNvPr>
          <p:cNvSpPr txBox="1">
            <a:spLocks/>
          </p:cNvSpPr>
          <p:nvPr/>
        </p:nvSpPr>
        <p:spPr>
          <a:xfrm>
            <a:off x="8820472"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800810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4761</TotalTime>
  <Words>20015</Words>
  <Application>Microsoft Office PowerPoint</Application>
  <PresentationFormat>画面に合わせる (4:3)</PresentationFormat>
  <Paragraphs>1310</Paragraphs>
  <Slides>54</Slides>
  <Notes>54</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54</vt:i4>
      </vt:variant>
    </vt:vector>
  </HeadingPairs>
  <TitlesOfParts>
    <vt:vector size="71" baseType="lpstr">
      <vt:lpstr>Arial Unicode MS</vt:lpstr>
      <vt:lpstr>ＤＦ行書体</vt:lpstr>
      <vt:lpstr>ＤＦ特太ゴシック体</vt:lpstr>
      <vt:lpstr>HGP創英角ﾎﾟｯﾌﾟ体</vt:lpstr>
      <vt:lpstr>HG丸ｺﾞｼｯｸM-PRO</vt:lpstr>
      <vt:lpstr>ＭＳ Ｐゴシック</vt:lpstr>
      <vt:lpstr>ＭＳ ゴシック</vt:lpstr>
      <vt:lpstr>ＭＳ 明朝</vt:lpstr>
      <vt:lpstr>メイリオ</vt:lpstr>
      <vt:lpstr>游ゴシック</vt:lpstr>
      <vt:lpstr>Arial</vt:lpstr>
      <vt:lpstr>Calibri</vt:lpstr>
      <vt:lpstr>Century</vt:lpstr>
      <vt:lpstr>Segoe UI</vt:lpstr>
      <vt:lpstr>Times New Roman</vt:lpstr>
      <vt:lpstr>Wingdings</vt:lpstr>
      <vt:lpstr>Office ​​テーマ</vt:lpstr>
      <vt:lpstr>重度障害児・者等の 地域生活等に関する講義</vt:lpstr>
      <vt:lpstr>目　次</vt:lpstr>
      <vt:lpstr>第Ⅰ章の学習のポイント</vt:lpstr>
      <vt:lpstr>０．喀痰吸引等研修の概要</vt:lpstr>
      <vt:lpstr>介護職員等による喀痰吸引等（特定の者対象）の研修カリキュラム概要</vt:lpstr>
      <vt:lpstr>【特定の者】基本研修カリキュラム</vt:lpstr>
      <vt:lpstr>【特定の者】実地研修</vt:lpstr>
      <vt:lpstr>１．障害保健福祉制度の概要</vt:lpstr>
      <vt:lpstr>障害保健福祉施策の歴史</vt:lpstr>
      <vt:lpstr>障害者の日常生活及び社会生活を総合的に支援するための法律（概要）</vt:lpstr>
      <vt:lpstr>障害者権利条約と障害者差別解消法</vt:lpstr>
      <vt:lpstr>障害者権利条約ー第19条</vt:lpstr>
      <vt:lpstr>年齢に応じた主な関係施策等のイメージ</vt:lpstr>
      <vt:lpstr>２．喀痰吸引等制度の成り立ち</vt:lpstr>
      <vt:lpstr>喀痰吸引等制度前からの介護職員等による喀痰吸引等の取扱い（実質的違法性阻却）</vt:lpstr>
      <vt:lpstr>介護職員等によるたんの吸引等の実施のための制度の在り方に関する検討会</vt:lpstr>
      <vt:lpstr>喀痰吸引等制度ー実施可能な行為</vt:lpstr>
      <vt:lpstr>喀痰吸引等制度ー登録事業者、登録研修機関</vt:lpstr>
      <vt:lpstr>喀痰吸引等制度の全体像（概要）</vt:lpstr>
      <vt:lpstr>特定の者を対象とした喀痰吸引等の基本的な考え</vt:lpstr>
      <vt:lpstr>「不特定多数の者対象」と「特定の者対象」における研修プロセスの違い</vt:lpstr>
      <vt:lpstr>３．重度障害児・者についての理解</vt:lpstr>
      <vt:lpstr>障害・疾病についての理解</vt:lpstr>
      <vt:lpstr>筋萎縮性側索硬化症（ALS）</vt:lpstr>
      <vt:lpstr>筋萎縮性側索硬化症（ALS）</vt:lpstr>
      <vt:lpstr>重症心身障害</vt:lpstr>
      <vt:lpstr>重症心身障害</vt:lpstr>
      <vt:lpstr>筋ジストロフィー</vt:lpstr>
      <vt:lpstr>遷延性（せんえんせい）意識障害</vt:lpstr>
      <vt:lpstr>脊髄損傷（高位頸髄損傷）</vt:lpstr>
      <vt:lpstr>医療的ケア児</vt:lpstr>
      <vt:lpstr>国際生活機能分類（ICF）の構成要素間の相互作用</vt:lpstr>
      <vt:lpstr>心理についての理解</vt:lpstr>
      <vt:lpstr>中途障害者の心理</vt:lpstr>
      <vt:lpstr>先天性障害者の心理</vt:lpstr>
      <vt:lpstr>福祉業務従事者としての職業倫理と利用者の人権</vt:lpstr>
      <vt:lpstr>日本介護福祉士会倫理綱領（1995年 日本介護福祉士会）</vt:lpstr>
      <vt:lpstr>４．喀痰吸引等制度の運用</vt:lpstr>
      <vt:lpstr>喀痰吸引等の業務ができるまで</vt:lpstr>
      <vt:lpstr>登録事業者（登録喀痰吸引等事業者・登録特定行為事業者）</vt:lpstr>
      <vt:lpstr>喀痰吸引等の業務を行う事業者の登録基準</vt:lpstr>
      <vt:lpstr>実地研修時と喀痰吸引等の実施時に必要な書類</vt:lpstr>
      <vt:lpstr>喀痰吸引等の実施前に決めておくこと、実施しながら行うこと</vt:lpstr>
      <vt:lpstr>安全委員会の構成メンバーと議論・取組の内容（例）</vt:lpstr>
      <vt:lpstr>在宅での喀痰吸引等の提供の具体的なイメージ</vt:lpstr>
      <vt:lpstr>施設での喀痰吸引等の提供の具体的なイメージ</vt:lpstr>
      <vt:lpstr>訪問看護ステーションとの関わり方の例（特定の者対象の場合）</vt:lpstr>
      <vt:lpstr>信頼関係の構築①</vt:lpstr>
      <vt:lpstr>信頼関係の構築②</vt:lpstr>
      <vt:lpstr>信頼関係の構築③</vt:lpstr>
      <vt:lpstr>信頼関係の構築④</vt:lpstr>
      <vt:lpstr>対象者の安全・安心を確保するために、多職種連携が求められる場面（例）</vt:lpstr>
      <vt:lpstr>対象者の安全・安心を確保するために、各職種に期待される役割</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齋木 由利</dc:creator>
  <cp:lastModifiedBy>Saiki Yuri(齋木 由利)</cp:lastModifiedBy>
  <cp:revision>419</cp:revision>
  <cp:lastPrinted>2019-01-16T01:52:00Z</cp:lastPrinted>
  <dcterms:created xsi:type="dcterms:W3CDTF">2018-10-25T09:24:55Z</dcterms:created>
  <dcterms:modified xsi:type="dcterms:W3CDTF">2019-04-23T07:13:15Z</dcterms:modified>
</cp:coreProperties>
</file>