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6"/>
  </p:notesMasterIdLst>
  <p:handoutMasterIdLst>
    <p:handoutMasterId r:id="rId117"/>
  </p:handoutMasterIdLst>
  <p:sldIdLst>
    <p:sldId id="407" r:id="rId2"/>
    <p:sldId id="272" r:id="rId3"/>
    <p:sldId id="266" r:id="rId4"/>
    <p:sldId id="256" r:id="rId5"/>
    <p:sldId id="257" r:id="rId6"/>
    <p:sldId id="273" r:id="rId7"/>
    <p:sldId id="428" r:id="rId8"/>
    <p:sldId id="274" r:id="rId9"/>
    <p:sldId id="468" r:id="rId10"/>
    <p:sldId id="470" r:id="rId11"/>
    <p:sldId id="469" r:id="rId12"/>
    <p:sldId id="422" r:id="rId13"/>
    <p:sldId id="423" r:id="rId14"/>
    <p:sldId id="471" r:id="rId15"/>
    <p:sldId id="484" r:id="rId16"/>
    <p:sldId id="416" r:id="rId17"/>
    <p:sldId id="263" r:id="rId18"/>
    <p:sldId id="429" r:id="rId19"/>
    <p:sldId id="264" r:id="rId20"/>
    <p:sldId id="417" r:id="rId21"/>
    <p:sldId id="473" r:id="rId22"/>
    <p:sldId id="418" r:id="rId23"/>
    <p:sldId id="424" r:id="rId24"/>
    <p:sldId id="430" r:id="rId25"/>
    <p:sldId id="419" r:id="rId26"/>
    <p:sldId id="409" r:id="rId27"/>
    <p:sldId id="276" r:id="rId28"/>
    <p:sldId id="277" r:id="rId29"/>
    <p:sldId id="278" r:id="rId30"/>
    <p:sldId id="431" r:id="rId31"/>
    <p:sldId id="432" r:id="rId32"/>
    <p:sldId id="474" r:id="rId33"/>
    <p:sldId id="476" r:id="rId34"/>
    <p:sldId id="475" r:id="rId35"/>
    <p:sldId id="433" r:id="rId36"/>
    <p:sldId id="434" r:id="rId37"/>
    <p:sldId id="477" r:id="rId38"/>
    <p:sldId id="485" r:id="rId39"/>
    <p:sldId id="435" r:id="rId40"/>
    <p:sldId id="436" r:id="rId41"/>
    <p:sldId id="437" r:id="rId42"/>
    <p:sldId id="438" r:id="rId43"/>
    <p:sldId id="439" r:id="rId44"/>
    <p:sldId id="479" r:id="rId45"/>
    <p:sldId id="480" r:id="rId46"/>
    <p:sldId id="441" r:id="rId47"/>
    <p:sldId id="442" r:id="rId48"/>
    <p:sldId id="443" r:id="rId49"/>
    <p:sldId id="444" r:id="rId50"/>
    <p:sldId id="287" r:id="rId51"/>
    <p:sldId id="288" r:id="rId52"/>
    <p:sldId id="445" r:id="rId53"/>
    <p:sldId id="446" r:id="rId54"/>
    <p:sldId id="447" r:id="rId55"/>
    <p:sldId id="448" r:id="rId56"/>
    <p:sldId id="451" r:id="rId57"/>
    <p:sldId id="450" r:id="rId58"/>
    <p:sldId id="449" r:id="rId59"/>
    <p:sldId id="291" r:id="rId60"/>
    <p:sldId id="481" r:id="rId61"/>
    <p:sldId id="486" r:id="rId62"/>
    <p:sldId id="452" r:id="rId63"/>
    <p:sldId id="293" r:id="rId64"/>
    <p:sldId id="294" r:id="rId65"/>
    <p:sldId id="454" r:id="rId66"/>
    <p:sldId id="455" r:id="rId67"/>
    <p:sldId id="296" r:id="rId68"/>
    <p:sldId id="457" r:id="rId69"/>
    <p:sldId id="458" r:id="rId70"/>
    <p:sldId id="459" r:id="rId71"/>
    <p:sldId id="460" r:id="rId72"/>
    <p:sldId id="461" r:id="rId73"/>
    <p:sldId id="462" r:id="rId74"/>
    <p:sldId id="463" r:id="rId75"/>
    <p:sldId id="300" r:id="rId76"/>
    <p:sldId id="301" r:id="rId77"/>
    <p:sldId id="302" r:id="rId78"/>
    <p:sldId id="303" r:id="rId79"/>
    <p:sldId id="304" r:id="rId80"/>
    <p:sldId id="305" r:id="rId81"/>
    <p:sldId id="306" r:id="rId82"/>
    <p:sldId id="307" r:id="rId83"/>
    <p:sldId id="308" r:id="rId84"/>
    <p:sldId id="309" r:id="rId85"/>
    <p:sldId id="310" r:id="rId86"/>
    <p:sldId id="311" r:id="rId87"/>
    <p:sldId id="425" r:id="rId88"/>
    <p:sldId id="312" r:id="rId89"/>
    <p:sldId id="314" r:id="rId90"/>
    <p:sldId id="464" r:id="rId91"/>
    <p:sldId id="465" r:id="rId92"/>
    <p:sldId id="318" r:id="rId93"/>
    <p:sldId id="317" r:id="rId94"/>
    <p:sldId id="319" r:id="rId95"/>
    <p:sldId id="320" r:id="rId96"/>
    <p:sldId id="321" r:id="rId97"/>
    <p:sldId id="322" r:id="rId98"/>
    <p:sldId id="323" r:id="rId99"/>
    <p:sldId id="426" r:id="rId100"/>
    <p:sldId id="324" r:id="rId101"/>
    <p:sldId id="326" r:id="rId102"/>
    <p:sldId id="466" r:id="rId103"/>
    <p:sldId id="467" r:id="rId104"/>
    <p:sldId id="412" r:id="rId105"/>
    <p:sldId id="413" r:id="rId106"/>
    <p:sldId id="332" r:id="rId107"/>
    <p:sldId id="333" r:id="rId108"/>
    <p:sldId id="331" r:id="rId109"/>
    <p:sldId id="334" r:id="rId110"/>
    <p:sldId id="335" r:id="rId111"/>
    <p:sldId id="336" r:id="rId112"/>
    <p:sldId id="337" r:id="rId113"/>
    <p:sldId id="427" r:id="rId114"/>
    <p:sldId id="339" r:id="rId1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19">
          <p15:clr>
            <a:srgbClr val="A4A3A4"/>
          </p15:clr>
        </p15:guide>
        <p15:guide id="4" orient="horz" pos="4065">
          <p15:clr>
            <a:srgbClr val="A4A3A4"/>
          </p15:clr>
        </p15:guide>
        <p15:guide id="5" pos="249">
          <p15:clr>
            <a:srgbClr val="A4A3A4"/>
          </p15:clr>
        </p15:guide>
        <p15:guide id="6" pos="551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9" autoAdjust="0"/>
    <p:restoredTop sz="85389" autoAdjust="0"/>
  </p:normalViewPr>
  <p:slideViewPr>
    <p:cSldViewPr>
      <p:cViewPr varScale="1">
        <p:scale>
          <a:sx n="135" d="100"/>
          <a:sy n="135" d="100"/>
        </p:scale>
        <p:origin x="2736" y="132"/>
      </p:cViewPr>
      <p:guideLst>
        <p:guide orient="horz" pos="2160"/>
        <p:guide pos="2880"/>
        <p:guide orient="horz" pos="119"/>
        <p:guide orient="horz" pos="4065"/>
        <p:guide pos="249"/>
        <p:guide pos="5511"/>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13956"/>
    </p:cViewPr>
  </p:sorterViewPr>
  <p:notesViewPr>
    <p:cSldViewPr>
      <p:cViewPr varScale="1">
        <p:scale>
          <a:sx n="111" d="100"/>
          <a:sy n="111" d="100"/>
        </p:scale>
        <p:origin x="5262" y="114"/>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D465BCE-47D6-4A93-ADFD-BBB06D583A94}"/>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247F5BD-41BC-4FA5-B245-7635C332A474}"/>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1FCBD9BD-BD48-4BC1-8698-CB6875666CA0}" type="datetimeFigureOut">
              <a:rPr kumimoji="1" lang="ja-JP" altLang="en-US" smtClean="0"/>
              <a:t>2019/4/23</a:t>
            </a:fld>
            <a:endParaRPr kumimoji="1" lang="ja-JP" altLang="en-US"/>
          </a:p>
        </p:txBody>
      </p:sp>
      <p:sp>
        <p:nvSpPr>
          <p:cNvPr id="4" name="フッター プレースホルダー 3">
            <a:extLst>
              <a:ext uri="{FF2B5EF4-FFF2-40B4-BE49-F238E27FC236}">
                <a16:creationId xmlns:a16="http://schemas.microsoft.com/office/drawing/2014/main" id="{8E716992-8F47-4D0E-AC0D-0C8A424EAA5D}"/>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38453433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8CD0575-BD24-4EEB-B016-3759211EBA73}" type="datetimeFigureOut">
              <a:rPr kumimoji="1" lang="ja-JP" altLang="en-US" smtClean="0"/>
              <a:t>2019/4/23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759177517"/>
      </p:ext>
    </p:extLst>
  </p:cSld>
  <p:clrMap bg1="lt1" tx1="dk1" bg2="lt2" tx2="dk2" accent1="accent1" accent2="accent2" accent3="accent3" accent4="accent4" accent5="accent5" accent6="accent6" hlink="hlink" folHlink="folHlink"/>
  <p:hf hdr="0" ftr="0" dt="0"/>
  <p:notesStyle>
    <a:lvl1pPr marL="0" indent="108000" algn="l" defTabSz="914400" rtl="0" eaLnBrk="1" latinLnBrk="0" hangingPunct="1">
      <a:defRPr kumimoji="1" sz="1000" kern="1200" baseline="0">
        <a:solidFill>
          <a:schemeClr val="tx1"/>
        </a:solidFill>
        <a:latin typeface="Segoe UI" panose="020B0502040204020203" pitchFamily="34" charset="0"/>
        <a:ea typeface="メイリオ" panose="020B0604030504040204" pitchFamily="50" charset="-128"/>
        <a:cs typeface="+mn-cs"/>
      </a:defRPr>
    </a:lvl1pPr>
    <a:lvl2pPr marL="0" indent="108000" algn="l" defTabSz="914400" rtl="0" eaLnBrk="1" latinLnBrk="0" hangingPunct="1">
      <a:defRPr kumimoji="1" sz="1000" kern="1200" baseline="0">
        <a:solidFill>
          <a:schemeClr val="tx1"/>
        </a:solidFill>
        <a:latin typeface="Segoe UI" panose="020B0502040204020203" pitchFamily="34" charset="0"/>
        <a:ea typeface="メイリオ" panose="020B0604030504040204" pitchFamily="50" charset="-128"/>
        <a:cs typeface="+mn-cs"/>
      </a:defRPr>
    </a:lvl2pPr>
    <a:lvl3pPr marL="0" indent="108000" algn="l" defTabSz="914400" rtl="0" eaLnBrk="1" latinLnBrk="0" hangingPunct="1">
      <a:defRPr kumimoji="1" sz="1000" kern="1200" baseline="0">
        <a:solidFill>
          <a:schemeClr val="tx1"/>
        </a:solidFill>
        <a:latin typeface="Segoe UI" panose="020B0502040204020203" pitchFamily="34" charset="0"/>
        <a:ea typeface="メイリオ" panose="020B0604030504040204" pitchFamily="50" charset="-128"/>
        <a:cs typeface="+mn-cs"/>
      </a:defRPr>
    </a:lvl3pPr>
    <a:lvl4pPr marL="0" indent="108000" algn="l" defTabSz="914400" rtl="0" eaLnBrk="1" latinLnBrk="0" hangingPunct="1">
      <a:defRPr kumimoji="1" sz="1000" kern="1200" baseline="0">
        <a:solidFill>
          <a:schemeClr val="tx1"/>
        </a:solidFill>
        <a:latin typeface="Segoe UI" panose="020B0502040204020203" pitchFamily="34" charset="0"/>
        <a:ea typeface="メイリオ" panose="020B0604030504040204" pitchFamily="50" charset="-128"/>
        <a:cs typeface="+mn-cs"/>
      </a:defRPr>
    </a:lvl4pPr>
    <a:lvl5pPr marL="0" indent="108000" algn="l" defTabSz="914400" rtl="0" eaLnBrk="1" latinLnBrk="0" hangingPunct="1">
      <a:defRPr kumimoji="1" sz="1000" kern="1200" baseline="0">
        <a:solidFill>
          <a:schemeClr val="tx1"/>
        </a:solidFill>
        <a:latin typeface="Segoe UI" panose="020B0502040204020203" pitchFamily="34" charset="0"/>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a:extLst>
              <a:ext uri="{FF2B5EF4-FFF2-40B4-BE49-F238E27FC236}">
                <a16:creationId xmlns:a16="http://schemas.microsoft.com/office/drawing/2014/main" id="{49898E8D-06BE-4EC2-A857-CC041C16FBB1}"/>
              </a:ext>
            </a:extLst>
          </p:cNvPr>
          <p:cNvSpPr>
            <a:spLocks noGrp="1" noRot="1" noChangeAspect="1" noTextEdit="1"/>
          </p:cNvSpPr>
          <p:nvPr>
            <p:ph type="sldImg"/>
          </p:nvPr>
        </p:nvSpPr>
        <p:spPr>
          <a:xfrm>
            <a:off x="903288" y="739775"/>
            <a:ext cx="4930775" cy="3698875"/>
          </a:xfrm>
          <a:ln/>
        </p:spPr>
      </p:sp>
      <p:sp>
        <p:nvSpPr>
          <p:cNvPr id="10243" name="ノート プレースホルダ 2">
            <a:extLst>
              <a:ext uri="{FF2B5EF4-FFF2-40B4-BE49-F238E27FC236}">
                <a16:creationId xmlns:a16="http://schemas.microsoft.com/office/drawing/2014/main" id="{C0A75EEA-F368-4F5C-86B5-81C0D9CABAE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8" tIns="45305" rIns="90608" bIns="45305"/>
          <a:lstStyle/>
          <a:p>
            <a:pPr eaLnBrk="1" hangingPunct="1">
              <a:spcBef>
                <a:spcPct val="0"/>
              </a:spcBef>
            </a:pPr>
            <a:r>
              <a:rPr lang="ja-JP" altLang="en-US" dirty="0">
                <a:latin typeface="ＭＳ Ｐ明朝" panose="02020600040205080304" pitchFamily="18" charset="-128"/>
              </a:rPr>
              <a:t>「喀痰吸引等に関する演習」を行います。</a:t>
            </a:r>
            <a:endParaRPr lang="ja-JP" altLang="ja-JP" dirty="0">
              <a:latin typeface="ＭＳ Ｐ明朝" panose="02020600040205080304" pitchFamily="18" charset="-128"/>
            </a:endParaRPr>
          </a:p>
        </p:txBody>
      </p:sp>
    </p:spTree>
    <p:extLst>
      <p:ext uri="{BB962C8B-B14F-4D97-AF65-F5344CB8AC3E}">
        <p14:creationId xmlns:p14="http://schemas.microsoft.com/office/powerpoint/2010/main" val="124087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乾燥法、薬液浸漬法の場合の手順４、吸引カテーテルを取り出す。</a:t>
            </a:r>
          </a:p>
          <a:p>
            <a:pPr eaLnBrk="1" hangingPunct="1"/>
            <a:r>
              <a:rPr lang="ja-JP" altLang="en-US" dirty="0">
                <a:latin typeface="Arial" panose="020B0604020202020204" pitchFamily="34" charset="0"/>
              </a:rPr>
              <a:t>使い捨て手袋をします。場合によってはセッシを持ちます。</a:t>
            </a:r>
          </a:p>
          <a:p>
            <a:pPr eaLnBrk="1" hangingPunct="1"/>
            <a:r>
              <a:rPr lang="ja-JP" altLang="en-US" dirty="0">
                <a:latin typeface="Arial" panose="020B0604020202020204" pitchFamily="34" charset="0"/>
              </a:rPr>
              <a:t>非利き手で吸引カテーテルを保管容器から取り出します。非利き手から、利き手で吸引カテーテルの接続部を持ちます。このとき、カテーテル先端には触らず、また先端を周囲のものにぶつけて不潔にならないよう十分注意します。</a:t>
            </a:r>
          </a:p>
          <a:p>
            <a:pPr eaLnBrk="1" hangingPunct="1"/>
            <a:r>
              <a:rPr lang="ja-JP" altLang="en-US" dirty="0">
                <a:latin typeface="Arial" panose="020B0604020202020204" pitchFamily="34" charset="0"/>
              </a:rPr>
              <a:t>なお、利き手のみに手袋をする場合は、同様の手順で吸引カテーテルを取り出すか、利き手で直接、清潔に吸引カテーテルを取り出します。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25017248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1B2AACBA-C6A7-4CBE-8A8D-4C7D83927EC1}"/>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3B09CC6D-59A7-4DDC-AA8D-562A0B130A6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最後に、報告、片付け、記録を行います。</a:t>
            </a:r>
          </a:p>
          <a:p>
            <a:pPr eaLnBrk="1" hangingPunct="1"/>
            <a:r>
              <a:rPr lang="ja-JP" altLang="en-US" dirty="0">
                <a:latin typeface="ＭＳ Ｐ明朝" panose="02020600040205080304" pitchFamily="18" charset="-128"/>
              </a:rPr>
              <a:t>指導看護師に対し、対象者の状態などを報告します。ヒヤリ・ハット、アクシデントがあれば、あわせて報告します。</a:t>
            </a:r>
          </a:p>
          <a:p>
            <a:pPr eaLnBrk="1" hangingPunct="1"/>
            <a:r>
              <a:rPr lang="ja-JP" altLang="en-US" dirty="0">
                <a:latin typeface="ＭＳ Ｐ明朝" panose="02020600040205080304" pitchFamily="18" charset="-128"/>
              </a:rPr>
              <a:t>使用物品を片付けます。物品は食器と同じ取り扱い方法で洗浄します。</a:t>
            </a:r>
          </a:p>
          <a:p>
            <a:pPr eaLnBrk="1" hangingPunct="1"/>
            <a:r>
              <a:rPr lang="ja-JP" altLang="en-US" dirty="0">
                <a:latin typeface="ＭＳ Ｐ明朝" panose="02020600040205080304" pitchFamily="18" charset="-128"/>
              </a:rPr>
              <a:t>実施記録を書きます。ヒヤリ・ハットがあれば、業務の後に記録します。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80337964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B9C7D109-D5D9-49A5-96F0-6CA75AA3A649}"/>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F8150B01-69AD-42AC-AA6C-18F6E5D8BCF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経管栄養　経鼻胃管、滴下型の液体栄養剤の場合</a:t>
            </a:r>
            <a:endParaRPr lang="ja-JP" altLang="ja-JP" dirty="0">
              <a:latin typeface="Arial" panose="020B0604020202020204" pitchFamily="34" charset="0"/>
            </a:endParaRPr>
          </a:p>
        </p:txBody>
      </p:sp>
    </p:spTree>
    <p:extLst>
      <p:ext uri="{BB962C8B-B14F-4D97-AF65-F5344CB8AC3E}">
        <p14:creationId xmlns:p14="http://schemas.microsoft.com/office/powerpoint/2010/main" val="24707973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EDA2FCA5-CAE0-42B9-9BCB-C62454E97E07}"/>
              </a:ext>
            </a:extLst>
          </p:cNvPr>
          <p:cNvSpPr>
            <a:spLocks noGrp="1" noRot="1" noChangeAspect="1" noChangeArrowheads="1" noTextEdit="1"/>
          </p:cNvSpPr>
          <p:nvPr>
            <p:ph type="sldImg"/>
          </p:nvPr>
        </p:nvSpPr>
        <p:spPr>
          <a:xfrm>
            <a:off x="903288" y="741363"/>
            <a:ext cx="4929187" cy="3698875"/>
          </a:xfrm>
          <a:ln/>
        </p:spPr>
      </p:sp>
      <p:sp>
        <p:nvSpPr>
          <p:cNvPr id="88067" name="Rectangle 3">
            <a:extLst>
              <a:ext uri="{FF2B5EF4-FFF2-40B4-BE49-F238E27FC236}">
                <a16:creationId xmlns:a16="http://schemas.microsoft.com/office/drawing/2014/main" id="{180918A2-3003-4199-B495-9CD77D0E12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まず、実施準備を行います。</a:t>
            </a:r>
          </a:p>
          <a:p>
            <a:r>
              <a:rPr lang="ja-JP" altLang="en-US" dirty="0">
                <a:latin typeface="ＭＳ Ｐ明朝" panose="02020600040205080304" pitchFamily="18" charset="-128"/>
              </a:rPr>
              <a:t>訪問時に、</a:t>
            </a:r>
            <a:r>
              <a:rPr lang="ja-JP" altLang="en-US" dirty="0"/>
              <a:t>流水と石けんで手洗いを行います。これは、皆さんが、外から細菌などを持ち込まないためと、感染配慮からです。</a:t>
            </a:r>
            <a:r>
              <a:rPr lang="en-US" altLang="ja-JP" dirty="0"/>
              <a:t>15</a:t>
            </a:r>
            <a:r>
              <a:rPr lang="ja-JP" altLang="en-US" dirty="0"/>
              <a:t>秒以上</a:t>
            </a:r>
            <a:r>
              <a:rPr lang="en-US" altLang="ja-JP" dirty="0"/>
              <a:t>30</a:t>
            </a:r>
            <a:r>
              <a:rPr lang="ja-JP" altLang="en-US" dirty="0"/>
              <a:t>秒程度、時間をかけて行います。速乾性擦式手指消毒剤（</a:t>
            </a:r>
            <a:r>
              <a:rPr lang="ja-JP" altLang="en-US" dirty="0" err="1"/>
              <a:t>そっ</a:t>
            </a:r>
            <a:r>
              <a:rPr lang="ja-JP" altLang="en-US" dirty="0"/>
              <a:t>かんせいさっしきしゅししょうどくざい）での手洗いも可能ですが、流水で洗える環境にある場合には流水で洗うほうを優先させます。</a:t>
            </a:r>
          </a:p>
          <a:p>
            <a:r>
              <a:rPr lang="ja-JP" altLang="en-US" dirty="0"/>
              <a:t>また、医師の指示書を確認しておきます。</a:t>
            </a:r>
          </a:p>
          <a:p>
            <a:r>
              <a:rPr lang="ja-JP" altLang="en-US" dirty="0"/>
              <a:t>さらに、対象者本人や家族、対象者についての前回の記録から、体調を確認します。</a:t>
            </a:r>
          </a:p>
          <a:p>
            <a:r>
              <a:rPr lang="ja-JP" altLang="en-US" dirty="0"/>
              <a:t>対象者本人に対しては、いつもの状態と変わりがないか、腹痛や吐き気、お腹の張りがないかを確認しましょう。</a:t>
            </a:r>
          </a:p>
          <a:p>
            <a:r>
              <a:rPr lang="ja-JP" altLang="en-US" dirty="0"/>
              <a:t>・腹痛などの腹部症状に関する訴え</a:t>
            </a:r>
          </a:p>
          <a:p>
            <a:r>
              <a:rPr lang="ja-JP" altLang="en-US" dirty="0"/>
              <a:t>・</a:t>
            </a:r>
            <a:r>
              <a:rPr lang="en-US" altLang="ja-JP" dirty="0"/>
              <a:t>38</a:t>
            </a:r>
            <a:r>
              <a:rPr lang="ja-JP" altLang="en-US" dirty="0"/>
              <a:t>度以上の発熱</a:t>
            </a:r>
          </a:p>
          <a:p>
            <a:r>
              <a:rPr lang="ja-JP" altLang="en-US" dirty="0"/>
              <a:t>・腹部の張り</a:t>
            </a:r>
          </a:p>
          <a:p>
            <a:r>
              <a:rPr lang="ja-JP" altLang="en-US" dirty="0"/>
              <a:t>・連続した水様便</a:t>
            </a:r>
          </a:p>
          <a:p>
            <a:r>
              <a:rPr lang="ja-JP" altLang="en-US" dirty="0"/>
              <a:t>・いつもと違う活気や元気のなさ</a:t>
            </a:r>
          </a:p>
          <a:p>
            <a:r>
              <a:rPr lang="ja-JP" altLang="en-US" dirty="0"/>
              <a:t>などの有無について確認</a:t>
            </a:r>
            <a:r>
              <a:rPr lang="ja-JP" altLang="en-US" dirty="0">
                <a:latin typeface="ＭＳ Ｐ明朝" panose="02020600040205080304" pitchFamily="18" charset="-128"/>
              </a:rPr>
              <a:t>します。これらの症状がある時には、対象者、担当看護師、家族に相談します。また、意識のない対象者については、ご家族や医療職に注入して良いか判断をあおぎます。</a:t>
            </a:r>
          </a:p>
          <a:p>
            <a:pPr eaLnBrk="1" hangingPunct="1"/>
            <a:r>
              <a:rPr lang="ja-JP" altLang="en-US" dirty="0">
                <a:latin typeface="ＭＳ Ｐ明朝" panose="02020600040205080304" pitchFamily="18" charset="-128"/>
              </a:rPr>
              <a:t>前回の記録からは、嘔気（おうき）や嘔吐（おうと）、下痢、熱、意識状態などを確認しておくと良いでしょう。</a:t>
            </a:r>
          </a:p>
          <a:p>
            <a:pPr eaLnBrk="1" hangingPunct="1"/>
            <a:r>
              <a:rPr lang="ja-JP" altLang="en-US" dirty="0">
                <a:latin typeface="ＭＳ Ｐ明朝" panose="02020600040205080304" pitchFamily="18" charset="-128"/>
              </a:rPr>
              <a:t>ここまでは、ケアの前に済ませておきます。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5220351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4DB76FD-B454-450E-9091-F46DA0AC7F56}"/>
              </a:ext>
            </a:extLst>
          </p:cNvPr>
          <p:cNvSpPr>
            <a:spLocks noGrp="1" noRot="1" noChangeAspect="1" noChangeArrowheads="1" noTextEdit="1"/>
          </p:cNvSpPr>
          <p:nvPr>
            <p:ph type="sldImg"/>
          </p:nvPr>
        </p:nvSpPr>
        <p:spPr>
          <a:xfrm>
            <a:off x="903288" y="741363"/>
            <a:ext cx="4929187" cy="3698875"/>
          </a:xfrm>
          <a:ln/>
        </p:spPr>
      </p:sp>
      <p:sp>
        <p:nvSpPr>
          <p:cNvPr id="90115" name="Rectangle 3">
            <a:extLst>
              <a:ext uri="{FF2B5EF4-FFF2-40B4-BE49-F238E27FC236}">
                <a16:creationId xmlns:a16="http://schemas.microsoft.com/office/drawing/2014/main" id="{841CA0B4-24CF-46C6-A30C-197140D47D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手順１、注入の依頼を受ける、意思を確認する。</a:t>
            </a:r>
          </a:p>
          <a:p>
            <a:pPr eaLnBrk="1" hangingPunct="1"/>
            <a:r>
              <a:rPr lang="ja-JP" altLang="en-US" dirty="0">
                <a:latin typeface="Arial" panose="020B0604020202020204" pitchFamily="34" charset="0"/>
              </a:rPr>
              <a:t>対象者本人から注入の依頼を受けるか、対象者の意思を確認します。</a:t>
            </a:r>
          </a:p>
          <a:p>
            <a:pPr eaLnBrk="1" hangingPunct="1"/>
            <a:r>
              <a:rPr lang="ja-JP" altLang="en-US" dirty="0">
                <a:latin typeface="Arial" panose="020B0604020202020204" pitchFamily="34" charset="0"/>
              </a:rPr>
              <a:t>具体的には「今から栄養剤を経鼻胃管から入れても良いですか？」と尋ね、意思を確認します。</a:t>
            </a:r>
          </a:p>
          <a:p>
            <a:pPr eaLnBrk="1" hangingPunct="1"/>
            <a:r>
              <a:rPr lang="ja-JP" altLang="en-US" dirty="0">
                <a:latin typeface="Arial" panose="020B0604020202020204" pitchFamily="34" charset="0"/>
              </a:rPr>
              <a:t>対象者が食事を拒否する場合や対象者の体調などによって、栄養剤の注入を中止・延期する場合には、水分をどうするかを対象者あるいは看護師に確認しましょう。</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98711000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764ECE61-3979-4EB9-96E0-C51E4ACD9F2B}"/>
              </a:ext>
            </a:extLst>
          </p:cNvPr>
          <p:cNvSpPr>
            <a:spLocks noGrp="1" noRot="1" noChangeAspect="1" noChangeArrowheads="1" noTextEdit="1"/>
          </p:cNvSpPr>
          <p:nvPr>
            <p:ph type="sldImg"/>
          </p:nvPr>
        </p:nvSpPr>
        <p:spPr>
          <a:xfrm>
            <a:off x="903288" y="741363"/>
            <a:ext cx="4929187" cy="3698875"/>
          </a:xfrm>
          <a:ln/>
        </p:spPr>
      </p:sp>
      <p:sp>
        <p:nvSpPr>
          <p:cNvPr id="92163" name="Rectangle 3">
            <a:extLst>
              <a:ext uri="{FF2B5EF4-FFF2-40B4-BE49-F238E27FC236}">
                <a16:creationId xmlns:a16="http://schemas.microsoft.com/office/drawing/2014/main" id="{CEE86E80-E86C-45FF-80C0-CEE7058D8F8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手順２、必要物品、栄養剤を用意する。</a:t>
            </a:r>
          </a:p>
          <a:p>
            <a:pPr eaLnBrk="1" hangingPunct="1"/>
            <a:r>
              <a:rPr lang="ja-JP" altLang="en-US" dirty="0">
                <a:latin typeface="Arial" panose="020B0604020202020204" pitchFamily="34" charset="0"/>
              </a:rPr>
              <a:t>経管栄養セット、液体栄養剤、白湯、カテーテルチップ型シリンジ、トレイ、注入用ボトルを高いところにつるす</a:t>
            </a:r>
            <a:r>
              <a:rPr lang="en-US" altLang="ja-JP" dirty="0">
                <a:latin typeface="Arial" panose="020B0604020202020204" pitchFamily="34" charset="0"/>
              </a:rPr>
              <a:t>S</a:t>
            </a:r>
            <a:r>
              <a:rPr lang="ja-JP" altLang="en-US" dirty="0">
                <a:latin typeface="Arial" panose="020B0604020202020204" pitchFamily="34" charset="0"/>
              </a:rPr>
              <a:t>字型フックあるいはスタンドなどを用意します。</a:t>
            </a:r>
          </a:p>
          <a:p>
            <a:pPr eaLnBrk="1" hangingPunct="1"/>
            <a:r>
              <a:rPr lang="ja-JP" altLang="en-US" dirty="0">
                <a:latin typeface="Arial" panose="020B0604020202020204" pitchFamily="34" charset="0"/>
              </a:rPr>
              <a:t>注入用ボトルは、清潔であるか、乾燥しているかを確認します。</a:t>
            </a:r>
          </a:p>
          <a:p>
            <a:pPr eaLnBrk="1" hangingPunct="1"/>
            <a:r>
              <a:rPr lang="ja-JP" altLang="en-US" dirty="0">
                <a:latin typeface="Arial" panose="020B0604020202020204" pitchFamily="34" charset="0"/>
              </a:rPr>
              <a:t>栄養材料として、栄養剤の種類や量を確認します。</a:t>
            </a:r>
          </a:p>
          <a:p>
            <a:pPr eaLnBrk="1" hangingPunct="1"/>
            <a:r>
              <a:rPr lang="ja-JP" altLang="en-US" dirty="0">
                <a:latin typeface="Arial" panose="020B0604020202020204" pitchFamily="34" charset="0"/>
              </a:rPr>
              <a:t>栄養剤は温度に注意しましょう。目安は、常温から人肌くらいの温度ですが、医師の指示や家族の方法に従いましょう。熱すぎるとやけどのおそれがあり、冷たすぎると下痢などを起こしてしまう可能性があります。冷蔵庫から取り出したものや、冷たい食品は避けなければなりません。好みによっては、湯せんする場合もあります。</a:t>
            </a:r>
          </a:p>
          <a:p>
            <a:pPr eaLnBrk="1" hangingPunct="1"/>
            <a:r>
              <a:rPr lang="ja-JP" altLang="en-US" dirty="0">
                <a:latin typeface="Arial" panose="020B0604020202020204" pitchFamily="34" charset="0"/>
              </a:rPr>
              <a:t>白湯は指示量を確認します。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88117852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695D887-8A94-494E-A773-79ECC7AD662F}"/>
              </a:ext>
            </a:extLst>
          </p:cNvPr>
          <p:cNvSpPr>
            <a:spLocks noGrp="1" noRot="1" noChangeAspect="1" noChangeArrowheads="1" noTextEdit="1"/>
          </p:cNvSpPr>
          <p:nvPr>
            <p:ph type="sldImg"/>
          </p:nvPr>
        </p:nvSpPr>
        <p:spPr>
          <a:xfrm>
            <a:off x="903288" y="741363"/>
            <a:ext cx="4929187" cy="3698875"/>
          </a:xfrm>
          <a:ln/>
        </p:spPr>
      </p:sp>
      <p:sp>
        <p:nvSpPr>
          <p:cNvPr id="94211" name="Rectangle 3">
            <a:extLst>
              <a:ext uri="{FF2B5EF4-FFF2-40B4-BE49-F238E27FC236}">
                <a16:creationId xmlns:a16="http://schemas.microsoft.com/office/drawing/2014/main" id="{449CB30C-2784-4A84-A376-4C80E8A57B6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ja-JP" altLang="en-US" dirty="0">
                <a:latin typeface="ＭＳ Ｐ明朝" panose="02020600040205080304" pitchFamily="18" charset="-128"/>
              </a:rPr>
              <a:t>手順３、体位を調整する。</a:t>
            </a:r>
          </a:p>
          <a:p>
            <a:pPr eaLnBrk="1" hangingPunct="1">
              <a:lnSpc>
                <a:spcPct val="80000"/>
              </a:lnSpc>
            </a:pPr>
            <a:r>
              <a:rPr lang="ja-JP" altLang="en-US" dirty="0">
                <a:latin typeface="ＭＳ Ｐ明朝" panose="02020600040205080304" pitchFamily="18" charset="-128"/>
              </a:rPr>
              <a:t>対象者が望むいつもの決められた体位に調整します。ベッドの頭側を上げる、あるいは車イスや安楽なソファーなどに移乗することもあります。</a:t>
            </a:r>
          </a:p>
          <a:p>
            <a:pPr eaLnBrk="1" hangingPunct="1">
              <a:lnSpc>
                <a:spcPct val="80000"/>
              </a:lnSpc>
            </a:pPr>
            <a:r>
              <a:rPr lang="ja-JP" altLang="en-US" dirty="0">
                <a:latin typeface="ＭＳ Ｐ明朝" panose="02020600040205080304" pitchFamily="18" charset="-128"/>
              </a:rPr>
              <a:t>上体を起立させることは、栄養剤の逆流を防止し、十二指腸への流れがスムーズになります。</a:t>
            </a:r>
          </a:p>
          <a:p>
            <a:pPr eaLnBrk="1" hangingPunct="1">
              <a:lnSpc>
                <a:spcPct val="80000"/>
              </a:lnSpc>
            </a:pPr>
            <a:r>
              <a:rPr lang="ja-JP" altLang="en-US" dirty="0">
                <a:latin typeface="ＭＳ Ｐ明朝" panose="02020600040205080304" pitchFamily="18" charset="-128"/>
              </a:rPr>
              <a:t>その際は、身体の向きを変えた時などに、顔色が蒼白になっていないか観察します。もし、顔色が蒼白になったり、変わったことがあれば、対象者の気分を聞き、望む体位に変えるようにしましょう。</a:t>
            </a:r>
          </a:p>
          <a:p>
            <a:pPr eaLnBrk="1" hangingPunct="1">
              <a:lnSpc>
                <a:spcPct val="80000"/>
              </a:lnSpc>
            </a:pPr>
            <a:r>
              <a:rPr lang="ja-JP" altLang="en-US" dirty="0">
                <a:latin typeface="ＭＳ Ｐ明朝" panose="02020600040205080304" pitchFamily="18" charset="-128"/>
              </a:rPr>
              <a:t>本人が希望や変化を訴えられない人の場合は、体位を変えるたびに脈や血圧を調べます。</a:t>
            </a:r>
          </a:p>
          <a:p>
            <a:pPr eaLnBrk="1" hangingPunct="1">
              <a:lnSpc>
                <a:spcPct val="80000"/>
              </a:lnSpc>
            </a:pPr>
            <a:r>
              <a:rPr lang="ja-JP" altLang="en-US" dirty="0">
                <a:latin typeface="ＭＳ Ｐ明朝" panose="02020600040205080304" pitchFamily="18" charset="-128"/>
              </a:rPr>
              <a:t>また注入中しばらく同じ体位を保つ事になるので、体位の安楽をはかる必要があります。それには、無理な体位にしないことが大切で、臀部などに高い圧がかかっていないか、胃部を圧迫するような体位ではないかなどに留意し、対象者の希望を聞くようにします。</a:t>
            </a:r>
          </a:p>
          <a:p>
            <a:pPr eaLnBrk="1" hangingPunct="1">
              <a:lnSpc>
                <a:spcPct val="80000"/>
              </a:lnSpc>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26676078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F8B51327-6EA6-4F74-96D2-27A8D4B12780}"/>
              </a:ext>
            </a:extLst>
          </p:cNvPr>
          <p:cNvSpPr>
            <a:spLocks noGrp="1" noRot="1" noChangeAspect="1" noChangeArrowheads="1" noTextEdit="1"/>
          </p:cNvSpPr>
          <p:nvPr>
            <p:ph type="sldImg"/>
          </p:nvPr>
        </p:nvSpPr>
        <p:spPr>
          <a:xfrm>
            <a:off x="903288" y="741363"/>
            <a:ext cx="4929187" cy="3698875"/>
          </a:xfrm>
          <a:ln/>
        </p:spPr>
      </p:sp>
      <p:sp>
        <p:nvSpPr>
          <p:cNvPr id="151555" name="Rectangle 3">
            <a:extLst>
              <a:ext uri="{FF2B5EF4-FFF2-40B4-BE49-F238E27FC236}">
                <a16:creationId xmlns:a16="http://schemas.microsoft.com/office/drawing/2014/main" id="{745C6C4C-66EC-4435-AE48-4A81052468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手順４、栄養剤を注入用ボトルに入れる。</a:t>
            </a:r>
          </a:p>
          <a:p>
            <a:r>
              <a:rPr lang="ja-JP" altLang="en-US" dirty="0">
                <a:latin typeface="ＭＳ Ｐ明朝" panose="02020600040205080304" pitchFamily="18" charset="-128"/>
              </a:rPr>
              <a:t>まず、経管栄養</a:t>
            </a:r>
            <a:r>
              <a:rPr lang="ja-JP" altLang="en-US" dirty="0"/>
              <a:t>セットのクレンメを閉めます。</a:t>
            </a:r>
          </a:p>
          <a:p>
            <a:r>
              <a:rPr lang="ja-JP" altLang="en-US" dirty="0"/>
              <a:t>注入内容を確認し、不潔にならないように、栄養剤を注入用ボトルに入れます。</a:t>
            </a:r>
          </a:p>
          <a:p>
            <a:r>
              <a:rPr lang="ja-JP" altLang="en-US" dirty="0"/>
              <a:t>注入用ボトルを高いところにつるします。滴下筒を指でゆっくり押しつぶして、滴下筒内の</a:t>
            </a:r>
            <a:r>
              <a:rPr lang="en-US" altLang="ja-JP" dirty="0"/>
              <a:t>3</a:t>
            </a:r>
            <a:r>
              <a:rPr lang="ja-JP" altLang="en-US" dirty="0"/>
              <a:t>分の</a:t>
            </a:r>
            <a:r>
              <a:rPr lang="en-US" altLang="ja-JP" dirty="0"/>
              <a:t>1</a:t>
            </a:r>
            <a:r>
              <a:rPr lang="ja-JP" altLang="en-US" dirty="0"/>
              <a:t>から</a:t>
            </a:r>
            <a:r>
              <a:rPr lang="en-US" altLang="ja-JP" dirty="0"/>
              <a:t>2</a:t>
            </a:r>
            <a:r>
              <a:rPr lang="ja-JP" altLang="en-US" dirty="0"/>
              <a:t>分の</a:t>
            </a:r>
            <a:r>
              <a:rPr lang="en-US" altLang="ja-JP" dirty="0"/>
              <a:t>1</a:t>
            </a:r>
            <a:r>
              <a:rPr lang="ja-JP" altLang="en-US" dirty="0"/>
              <a:t>程度に</a:t>
            </a:r>
            <a:r>
              <a:rPr lang="ja-JP" altLang="en-US" dirty="0">
                <a:latin typeface="ＭＳ Ｐ明朝" panose="02020600040205080304" pitchFamily="18" charset="-128"/>
              </a:rPr>
              <a:t>栄養剤を充填します。こうすれば、滴下筒内の滴下の様子が確認でき、滴下速度を調整できます。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64060402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BB518470-3332-4132-991B-776D879DF37D}"/>
              </a:ext>
            </a:extLst>
          </p:cNvPr>
          <p:cNvSpPr>
            <a:spLocks noGrp="1" noRot="1" noChangeAspect="1" noChangeArrowheads="1" noTextEdit="1"/>
          </p:cNvSpPr>
          <p:nvPr>
            <p:ph type="sldImg"/>
          </p:nvPr>
        </p:nvSpPr>
        <p:spPr>
          <a:xfrm>
            <a:off x="903288" y="741363"/>
            <a:ext cx="4929187" cy="3698875"/>
          </a:xfrm>
          <a:ln/>
        </p:spPr>
      </p:sp>
      <p:sp>
        <p:nvSpPr>
          <p:cNvPr id="153603" name="Rectangle 3">
            <a:extLst>
              <a:ext uri="{FF2B5EF4-FFF2-40B4-BE49-F238E27FC236}">
                <a16:creationId xmlns:a16="http://schemas.microsoft.com/office/drawing/2014/main" id="{135B062D-C60D-473E-8AA0-59163AD9B93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ja-JP" altLang="en-US" dirty="0">
                <a:latin typeface="ＭＳ Ｐ明朝" panose="02020600040205080304" pitchFamily="18" charset="-128"/>
              </a:rPr>
              <a:t>手順５、栄養剤を満たす。</a:t>
            </a:r>
          </a:p>
          <a:p>
            <a:pPr eaLnBrk="1" hangingPunct="1">
              <a:lnSpc>
                <a:spcPct val="80000"/>
              </a:lnSpc>
            </a:pPr>
            <a:r>
              <a:rPr lang="ja-JP" altLang="en-US" dirty="0">
                <a:latin typeface="ＭＳ Ｐ明朝" panose="02020600040205080304" pitchFamily="18" charset="-128"/>
              </a:rPr>
              <a:t>クレンメを緩め、経管栄養セットのラインの先端まで栄養剤を満たしたところで、ただちにクレンメを閉じます。これは、チューブ内に残っている空気が胃袋に入らないようにするためです。</a:t>
            </a:r>
          </a:p>
          <a:p>
            <a:pPr eaLnBrk="1" hangingPunct="1">
              <a:lnSpc>
                <a:spcPct val="80000"/>
              </a:lnSpc>
            </a:pPr>
            <a:r>
              <a:rPr lang="ja-JP" altLang="en-US" dirty="0">
                <a:latin typeface="ＭＳ Ｐ明朝" panose="02020600040205080304" pitchFamily="18" charset="-128"/>
              </a:rPr>
              <a:t>その際にも、チューブ先端が不潔にならないように十分注意しましょう。</a:t>
            </a:r>
          </a:p>
          <a:p>
            <a:pPr eaLnBrk="1" hangingPunct="1">
              <a:lnSpc>
                <a:spcPct val="80000"/>
              </a:lnSpc>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1778586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F1441E62-FB40-4E9E-A982-881230A19BDF}"/>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03217798-295D-4589-B22E-7D4B6A8D9A5E}"/>
              </a:ext>
            </a:extLst>
          </p:cNvPr>
          <p:cNvSpPr>
            <a:spLocks noGrp="1" noChangeArrowheads="1"/>
          </p:cNvSpPr>
          <p:nvPr>
            <p:ph type="body" idx="1"/>
          </p:nvPr>
        </p:nvSpPr>
        <p:spPr>
          <a:xfrm>
            <a:off x="673100" y="4686300"/>
            <a:ext cx="5427663"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手順６、経鼻胃管を観察する。</a:t>
            </a:r>
          </a:p>
          <a:p>
            <a:pPr eaLnBrk="1" hangingPunct="1"/>
            <a:r>
              <a:rPr lang="ja-JP" altLang="en-US" dirty="0">
                <a:latin typeface="ＭＳ Ｐ明朝" panose="02020600040205080304" pitchFamily="18" charset="-128"/>
              </a:rPr>
              <a:t>経鼻胃管の破損や抜けがないか、固定の位置を観察します。</a:t>
            </a:r>
          </a:p>
          <a:p>
            <a:pPr eaLnBrk="1" hangingPunct="1"/>
            <a:r>
              <a:rPr lang="ja-JP" altLang="en-US" dirty="0">
                <a:latin typeface="ＭＳ Ｐ明朝" panose="02020600040205080304" pitchFamily="18" charset="-128"/>
              </a:rPr>
              <a:t>経鼻胃管は、鼻孔から胃の中まで細い管が挿入されているため、何らかの原因で抜けてしまうと、先端が胃の中にない状態に気付かず注入を開始した場合、誤嚥などの重大な事故につながりかねません。したがって、注入前に、管の先端が胃の中にあることを十分確かめておくことが必要です。</a:t>
            </a:r>
          </a:p>
          <a:p>
            <a:pPr eaLnBrk="1" hangingPunct="1"/>
            <a:r>
              <a:rPr lang="ja-JP" altLang="en-US" dirty="0">
                <a:latin typeface="ＭＳ Ｐ明朝" panose="02020600040205080304" pitchFamily="18" charset="-128"/>
              </a:rPr>
              <a:t>その方法として、鼻孔のところにテープで固定されたチューブの根元に印を付けておき、その印より外にチューブの抜けがないかどうか確認します。</a:t>
            </a:r>
          </a:p>
          <a:p>
            <a:pPr eaLnBrk="1" hangingPunct="1"/>
            <a:r>
              <a:rPr lang="ja-JP" altLang="en-US" dirty="0">
                <a:latin typeface="ＭＳ Ｐ明朝" panose="02020600040205080304" pitchFamily="18" charset="-128"/>
              </a:rPr>
              <a:t>意思を伝えることができる対象者なら、チューブが抜けかかっている感じがないか聞きます。さらに、口を開くことが出来る場合、のどにチューブがまっすぐ通っており、とぐろを巻いていないことを確認します。</a:t>
            </a:r>
          </a:p>
          <a:p>
            <a:pPr eaLnBrk="1" hangingPunct="1"/>
            <a:r>
              <a:rPr lang="ja-JP" altLang="en-US" dirty="0">
                <a:latin typeface="ＭＳ Ｐ明朝" panose="02020600040205080304" pitchFamily="18" charset="-128"/>
              </a:rPr>
              <a:t>皆さんはこれらを必ず十分に確認し、もし、抜けかかっているようであれば、注入をせずに医療職に連絡します。</a:t>
            </a:r>
          </a:p>
          <a:p>
            <a:pPr eaLnBrk="1" hangingPunct="1"/>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121319466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077D5CF6-BC24-4C9A-B35C-5038711B667F}"/>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8132BDF5-F4BC-4EBB-8627-BDFC75D476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手順７、注入用ボトルと経鼻胃管を接続します。</a:t>
            </a:r>
          </a:p>
          <a:p>
            <a:r>
              <a:rPr lang="ja-JP" altLang="en-US" dirty="0">
                <a:latin typeface="ＭＳ Ｐ明朝" panose="02020600040205080304" pitchFamily="18" charset="-128"/>
              </a:rPr>
              <a:t>胃管の栓を開けた際にしばらくそのまま待って胃内のガスを自然に排出できるよう促します。その際に胃管から、透明で薄い黄色の胃液や栄養剤が少し戻ってくるだけなら心配ないことが多いのですが、勢い良く栄養剤などの液が戻ってくる、もしくは嘔吐するような場合は、胃腸の調子が悪いために、前回注入した栄養剤</a:t>
            </a:r>
            <a:r>
              <a:rPr lang="ja-JP" altLang="en-US" dirty="0"/>
              <a:t>や胃液などが多量にたまっている可能性があります。この場合は、注入を中止するか、注入量を減らすなどの対応が必要になりますので、注入を始める前に医療職と相談してください。戻ってきた液が、栄養剤の色や透明でなく、褐色、黄色、緑色の時にも、胃や腸の問題がある可能性がありますので、医療職と相談しましょう。</a:t>
            </a:r>
          </a:p>
          <a:p>
            <a:r>
              <a:rPr lang="ja-JP" altLang="en-US" dirty="0"/>
              <a:t>注入用ボトルを所定の位置につるします。一般的に注入用ボトルは対象者の胃から約</a:t>
            </a:r>
            <a:r>
              <a:rPr lang="en-US" altLang="ja-JP" dirty="0"/>
              <a:t>50cm</a:t>
            </a:r>
            <a:r>
              <a:rPr lang="ja-JP" altLang="en-US" dirty="0"/>
              <a:t>程度の高さにつるしますが、高さについては対象者に従いましょう。この時、対象者本人のものであることを改めて確認します。</a:t>
            </a:r>
          </a:p>
          <a:p>
            <a:r>
              <a:rPr lang="ja-JP" altLang="en-US" dirty="0"/>
              <a:t>経鼻胃管の先端と経管栄養セットのラインの先端を、アルコール綿などで</a:t>
            </a:r>
            <a:r>
              <a:rPr lang="ja-JP" altLang="en-US" dirty="0">
                <a:latin typeface="ＭＳ Ｐ明朝" panose="02020600040205080304" pitchFamily="18" charset="-128"/>
              </a:rPr>
              <a:t>拭いてから接続します。誤注入を避けるため、経鼻胃管であることを再度確認しましょう。</a:t>
            </a:r>
          </a:p>
          <a:p>
            <a:pPr eaLnBrk="1" hangingPunct="1"/>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3260166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手順５、吸引カテーテルを接続する。</a:t>
            </a:r>
          </a:p>
          <a:p>
            <a:pPr eaLnBrk="1" hangingPunct="1"/>
            <a:r>
              <a:rPr lang="ja-JP" altLang="en-US" dirty="0">
                <a:latin typeface="Arial" panose="020B0604020202020204" pitchFamily="34" charset="0"/>
              </a:rPr>
              <a:t>吸引カテーテルを吸引器に接続した接続管につなげます。接続する際に、両手が触れないように注意が必要です。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0006211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FB5DDA06-C46F-4C4D-9EB4-3AAE91D5B493}"/>
              </a:ext>
            </a:extLst>
          </p:cNvPr>
          <p:cNvSpPr>
            <a:spLocks noGrp="1" noRot="1" noChangeAspect="1" noChangeArrowheads="1" noTextEdit="1"/>
          </p:cNvSpPr>
          <p:nvPr>
            <p:ph type="sldImg"/>
          </p:nvPr>
        </p:nvSpPr>
        <p:spPr>
          <a:xfrm>
            <a:off x="903288" y="741363"/>
            <a:ext cx="4929187" cy="3698875"/>
          </a:xfrm>
          <a:ln/>
        </p:spPr>
      </p:sp>
      <p:sp>
        <p:nvSpPr>
          <p:cNvPr id="157699" name="Rectangle 3">
            <a:extLst>
              <a:ext uri="{FF2B5EF4-FFF2-40B4-BE49-F238E27FC236}">
                <a16:creationId xmlns:a16="http://schemas.microsoft.com/office/drawing/2014/main" id="{E5E82BC9-841F-4E8B-8A0E-17DAD6F2881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手順８、クレンメを緩めて滴下する。</a:t>
            </a:r>
          </a:p>
          <a:p>
            <a:pPr eaLnBrk="1" hangingPunct="1"/>
            <a:r>
              <a:rPr lang="ja-JP" altLang="en-US" dirty="0">
                <a:latin typeface="ＭＳ Ｐ明朝" panose="02020600040205080304" pitchFamily="18" charset="-128"/>
              </a:rPr>
              <a:t>意識障害のあるなしに関わらず、対象者本人に注入開始について必ず声をかけます。</a:t>
            </a:r>
          </a:p>
          <a:p>
            <a:pPr eaLnBrk="1" hangingPunct="1"/>
            <a:r>
              <a:rPr lang="ja-JP" altLang="en-US" dirty="0">
                <a:latin typeface="ＭＳ Ｐ明朝" panose="02020600040205080304" pitchFamily="18" charset="-128"/>
              </a:rPr>
              <a:t>クレンメをゆっくり緩めて滴下を開始します。</a:t>
            </a:r>
          </a:p>
          <a:p>
            <a:pPr eaLnBrk="1" hangingPunct="1"/>
            <a:r>
              <a:rPr lang="ja-JP" altLang="en-US" dirty="0">
                <a:latin typeface="ＭＳ Ｐ明朝" panose="02020600040205080304" pitchFamily="18" charset="-128"/>
              </a:rPr>
              <a:t>滴下筒の滴下で注入速度を調整します。</a:t>
            </a:r>
          </a:p>
          <a:p>
            <a:pPr eaLnBrk="1" hangingPunct="1"/>
            <a:r>
              <a:rPr lang="en-US" altLang="ja-JP" dirty="0">
                <a:latin typeface="ＭＳ Ｐ明朝" panose="02020600040205080304" pitchFamily="18" charset="-128"/>
              </a:rPr>
              <a:t>1</a:t>
            </a:r>
            <a:r>
              <a:rPr lang="ja-JP" altLang="en-US" dirty="0">
                <a:latin typeface="ＭＳ Ｐ明朝" panose="02020600040205080304" pitchFamily="18" charset="-128"/>
              </a:rPr>
              <a:t>時間</a:t>
            </a:r>
            <a:r>
              <a:rPr lang="ja-JP" altLang="en-US" dirty="0"/>
              <a:t>に</a:t>
            </a:r>
            <a:r>
              <a:rPr lang="en-US" altLang="ja-JP" dirty="0"/>
              <a:t>200ml</a:t>
            </a:r>
            <a:r>
              <a:rPr lang="ja-JP" altLang="en-US" dirty="0"/>
              <a:t>程度の速度で注入する場合は、</a:t>
            </a:r>
            <a:r>
              <a:rPr lang="en-US" altLang="ja-JP" dirty="0"/>
              <a:t>1</a:t>
            </a:r>
            <a:r>
              <a:rPr lang="ja-JP" altLang="en-US" dirty="0"/>
              <a:t>分間で</a:t>
            </a:r>
            <a:r>
              <a:rPr lang="en-US" altLang="ja-JP" dirty="0"/>
              <a:t>60</a:t>
            </a:r>
            <a:r>
              <a:rPr lang="ja-JP" altLang="en-US" dirty="0"/>
              <a:t>滴、</a:t>
            </a:r>
            <a:r>
              <a:rPr lang="en-US" altLang="ja-JP" dirty="0"/>
              <a:t>10</a:t>
            </a:r>
            <a:r>
              <a:rPr lang="ja-JP" altLang="en-US" dirty="0"/>
              <a:t>秒で</a:t>
            </a:r>
            <a:r>
              <a:rPr lang="en-US" altLang="ja-JP" dirty="0"/>
              <a:t>10</a:t>
            </a:r>
            <a:r>
              <a:rPr lang="ja-JP" altLang="en-US" dirty="0"/>
              <a:t>滴となります。</a:t>
            </a:r>
          </a:p>
          <a:p>
            <a:pPr eaLnBrk="1" hangingPunct="1"/>
            <a:r>
              <a:rPr lang="en-US" altLang="ja-JP" dirty="0"/>
              <a:t>1</a:t>
            </a:r>
            <a:r>
              <a:rPr lang="ja-JP" altLang="en-US" dirty="0"/>
              <a:t>時間に</a:t>
            </a:r>
            <a:r>
              <a:rPr lang="en-US" altLang="ja-JP" dirty="0"/>
              <a:t>300ml</a:t>
            </a:r>
            <a:r>
              <a:rPr lang="ja-JP" altLang="en-US" dirty="0"/>
              <a:t>程度の速度で注入する場合は、</a:t>
            </a:r>
            <a:r>
              <a:rPr lang="en-US" altLang="ja-JP" dirty="0"/>
              <a:t>1</a:t>
            </a:r>
            <a:r>
              <a:rPr lang="ja-JP" altLang="en-US" dirty="0"/>
              <a:t>分間に</a:t>
            </a:r>
            <a:r>
              <a:rPr lang="en-US" altLang="ja-JP" dirty="0"/>
              <a:t>90</a:t>
            </a:r>
            <a:r>
              <a:rPr lang="ja-JP" altLang="en-US" dirty="0"/>
              <a:t>滴、</a:t>
            </a:r>
            <a:r>
              <a:rPr lang="en-US" altLang="ja-JP" dirty="0"/>
              <a:t>10</a:t>
            </a:r>
            <a:r>
              <a:rPr lang="ja-JP" altLang="en-US" dirty="0"/>
              <a:t>秒で</a:t>
            </a:r>
            <a:r>
              <a:rPr lang="en-US" altLang="ja-JP" dirty="0"/>
              <a:t>15</a:t>
            </a:r>
            <a:r>
              <a:rPr lang="ja-JP" altLang="en-US" dirty="0"/>
              <a:t>滴となります。</a:t>
            </a:r>
          </a:p>
          <a:p>
            <a:pPr eaLnBrk="1" hangingPunct="1"/>
            <a:r>
              <a:rPr lang="ja-JP" altLang="en-US" dirty="0"/>
              <a:t>演習では、</a:t>
            </a:r>
            <a:r>
              <a:rPr lang="en-US" altLang="ja-JP" dirty="0"/>
              <a:t>1 </a:t>
            </a:r>
            <a:r>
              <a:rPr lang="ja-JP" altLang="en-US" dirty="0"/>
              <a:t>時間に約</a:t>
            </a:r>
            <a:r>
              <a:rPr lang="en-US" altLang="ja-JP" dirty="0"/>
              <a:t>200ml </a:t>
            </a:r>
            <a:r>
              <a:rPr lang="ja-JP" altLang="en-US" dirty="0"/>
              <a:t>の速度に調整してみて下さい。実際の現場で</a:t>
            </a:r>
            <a:r>
              <a:rPr lang="ja-JP" altLang="en-US" dirty="0">
                <a:latin typeface="ＭＳ Ｐ明朝" panose="02020600040205080304" pitchFamily="18" charset="-128"/>
              </a:rPr>
              <a:t>は、医療職が指示する許容範囲内で対象者の状態や好みに合わせて注入速度を調整してください。</a:t>
            </a:r>
          </a:p>
          <a:p>
            <a:pPr eaLnBrk="1" hangingPunct="1"/>
            <a:r>
              <a:rPr lang="ja-JP" altLang="en-US" dirty="0">
                <a:latin typeface="ＭＳ Ｐ明朝" panose="02020600040205080304" pitchFamily="18" charset="-128"/>
              </a:rPr>
              <a:t>注入開始時刻を記録します。注入中は、口腔内や鼻腔内に栄養剤の逆流がないかを確認します。</a:t>
            </a:r>
          </a:p>
          <a:p>
            <a:pPr eaLnBrk="1" hangingPunct="1"/>
            <a:r>
              <a:rPr lang="ja-JP" altLang="en-US" dirty="0">
                <a:latin typeface="ＭＳ Ｐ明朝" panose="02020600040205080304" pitchFamily="18" charset="-128"/>
              </a:rPr>
              <a:t>注入の速度が速いと、胃食道逆流（いしょくどうぎゃくりゅう）による嘔吐や喘鳴（ぜんめい）・呼吸障害を起こしたり、ダンピング症状、下痢などを起こすことがあるので、医師から指示された適切な速さで注入するようにしましょう。また、体位によって注入速度が変わるので体位を整えた後には必ず滴下速度を確認しましょう。</a:t>
            </a:r>
          </a:p>
          <a:p>
            <a:pPr eaLnBrk="1" hangingPunct="1"/>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217421859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1F7287F3-EF5A-44F8-917F-D44FA1073302}"/>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5EF532FA-A5D5-4E33-B2D4-0BA57B7B73A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
              </a:spcBef>
            </a:pPr>
            <a:r>
              <a:rPr lang="ja-JP" altLang="en-US" dirty="0">
                <a:latin typeface="ＭＳ Ｐ明朝" panose="02020600040205080304" pitchFamily="18" charset="-128"/>
              </a:rPr>
              <a:t>手順９、異常がないか確認する。</a:t>
            </a:r>
          </a:p>
          <a:p>
            <a:pPr eaLnBrk="1" hangingPunct="1">
              <a:spcBef>
                <a:spcPct val="5000"/>
              </a:spcBef>
            </a:pPr>
            <a:r>
              <a:rPr lang="ja-JP" altLang="en-US" dirty="0">
                <a:latin typeface="ＭＳ Ｐ明朝" panose="02020600040205080304" pitchFamily="18" charset="-128"/>
              </a:rPr>
              <a:t>注入中も頻回に対象者の状態を確認します。顔色やパルスオキシメーターの値に異常がないか、次のような点を確認します。</a:t>
            </a:r>
          </a:p>
          <a:p>
            <a:pPr eaLnBrk="1" hangingPunct="1">
              <a:spcBef>
                <a:spcPct val="5000"/>
              </a:spcBef>
            </a:pPr>
            <a:r>
              <a:rPr lang="ja-JP" altLang="en-US" dirty="0">
                <a:latin typeface="ＭＳ Ｐ明朝" panose="02020600040205080304" pitchFamily="18" charset="-128"/>
              </a:rPr>
              <a:t>・栄養剤が接続部位から漏れていないか。</a:t>
            </a:r>
          </a:p>
          <a:p>
            <a:pPr eaLnBrk="1" hangingPunct="1">
              <a:spcBef>
                <a:spcPct val="5000"/>
              </a:spcBef>
            </a:pPr>
            <a:r>
              <a:rPr lang="ja-JP" altLang="en-US" dirty="0">
                <a:latin typeface="ＭＳ Ｐ明朝" panose="02020600040205080304" pitchFamily="18" charset="-128"/>
              </a:rPr>
              <a:t>・対象者の表情は苦しそうではないか。</a:t>
            </a:r>
          </a:p>
          <a:p>
            <a:pPr eaLnBrk="1" hangingPunct="1">
              <a:spcBef>
                <a:spcPct val="5000"/>
              </a:spcBef>
            </a:pPr>
            <a:r>
              <a:rPr lang="ja-JP" altLang="en-US" dirty="0">
                <a:latin typeface="ＭＳ Ｐ明朝" panose="02020600040205080304" pitchFamily="18" charset="-128"/>
              </a:rPr>
              <a:t>・下痢、嘔吐、頻脈、発汗、顔面紅潮、めまいなどはないか。</a:t>
            </a:r>
          </a:p>
          <a:p>
            <a:pPr eaLnBrk="1" hangingPunct="1">
              <a:spcBef>
                <a:spcPct val="5000"/>
              </a:spcBef>
            </a:pPr>
            <a:r>
              <a:rPr lang="ja-JP" altLang="en-US" dirty="0">
                <a:latin typeface="ＭＳ Ｐ明朝" panose="02020600040205080304" pitchFamily="18" charset="-128"/>
              </a:rPr>
              <a:t>・意識の変化はないか。</a:t>
            </a:r>
          </a:p>
          <a:p>
            <a:pPr eaLnBrk="1" hangingPunct="1">
              <a:spcBef>
                <a:spcPct val="5000"/>
              </a:spcBef>
            </a:pPr>
            <a:r>
              <a:rPr lang="ja-JP" altLang="en-US" dirty="0">
                <a:latin typeface="ＭＳ Ｐ明朝" panose="02020600040205080304" pitchFamily="18" charset="-128"/>
              </a:rPr>
              <a:t>・息切れがないか。</a:t>
            </a:r>
          </a:p>
          <a:p>
            <a:pPr eaLnBrk="1" hangingPunct="1">
              <a:spcBef>
                <a:spcPct val="5000"/>
              </a:spcBef>
            </a:pPr>
            <a:r>
              <a:rPr lang="ja-JP" altLang="en-US" dirty="0">
                <a:latin typeface="ＭＳ Ｐ明朝" panose="02020600040205080304" pitchFamily="18" charset="-128"/>
              </a:rPr>
              <a:t>・急激な滴下や滴下の停止がないか</a:t>
            </a:r>
          </a:p>
          <a:p>
            <a:pPr eaLnBrk="1" hangingPunct="1">
              <a:spcBef>
                <a:spcPct val="5000"/>
              </a:spcBef>
            </a:pPr>
            <a:r>
              <a:rPr lang="ja-JP" altLang="en-US" dirty="0">
                <a:latin typeface="ＭＳ Ｐ明朝" panose="02020600040205080304" pitchFamily="18" charset="-128"/>
              </a:rPr>
              <a:t>などを確認します。</a:t>
            </a:r>
          </a:p>
          <a:p>
            <a:pPr eaLnBrk="1" hangingPunct="1">
              <a:spcBef>
                <a:spcPct val="5000"/>
              </a:spcBef>
            </a:pPr>
            <a:r>
              <a:rPr lang="ja-JP" altLang="en-US" dirty="0">
                <a:latin typeface="ＭＳ Ｐ明朝" panose="02020600040205080304" pitchFamily="18" charset="-128"/>
              </a:rPr>
              <a:t>すぐに看護師、医師や家族に連絡して指示に従うケース、注入速度を落とし、すぐに看護師、医師、家族に連絡し、指示に従うケース、注入を中断するか、注入速度をおとし、お腹の具合などを聞き、注入を続行するか、看護師などに連絡をするか対象者と相談するケースと、症状ごとに対応方法を予め理解しておきましょう。</a:t>
            </a:r>
          </a:p>
          <a:p>
            <a:pPr eaLnBrk="1" hangingPunct="1">
              <a:spcBef>
                <a:spcPct val="5000"/>
              </a:spcBef>
            </a:pPr>
            <a:r>
              <a:rPr lang="ja-JP" altLang="en-US" dirty="0">
                <a:latin typeface="ＭＳ Ｐ明朝" panose="02020600040205080304" pitchFamily="18" charset="-128"/>
              </a:rPr>
              <a:t>胃内から小腸への移行時間延長により、胃内の許容量を超えるために</a:t>
            </a:r>
            <a:r>
              <a:rPr lang="ja-JP" altLang="en-US" dirty="0" err="1">
                <a:latin typeface="ＭＳ Ｐ明朝" panose="02020600040205080304" pitchFamily="18" charset="-128"/>
              </a:rPr>
              <a:t>ろう</a:t>
            </a:r>
            <a:r>
              <a:rPr lang="ja-JP" altLang="en-US" dirty="0">
                <a:latin typeface="ＭＳ Ｐ明朝" panose="02020600040205080304" pitchFamily="18" charset="-128"/>
              </a:rPr>
              <a:t>孔より漏れる場合、注入をいったん中止し、嘔吐がなければ注入の速度を落として様子を観察します。</a:t>
            </a:r>
          </a:p>
          <a:p>
            <a:pPr eaLnBrk="1" hangingPunct="1">
              <a:spcBef>
                <a:spcPct val="5000"/>
              </a:spcBef>
            </a:pPr>
            <a:r>
              <a:rPr lang="ja-JP" altLang="en-US" dirty="0">
                <a:latin typeface="ＭＳ Ｐ明朝" panose="02020600040205080304" pitchFamily="18" charset="-128"/>
              </a:rPr>
              <a:t>また食事中は、出来るだけリラックスできるよう、他のケアはせずに見守るようにしましょう。</a:t>
            </a:r>
          </a:p>
          <a:p>
            <a:pPr eaLnBrk="1" hangingPunct="1">
              <a:spcBef>
                <a:spcPct val="5000"/>
              </a:spcBef>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6101910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EA90F901-EF18-41FE-B8A9-F85AA078F48A}"/>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833C0A46-D2BB-475E-830A-7A4C6DECDE90}"/>
              </a:ext>
            </a:extLst>
          </p:cNvPr>
          <p:cNvSpPr>
            <a:spLocks noGrp="1" noChangeArrowheads="1"/>
          </p:cNvSpPr>
          <p:nvPr>
            <p:ph type="body" idx="1"/>
          </p:nvPr>
        </p:nvSpPr>
        <p:spPr>
          <a:xfrm>
            <a:off x="673100" y="4686300"/>
            <a:ext cx="5564188"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手順</a:t>
            </a:r>
            <a:r>
              <a:rPr lang="en-US" altLang="ja-JP" dirty="0"/>
              <a:t>10</a:t>
            </a:r>
            <a:r>
              <a:rPr lang="ja-JP" altLang="en-US" dirty="0" err="1"/>
              <a:t>、</a:t>
            </a:r>
            <a:r>
              <a:rPr lang="ja-JP" altLang="en-US" dirty="0"/>
              <a:t>終わったら経鼻胃管内に白湯を流す。</a:t>
            </a:r>
          </a:p>
          <a:p>
            <a:r>
              <a:rPr lang="ja-JP" altLang="en-US" dirty="0"/>
              <a:t>滴下が終了したら</a:t>
            </a:r>
            <a:r>
              <a:rPr lang="ja-JP" altLang="en-US" dirty="0">
                <a:latin typeface="ＭＳ Ｐ明朝" panose="02020600040205080304" pitchFamily="18" charset="-128"/>
              </a:rPr>
              <a:t>クレンメを閉じ、経管栄養セットのラインをはずします。次にカテーテルチップ型シリンジに白湯を吸い、経鼻胃管内に白湯を流します。</a:t>
            </a:r>
          </a:p>
          <a:p>
            <a:pPr eaLnBrk="1" hangingPunct="1"/>
            <a:r>
              <a:rPr lang="ja-JP" altLang="en-US" dirty="0">
                <a:latin typeface="ＭＳ Ｐ明朝" panose="02020600040205080304" pitchFamily="18" charset="-128"/>
              </a:rPr>
              <a:t>経鼻胃管の体外部分を巻くなどして、対象者が気にならない状態にしましょう。</a:t>
            </a:r>
          </a:p>
          <a:p>
            <a:pPr eaLnBrk="1" hangingPunct="1"/>
            <a:r>
              <a:rPr lang="ja-JP" altLang="en-US" dirty="0">
                <a:latin typeface="ＭＳ Ｐ明朝" panose="02020600040205080304" pitchFamily="18" charset="-128"/>
              </a:rPr>
              <a:t>注入が終わっても、呼吸状態、意識、嘔気、嘔吐などに注意をします。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83483635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87FF1118-D10B-4F6A-B00F-B2D1D00E58CA}"/>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2FD22879-43E9-467B-900C-8D53AB7625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ja-JP" altLang="en-US" dirty="0">
                <a:latin typeface="Arial" panose="020B0604020202020204" pitchFamily="34" charset="0"/>
              </a:rPr>
              <a:t>手順</a:t>
            </a:r>
            <a:r>
              <a:rPr lang="en-US" altLang="ja-JP" dirty="0">
                <a:latin typeface="Arial" panose="020B0604020202020204" pitchFamily="34" charset="0"/>
              </a:rPr>
              <a:t>11</a:t>
            </a:r>
            <a:r>
              <a:rPr lang="ja-JP" altLang="en-US" dirty="0" err="1">
                <a:latin typeface="Arial" panose="020B0604020202020204" pitchFamily="34" charset="0"/>
              </a:rPr>
              <a:t>、</a:t>
            </a:r>
            <a:r>
              <a:rPr lang="ja-JP" altLang="en-US" dirty="0">
                <a:latin typeface="Arial" panose="020B0604020202020204" pitchFamily="34" charset="0"/>
              </a:rPr>
              <a:t>体位を整える。</a:t>
            </a:r>
          </a:p>
          <a:p>
            <a:pPr eaLnBrk="1" hangingPunct="1">
              <a:lnSpc>
                <a:spcPct val="90000"/>
              </a:lnSpc>
            </a:pPr>
            <a:r>
              <a:rPr lang="ja-JP" altLang="en-US" dirty="0">
                <a:latin typeface="Arial" panose="020B0604020202020204" pitchFamily="34" charset="0"/>
              </a:rPr>
              <a:t>注入終了後しばらくは上体を挙上したまま、対象者の希望を参考に、医師や家族の指示に従い、安楽な姿勢を保ちます。上体挙上時間が長いことによる体幹の痛みがないか、安楽な姿勢となっているか確認します。特に、褥瘡（じょくそう）発生のリスクが高い対象者の場合、高い圧がかかっている部位がないか注意しましょう。</a:t>
            </a:r>
          </a:p>
          <a:p>
            <a:pPr eaLnBrk="1" hangingPunct="1">
              <a:lnSpc>
                <a:spcPct val="90000"/>
              </a:lnSpc>
            </a:pPr>
            <a:r>
              <a:rPr lang="ja-JP" altLang="en-US" dirty="0">
                <a:latin typeface="Arial" panose="020B0604020202020204" pitchFamily="34" charset="0"/>
              </a:rPr>
              <a:t>その後、異常がなければ、上体を下げるなど体位を整え、必要時は体位交換を再開します。</a:t>
            </a:r>
          </a:p>
          <a:p>
            <a:pPr eaLnBrk="1" hangingPunct="1">
              <a:lnSpc>
                <a:spcPct val="90000"/>
              </a:lnSpc>
            </a:pPr>
            <a:r>
              <a:rPr lang="ja-JP" altLang="en-US" dirty="0">
                <a:latin typeface="Arial" panose="020B0604020202020204" pitchFamily="34" charset="0"/>
              </a:rPr>
              <a:t>食後２時間～３時間、お腹の張りによる不快感などないか、対象者に聞きます。その結果も参考にして、次回の注入速度や体位の工夫など対象者と相談して対処しましょう。</a:t>
            </a:r>
          </a:p>
          <a:p>
            <a:pPr eaLnBrk="1" hangingPunct="1">
              <a:lnSpc>
                <a:spcPct val="90000"/>
              </a:lnSpc>
            </a:pPr>
            <a:endParaRPr lang="ja-JP" altLang="en-US" dirty="0">
              <a:latin typeface="Arial" panose="020B0604020202020204" pitchFamily="34" charset="0"/>
            </a:endParaRPr>
          </a:p>
        </p:txBody>
      </p:sp>
    </p:spTree>
    <p:extLst>
      <p:ext uri="{BB962C8B-B14F-4D97-AF65-F5344CB8AC3E}">
        <p14:creationId xmlns:p14="http://schemas.microsoft.com/office/powerpoint/2010/main" val="12582685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807934B4-B590-40FD-93EA-2FFFB6C46096}"/>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2F7BC843-702F-4F03-8C12-E7EEC79EB0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最後に、報告、片付け、記録を行います。</a:t>
            </a:r>
          </a:p>
          <a:p>
            <a:pPr eaLnBrk="1" hangingPunct="1"/>
            <a:r>
              <a:rPr lang="ja-JP" altLang="en-US" dirty="0">
                <a:latin typeface="Arial" panose="020B0604020202020204" pitchFamily="34" charset="0"/>
              </a:rPr>
              <a:t>指導看護師に対し、対象者の状態などを報告します。ヒヤリ・ハット、アクシデントがあれば、あわせて報告します。</a:t>
            </a:r>
          </a:p>
          <a:p>
            <a:pPr eaLnBrk="1" hangingPunct="1"/>
            <a:r>
              <a:rPr lang="ja-JP" altLang="en-US" dirty="0">
                <a:latin typeface="Arial" panose="020B0604020202020204" pitchFamily="34" charset="0"/>
              </a:rPr>
              <a:t>使用物品を片付けます。物品は食器と同じ取り扱い方法で洗浄します。</a:t>
            </a:r>
          </a:p>
          <a:p>
            <a:pPr eaLnBrk="1" hangingPunct="1"/>
            <a:r>
              <a:rPr lang="ja-JP" altLang="en-US" dirty="0">
                <a:latin typeface="Arial" panose="020B0604020202020204" pitchFamily="34" charset="0"/>
              </a:rPr>
              <a:t>実施記録に書きます。ヒヤリ・ハットがあれば、業務の後に記録します。</a:t>
            </a:r>
          </a:p>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4004264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手順６、吸引器のスイッチを入れる。</a:t>
            </a:r>
          </a:p>
          <a:p>
            <a:pPr eaLnBrk="1" hangingPunct="1"/>
            <a:r>
              <a:rPr lang="ja-JP" altLang="en-US" dirty="0">
                <a:latin typeface="Arial" panose="020B0604020202020204" pitchFamily="34" charset="0"/>
              </a:rPr>
              <a:t>吸引カテーテルを直接手で操作する場合は、先端から約</a:t>
            </a:r>
            <a:r>
              <a:rPr lang="en-US" altLang="ja-JP" dirty="0">
                <a:latin typeface="Arial" panose="020B0604020202020204" pitchFamily="34" charset="0"/>
              </a:rPr>
              <a:t>10cm</a:t>
            </a:r>
            <a:r>
              <a:rPr lang="ja-JP" altLang="en-US" dirty="0">
                <a:latin typeface="Arial" panose="020B0604020202020204" pitchFamily="34" charset="0"/>
              </a:rPr>
              <a:t>くらいの所を、親指、人差し指、中指の</a:t>
            </a:r>
            <a:r>
              <a:rPr lang="en-US" altLang="ja-JP" dirty="0">
                <a:latin typeface="Arial" panose="020B0604020202020204" pitchFamily="34" charset="0"/>
              </a:rPr>
              <a:t>3</a:t>
            </a:r>
            <a:r>
              <a:rPr lang="ja-JP" altLang="en-US" dirty="0">
                <a:latin typeface="Arial" panose="020B0604020202020204" pitchFamily="34" charset="0"/>
              </a:rPr>
              <a:t>本でペンを持つように握ります。その状態で、カテーテル先端を周囲の物に触れさせないようにしながら、反対の手、すなわち非利き手で吸引器のスイッチを押します。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25083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手順７、吸引圧を確認する。</a:t>
            </a:r>
          </a:p>
          <a:p>
            <a:pPr eaLnBrk="1" hangingPunct="1"/>
            <a:r>
              <a:rPr lang="ja-JP" altLang="en-US" dirty="0">
                <a:latin typeface="Arial" panose="020B0604020202020204" pitchFamily="34" charset="0"/>
              </a:rPr>
              <a:t>非利き手の親指で吸引カテーテルの根元を塞ぎ、吸引圧が、</a:t>
            </a:r>
            <a:r>
              <a:rPr lang="en-US" altLang="ja-JP" dirty="0">
                <a:latin typeface="Arial" panose="020B0604020202020204" pitchFamily="34" charset="0"/>
              </a:rPr>
              <a:t>20kPa</a:t>
            </a:r>
            <a:r>
              <a:rPr lang="ja-JP" altLang="en-US" dirty="0">
                <a:latin typeface="Arial" panose="020B0604020202020204" pitchFamily="34" charset="0"/>
              </a:rPr>
              <a:t>（キロパスカル）以下であることを確認します。この間も、カテーテル先端が周囲のものに絶対に触れないように注意します。</a:t>
            </a:r>
          </a:p>
          <a:p>
            <a:pPr eaLnBrk="1" hangingPunct="1"/>
            <a:r>
              <a:rPr lang="ja-JP" altLang="en-US" dirty="0">
                <a:latin typeface="Arial" panose="020B0604020202020204" pitchFamily="34" charset="0"/>
              </a:rPr>
              <a:t>なお、吸引を数回にわけて行うことがありますが、吸引圧の確認は毎回の吸引毎に行う必要はありません。</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2181886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乾燥法の場合の手順８、吸引カテーテルを洗浄する。</a:t>
            </a:r>
          </a:p>
          <a:p>
            <a:pPr eaLnBrk="1" hangingPunct="1"/>
            <a:r>
              <a:rPr lang="ja-JP" altLang="en-US" dirty="0">
                <a:latin typeface="Arial" panose="020B0604020202020204" pitchFamily="34" charset="0"/>
              </a:rPr>
              <a:t>吸引カテーテルと接続管の内腔を洗浄水等で洗い流し、吸引カテーテルの先端の水をよく切ります。</a:t>
            </a:r>
          </a:p>
          <a:p>
            <a:pPr eaLnBrk="1" hangingPunct="1"/>
            <a:r>
              <a:rPr lang="ja-JP" altLang="en-US" dirty="0">
                <a:latin typeface="Arial" panose="020B0604020202020204" pitchFamily="34" charset="0"/>
              </a:rPr>
              <a:t>なお、単回使用の場合は、手順８は必要ありません。</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471269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薬液浸漬法の場合の手順８、吸引カテーテルを洗浄する。</a:t>
            </a:r>
          </a:p>
          <a:p>
            <a:pPr eaLnBrk="1" hangingPunct="1"/>
            <a:r>
              <a:rPr lang="ja-JP" altLang="en-US" dirty="0">
                <a:latin typeface="Arial" panose="020B0604020202020204" pitchFamily="34" charset="0"/>
              </a:rPr>
              <a:t>吸引カテーテルの外側の薬液が残らないように、アルコール綿で先端に向かって拭き取り、吸引カテーテルと接続管の内腔を洗浄水等で洗い流します。</a:t>
            </a:r>
          </a:p>
          <a:p>
            <a:pPr eaLnBrk="1" hangingPunct="1"/>
            <a:r>
              <a:rPr lang="ja-JP" altLang="en-US" dirty="0">
                <a:latin typeface="Arial" panose="020B0604020202020204" pitchFamily="34" charset="0"/>
              </a:rPr>
              <a:t>もしくは、吸引カテーテルの外側と内腔を洗浄水等で良く洗い流します。</a:t>
            </a:r>
          </a:p>
          <a:p>
            <a:pPr eaLnBrk="1" hangingPunct="1"/>
            <a:r>
              <a:rPr lang="ja-JP" altLang="en-US" dirty="0">
                <a:latin typeface="Arial" panose="020B0604020202020204" pitchFamily="34" charset="0"/>
              </a:rPr>
              <a:t>その後、吸引カテーテルの先端の水をよく切ります。</a:t>
            </a:r>
          </a:p>
          <a:p>
            <a:pPr eaLnBrk="1" hangingPunct="1"/>
            <a:r>
              <a:rPr lang="ja-JP" altLang="en-US" dirty="0">
                <a:latin typeface="Arial" panose="020B0604020202020204" pitchFamily="34" charset="0"/>
              </a:rPr>
              <a:t>なお、単回使用の場合は、手順８は必要ありません。</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511640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99284E2-1EA0-47D7-9BFE-19E33828AB8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8CFE8464-618F-4345-9EDB-02949C6281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手順９、吸引開始の声かけをする。</a:t>
            </a:r>
          </a:p>
          <a:p>
            <a:pPr eaLnBrk="1" hangingPunct="1"/>
            <a:r>
              <a:rPr lang="ja-JP" altLang="en-US" dirty="0">
                <a:latin typeface="ＭＳ Ｐ明朝" panose="02020600040205080304" pitchFamily="18" charset="-128"/>
              </a:rPr>
              <a:t>吸引の前に、「○○さん、今から口の中の吸引をしてもよろしいですか」と、必ず声をかけ、対象者の同意を得ます。</a:t>
            </a:r>
          </a:p>
          <a:p>
            <a:pPr eaLnBrk="1" hangingPunct="1"/>
            <a:r>
              <a:rPr lang="ja-JP" altLang="en-US" dirty="0">
                <a:latin typeface="ＭＳ Ｐ明朝" panose="02020600040205080304" pitchFamily="18" charset="-128"/>
              </a:rPr>
              <a:t>たとえ、対象者が返事をできない場合や、意識障害がある場合でも同様にしてください。</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747365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4D84A7D-7110-4D6D-9EF6-81836FEDB7FC}"/>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C51CE2BF-A873-4A35-B213-C0AC519CCB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手順</a:t>
            </a:r>
            <a:r>
              <a:rPr lang="en-US" altLang="ja-JP" dirty="0"/>
              <a:t>10</a:t>
            </a:r>
            <a:r>
              <a:rPr lang="ja-JP" altLang="en-US" dirty="0" err="1"/>
              <a:t>、</a:t>
            </a:r>
            <a:r>
              <a:rPr lang="ja-JP" altLang="en-US" dirty="0"/>
              <a:t>口腔内</a:t>
            </a:r>
            <a:r>
              <a:rPr lang="ja-JP" altLang="en-US" dirty="0">
                <a:latin typeface="ＭＳ Ｐ明朝" panose="02020600040205080304" pitchFamily="18" charset="-128"/>
              </a:rPr>
              <a:t>を吸引する。</a:t>
            </a:r>
          </a:p>
          <a:p>
            <a:pPr eaLnBrk="1" hangingPunct="1"/>
            <a:r>
              <a:rPr lang="ja-JP" altLang="en-US" dirty="0">
                <a:latin typeface="ＭＳ Ｐ明朝" panose="02020600040205080304" pitchFamily="18" charset="-128"/>
              </a:rPr>
              <a:t>奥歯とほおの内側の間、舌の上下面と周囲、前歯と唇の間のうち、喀痰があるところを吸引します。十分に開口できない人の場合、片手で唇を開いたり、場合によっては、バイトブロックを歯の間に咬ませて、口腔内吸引を行う場合もあります。</a:t>
            </a:r>
          </a:p>
          <a:p>
            <a:pPr eaLnBrk="1" hangingPunct="1"/>
            <a:r>
              <a:rPr lang="ja-JP" altLang="en-US" dirty="0">
                <a:latin typeface="ＭＳ Ｐ明朝" panose="02020600040205080304" pitchFamily="18" charset="-128"/>
              </a:rPr>
              <a:t>無理に口を開けようとすると、反射的に強く口を閉じたり、挿入した吸引カテーテルを強く噛む場合もあるので、リラックスさせて筋肉の緊張が緩むのを待つ配慮も必要です。</a:t>
            </a:r>
          </a:p>
          <a:p>
            <a:pPr eaLnBrk="1" hangingPunct="1"/>
            <a:r>
              <a:rPr lang="ja-JP" altLang="en-US" dirty="0">
                <a:latin typeface="ＭＳ Ｐ明朝" panose="02020600040205080304" pitchFamily="18" charset="-128"/>
              </a:rPr>
              <a:t>吸引カテーテルは静かに挿入します。また、あまり奥まで挿入していないかに注意します。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92983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99284E2-1EA0-47D7-9BFE-19E33828AB8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8CFE8464-618F-4345-9EDB-02949C6281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手順</a:t>
            </a:r>
            <a:r>
              <a:rPr lang="en-US" altLang="ja-JP" dirty="0"/>
              <a:t>11</a:t>
            </a:r>
            <a:r>
              <a:rPr lang="ja-JP" altLang="en-US" dirty="0" err="1"/>
              <a:t>、</a:t>
            </a:r>
            <a:r>
              <a:rPr lang="ja-JP" altLang="en-US" dirty="0"/>
              <a:t>確認の声かけをする。</a:t>
            </a:r>
          </a:p>
          <a:p>
            <a:r>
              <a:rPr lang="ja-JP" altLang="en-US" dirty="0"/>
              <a:t>吸引が終わったら、対象者に声をかけ、吸引が十分であったかどうか、再度吸引が必要かどうかを確認します</a:t>
            </a:r>
            <a:r>
              <a:rPr lang="ja-JP" altLang="en-US" dirty="0">
                <a:latin typeface="ＭＳ Ｐ明朝" panose="02020600040205080304" pitchFamily="18" charset="-128"/>
              </a:rPr>
              <a:t>。</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671410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314653A-111A-47AC-AF2E-1CF33C6E9E48}"/>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7B0F7BF1-0387-432D-A05F-C4F85B4541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a:t>
            </a:r>
            <a:r>
              <a:rPr lang="en-US" altLang="ja-JP" dirty="0">
                <a:latin typeface="Arial" panose="020B0604020202020204" pitchFamily="34" charset="0"/>
              </a:rPr>
              <a:t>12</a:t>
            </a:r>
            <a:r>
              <a:rPr lang="ja-JP" altLang="en-US" dirty="0" err="1">
                <a:latin typeface="Arial" panose="020B0604020202020204" pitchFamily="34" charset="0"/>
              </a:rPr>
              <a:t>、</a:t>
            </a:r>
            <a:r>
              <a:rPr lang="ja-JP" altLang="en-US" dirty="0">
                <a:latin typeface="Arial" panose="020B0604020202020204" pitchFamily="34" charset="0"/>
              </a:rPr>
              <a:t>吸引カテーテルを洗浄する。</a:t>
            </a:r>
          </a:p>
          <a:p>
            <a:pPr eaLnBrk="1" hangingPunct="1"/>
            <a:r>
              <a:rPr lang="ja-JP" altLang="en-US" dirty="0">
                <a:latin typeface="Arial" panose="020B0604020202020204" pitchFamily="34" charset="0"/>
              </a:rPr>
              <a:t>吸引が終わったら、吸引カテーテルの外側をアルコール綿（もしくは、拭き綿）で拭きとり、次に吸引カテーテルと接続管の内腔を、洗浄水等で洗い流します。</a:t>
            </a:r>
          </a:p>
          <a:p>
            <a:pPr eaLnBrk="1" hangingPunct="1"/>
            <a:r>
              <a:rPr lang="ja-JP" altLang="en-US" dirty="0">
                <a:latin typeface="Arial" panose="020B0604020202020204" pitchFamily="34" charset="0"/>
              </a:rPr>
              <a:t>その際、</a:t>
            </a:r>
          </a:p>
          <a:p>
            <a:pPr eaLnBrk="1" hangingPunct="1"/>
            <a:r>
              <a:rPr lang="ja-JP" altLang="en-US" dirty="0">
                <a:latin typeface="Arial" panose="020B0604020202020204" pitchFamily="34" charset="0"/>
              </a:rPr>
              <a:t>　・外側に喀痰がついたカテーテルをそのまま洗浄水等に入れて水を汚染していないか</a:t>
            </a:r>
          </a:p>
          <a:p>
            <a:pPr eaLnBrk="1" hangingPunct="1"/>
            <a:r>
              <a:rPr lang="ja-JP" altLang="en-US" dirty="0">
                <a:latin typeface="Arial" panose="020B0604020202020204" pitchFamily="34" charset="0"/>
              </a:rPr>
              <a:t>　・接続管に喀痰が残っていないか</a:t>
            </a:r>
          </a:p>
          <a:p>
            <a:pPr eaLnBrk="1" hangingPunct="1"/>
            <a:r>
              <a:rPr lang="ja-JP" altLang="en-US" dirty="0">
                <a:latin typeface="Arial" panose="020B0604020202020204" pitchFamily="34" charset="0"/>
              </a:rPr>
              <a:t>　・カテーテルに喀痰が残っていないか</a:t>
            </a:r>
          </a:p>
          <a:p>
            <a:pPr eaLnBrk="1" hangingPunct="1"/>
            <a:r>
              <a:rPr lang="ja-JP" altLang="en-US" dirty="0">
                <a:latin typeface="Arial" panose="020B0604020202020204" pitchFamily="34" charset="0"/>
              </a:rPr>
              <a:t>に留意しましょう。</a:t>
            </a:r>
          </a:p>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368930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830A2A2-34A3-41CD-82C7-B2500E1B7376}"/>
              </a:ext>
            </a:extLst>
          </p:cNvPr>
          <p:cNvSpPr>
            <a:spLocks noGrp="1" noRot="1" noChangeAspect="1" noTextEdit="1"/>
          </p:cNvSpPr>
          <p:nvPr>
            <p:ph type="sldImg"/>
          </p:nvPr>
        </p:nvSpPr>
        <p:spPr>
          <a:xfrm>
            <a:off x="903288" y="739775"/>
            <a:ext cx="4930775" cy="3698875"/>
          </a:xfrm>
          <a:ln/>
        </p:spPr>
      </p:sp>
      <p:sp>
        <p:nvSpPr>
          <p:cNvPr id="12291" name="Rectangle 3">
            <a:extLst>
              <a:ext uri="{FF2B5EF4-FFF2-40B4-BE49-F238E27FC236}">
                <a16:creationId xmlns:a16="http://schemas.microsoft.com/office/drawing/2014/main" id="{FC258361-C79A-483D-A13D-B8A5420694A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8" tIns="45305" rIns="90608" bIns="45305"/>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216424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手順</a:t>
            </a:r>
            <a:r>
              <a:rPr lang="en-US" altLang="ja-JP" dirty="0"/>
              <a:t>13</a:t>
            </a:r>
            <a:r>
              <a:rPr lang="ja-JP" altLang="en-US" dirty="0" err="1"/>
              <a:t>、</a:t>
            </a:r>
            <a:r>
              <a:rPr lang="ja-JP" altLang="en-US" dirty="0"/>
              <a:t>吸引器</a:t>
            </a:r>
            <a:r>
              <a:rPr lang="ja-JP" altLang="en-US" dirty="0">
                <a:latin typeface="ＭＳ Ｐ明朝" panose="02020600040205080304" pitchFamily="18" charset="-128"/>
              </a:rPr>
              <a:t>のスイッチを切る。</a:t>
            </a:r>
          </a:p>
          <a:p>
            <a:pPr eaLnBrk="1" hangingPunct="1"/>
            <a:r>
              <a:rPr lang="ja-JP" altLang="en-US" dirty="0">
                <a:latin typeface="ＭＳ Ｐ明朝" panose="02020600040205080304" pitchFamily="18" charset="-128"/>
              </a:rPr>
              <a:t>吸引カテーテルを持つ手とは反対の手、すなわち非利き手で、吸引器の電源スイッチを切ります。吸引器の機械音は、吸引が終わったらできるだけ早く消すようにします。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945472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単回使用の場合の</a:t>
            </a:r>
            <a:r>
              <a:rPr lang="ja-JP" altLang="en-US" dirty="0"/>
              <a:t>手順</a:t>
            </a:r>
            <a:r>
              <a:rPr lang="en-US" altLang="ja-JP" dirty="0"/>
              <a:t>14</a:t>
            </a:r>
            <a:r>
              <a:rPr lang="ja-JP" altLang="en-US" dirty="0" err="1"/>
              <a:t>、</a:t>
            </a:r>
            <a:r>
              <a:rPr lang="ja-JP" altLang="en-US" dirty="0"/>
              <a:t>吸引</a:t>
            </a:r>
            <a:r>
              <a:rPr lang="ja-JP" altLang="en-US" dirty="0">
                <a:latin typeface="ＭＳ Ｐ明朝" panose="02020600040205080304" pitchFamily="18" charset="-128"/>
              </a:rPr>
              <a:t>カテーテルを破棄する。</a:t>
            </a:r>
          </a:p>
          <a:p>
            <a:pPr eaLnBrk="1" hangingPunct="1"/>
            <a:r>
              <a:rPr lang="ja-JP" altLang="en-US" dirty="0">
                <a:latin typeface="ＭＳ Ｐ明朝" panose="02020600040205080304" pitchFamily="18" charset="-128"/>
              </a:rPr>
              <a:t>吸引カテーテルを接続管からはずし、破棄します。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408840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ＭＳ Ｐ明朝" panose="02020600040205080304" pitchFamily="18" charset="-128"/>
              </a:rPr>
              <a:t>乾燥法、薬液浸漬法</a:t>
            </a:r>
            <a:r>
              <a:rPr lang="ja-JP" altLang="en-US" dirty="0"/>
              <a:t>の場合の手順</a:t>
            </a:r>
            <a:r>
              <a:rPr lang="en-US" altLang="ja-JP" dirty="0"/>
              <a:t>14</a:t>
            </a:r>
            <a:r>
              <a:rPr lang="ja-JP" altLang="en-US" dirty="0" err="1"/>
              <a:t>、</a:t>
            </a:r>
            <a:r>
              <a:rPr lang="ja-JP" altLang="en-US" dirty="0"/>
              <a:t>吸引カテーテルを保管容器に戻す。</a:t>
            </a:r>
          </a:p>
          <a:p>
            <a:r>
              <a:rPr lang="ja-JP" altLang="en-US" dirty="0"/>
              <a:t>吸引カテーテルを接続管からはずし、衛生的</a:t>
            </a:r>
            <a:r>
              <a:rPr lang="ja-JP" altLang="en-US" dirty="0">
                <a:latin typeface="ＭＳ Ｐ明朝" panose="02020600040205080304" pitchFamily="18" charset="-128"/>
              </a:rPr>
              <a:t>に保管容器に戻します。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409806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手順</a:t>
            </a:r>
            <a:r>
              <a:rPr lang="en-US" altLang="ja-JP" dirty="0"/>
              <a:t>15</a:t>
            </a:r>
            <a:r>
              <a:rPr lang="ja-JP" altLang="en-US" dirty="0" err="1"/>
              <a:t>、</a:t>
            </a:r>
            <a:r>
              <a:rPr lang="ja-JP" altLang="en-US" dirty="0"/>
              <a:t>対象者へ</a:t>
            </a:r>
            <a:r>
              <a:rPr lang="ja-JP" altLang="en-US" dirty="0">
                <a:latin typeface="ＭＳ Ｐ明朝" panose="02020600040205080304" pitchFamily="18" charset="-128"/>
              </a:rPr>
              <a:t>の確認、体位・環境の調整</a:t>
            </a:r>
          </a:p>
          <a:p>
            <a:pPr eaLnBrk="1" hangingPunct="1"/>
            <a:r>
              <a:rPr lang="ja-JP" altLang="en-US" dirty="0">
                <a:latin typeface="ＭＳ Ｐ明朝" panose="02020600040205080304" pitchFamily="18" charset="-128"/>
              </a:rPr>
              <a:t>手袋をはずし、セッシを使用した場合は元に戻します。</a:t>
            </a:r>
          </a:p>
          <a:p>
            <a:pPr eaLnBrk="1" hangingPunct="1"/>
            <a:r>
              <a:rPr lang="ja-JP" altLang="en-US" dirty="0">
                <a:latin typeface="ＭＳ Ｐ明朝" panose="02020600040205080304" pitchFamily="18" charset="-128"/>
              </a:rPr>
              <a:t>対象者に吸引が終わったことを告げ、喀痰がとり切れたかを確認します。</a:t>
            </a:r>
          </a:p>
          <a:p>
            <a:pPr eaLnBrk="1" hangingPunct="1"/>
            <a:r>
              <a:rPr lang="ja-JP" altLang="en-US" dirty="0">
                <a:latin typeface="ＭＳ Ｐ明朝" panose="02020600040205080304" pitchFamily="18" charset="-128"/>
              </a:rPr>
              <a:t>その後、安楽な姿勢に整え、環境の調整を行います。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841822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手順</a:t>
            </a:r>
            <a:r>
              <a:rPr lang="en-US" altLang="ja-JP" dirty="0"/>
              <a:t>16</a:t>
            </a:r>
            <a:r>
              <a:rPr lang="ja-JP" altLang="en-US" dirty="0" err="1"/>
              <a:t>、</a:t>
            </a:r>
            <a:r>
              <a:rPr lang="ja-JP" altLang="en-US" dirty="0"/>
              <a:t>対象者</a:t>
            </a:r>
            <a:r>
              <a:rPr lang="ja-JP" altLang="en-US" dirty="0">
                <a:latin typeface="ＭＳ Ｐ明朝" panose="02020600040205080304" pitchFamily="18" charset="-128"/>
              </a:rPr>
              <a:t>を観察する。</a:t>
            </a:r>
          </a:p>
          <a:p>
            <a:pPr eaLnBrk="1" hangingPunct="1"/>
            <a:r>
              <a:rPr lang="ja-JP" altLang="en-US" dirty="0">
                <a:latin typeface="ＭＳ Ｐ明朝" panose="02020600040205080304" pitchFamily="18" charset="-128"/>
              </a:rPr>
              <a:t>対象者の顔色、呼吸状態、吸引物の量や性状などを観察します。</a:t>
            </a:r>
          </a:p>
          <a:p>
            <a:pPr eaLnBrk="1" hangingPunct="1"/>
            <a:r>
              <a:rPr lang="ja-JP" altLang="en-US" dirty="0">
                <a:latin typeface="ＭＳ Ｐ明朝" panose="02020600040205080304" pitchFamily="18" charset="-128"/>
              </a:rPr>
              <a:t>経鼻経管栄養を行っている場合は、吸引後の口腔内に栄養チューブが出ていないかを確認します。</a:t>
            </a:r>
          </a:p>
          <a:p>
            <a:pPr eaLnBrk="1" hangingPunct="1"/>
            <a:r>
              <a:rPr lang="ja-JP" altLang="en-US" dirty="0">
                <a:latin typeface="ＭＳ Ｐ明朝" panose="02020600040205080304" pitchFamily="18" charset="-128"/>
              </a:rPr>
              <a:t>吸引した喀痰の量・色・性状を見て、異常があった場合は、看護師や医師、家族に報告することが重要で、感染などの早期発見につながります。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251677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手順</a:t>
            </a:r>
            <a:r>
              <a:rPr lang="en-US" altLang="ja-JP" dirty="0"/>
              <a:t>17</a:t>
            </a:r>
            <a:r>
              <a:rPr lang="ja-JP" altLang="en-US" dirty="0" err="1"/>
              <a:t>、</a:t>
            </a:r>
            <a:r>
              <a:rPr lang="ja-JP" altLang="en-US" dirty="0"/>
              <a:t>「流</a:t>
            </a:r>
            <a:r>
              <a:rPr lang="ja-JP" altLang="en-US" dirty="0">
                <a:latin typeface="ＭＳ Ｐ明朝" panose="02020600040205080304" pitchFamily="18" charset="-128"/>
              </a:rPr>
              <a:t>水と石けん」による手洗いをする。</a:t>
            </a:r>
          </a:p>
          <a:p>
            <a:pPr eaLnBrk="1" hangingPunct="1"/>
            <a:r>
              <a:rPr lang="ja-JP" altLang="en-US" dirty="0">
                <a:latin typeface="ＭＳ Ｐ明朝" panose="02020600040205080304" pitchFamily="18" charset="-128"/>
              </a:rPr>
              <a:t>ケア後の手洗いとして、流水と石けんで手洗いを行います。速乾性擦式手指消毒剤（</a:t>
            </a:r>
            <a:r>
              <a:rPr lang="ja-JP" altLang="en-US" dirty="0" err="1">
                <a:latin typeface="ＭＳ Ｐ明朝" panose="02020600040205080304" pitchFamily="18" charset="-128"/>
              </a:rPr>
              <a:t>そっ</a:t>
            </a:r>
            <a:r>
              <a:rPr lang="ja-JP" altLang="en-US" dirty="0">
                <a:latin typeface="ＭＳ Ｐ明朝" panose="02020600040205080304" pitchFamily="18" charset="-128"/>
              </a:rPr>
              <a:t>かんせいさっしきしゅししょうどくざい）での手洗いも可能ですが、流水で洗える環境にある場合には流水で洗うほうを優先させます。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116947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2A4E3DE-A686-4DFC-9676-6442A2CDBAF3}"/>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3A67632E-ADAE-4E57-99C0-D2B5AE6634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最後に、報告、片付け、記録を行います。</a:t>
            </a:r>
          </a:p>
          <a:p>
            <a:pPr eaLnBrk="1" hangingPunct="1"/>
            <a:r>
              <a:rPr lang="ja-JP" altLang="en-US" dirty="0">
                <a:latin typeface="Arial" panose="020B0604020202020204" pitchFamily="34" charset="0"/>
              </a:rPr>
              <a:t>指導看護師に対し、吸引の開始時間、吸引物の性状・量、吸引前後の対象者の状態などを報告します。ヒヤリ・ハット、アクシデントがあれば、あわせて報告します。</a:t>
            </a:r>
          </a:p>
          <a:p>
            <a:pPr eaLnBrk="1" hangingPunct="1"/>
            <a:r>
              <a:rPr lang="ja-JP" altLang="en-US" dirty="0">
                <a:latin typeface="Arial" panose="020B0604020202020204" pitchFamily="34" charset="0"/>
              </a:rPr>
              <a:t>吸引びんの廃液量が</a:t>
            </a:r>
            <a:r>
              <a:rPr lang="en-US" altLang="ja-JP" dirty="0">
                <a:latin typeface="Arial" panose="020B0604020202020204" pitchFamily="34" charset="0"/>
              </a:rPr>
              <a:t>70</a:t>
            </a:r>
            <a:r>
              <a:rPr lang="ja-JP" altLang="en-US" dirty="0">
                <a:latin typeface="Arial" panose="020B0604020202020204" pitchFamily="34" charset="0"/>
              </a:rPr>
              <a:t>％～</a:t>
            </a:r>
            <a:r>
              <a:rPr lang="en-US" altLang="ja-JP" dirty="0">
                <a:latin typeface="Arial" panose="020B0604020202020204" pitchFamily="34" charset="0"/>
              </a:rPr>
              <a:t>80</a:t>
            </a:r>
            <a:r>
              <a:rPr lang="ja-JP" altLang="en-US" dirty="0">
                <a:latin typeface="Arial" panose="020B0604020202020204" pitchFamily="34" charset="0"/>
              </a:rPr>
              <a:t>％になる前に廃液を捨てます。</a:t>
            </a:r>
          </a:p>
          <a:p>
            <a:pPr eaLnBrk="1" hangingPunct="1"/>
            <a:r>
              <a:rPr lang="ja-JP" altLang="en-US" dirty="0">
                <a:latin typeface="Arial" panose="020B0604020202020204" pitchFamily="34" charset="0"/>
              </a:rPr>
              <a:t>保管容器や洗浄水等は、適宜交換します。薬液や水道水は継ぎ足さず、容器ごと取り換えます。</a:t>
            </a:r>
          </a:p>
          <a:p>
            <a:pPr eaLnBrk="1" hangingPunct="1"/>
            <a:r>
              <a:rPr lang="ja-JP" altLang="en-US" dirty="0">
                <a:latin typeface="Arial" panose="020B0604020202020204" pitchFamily="34" charset="0"/>
              </a:rPr>
              <a:t>片付けは手早く行いましょう。</a:t>
            </a:r>
          </a:p>
          <a:p>
            <a:pPr eaLnBrk="1" hangingPunct="1"/>
            <a:r>
              <a:rPr lang="ja-JP" altLang="en-US" dirty="0">
                <a:latin typeface="Arial" panose="020B0604020202020204" pitchFamily="34" charset="0"/>
              </a:rPr>
              <a:t>実施記録を書きます。ヒヤリ・ハットがあれば、業務の後に記録します。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625053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B3D97C3-0C9E-4F6B-9A7C-C628055A88B4}"/>
              </a:ext>
            </a:extLst>
          </p:cNvPr>
          <p:cNvSpPr>
            <a:spLocks noGrp="1" noRot="1" noChangeAspect="1" noChangeArrowheads="1" noTextEdit="1"/>
          </p:cNvSpPr>
          <p:nvPr>
            <p:ph type="sldImg"/>
          </p:nvPr>
        </p:nvSpPr>
        <p:spPr>
          <a:xfrm>
            <a:off x="903288" y="741363"/>
            <a:ext cx="4929187" cy="3698875"/>
          </a:xfrm>
          <a:ln/>
        </p:spPr>
      </p:sp>
      <p:sp>
        <p:nvSpPr>
          <p:cNvPr id="36867" name="Rectangle 3">
            <a:extLst>
              <a:ext uri="{FF2B5EF4-FFF2-40B4-BE49-F238E27FC236}">
                <a16:creationId xmlns:a16="http://schemas.microsoft.com/office/drawing/2014/main" id="{47E31119-1F10-42CA-A24A-198B6423C9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鼻腔内の喀痰吸引</a:t>
            </a:r>
          </a:p>
          <a:p>
            <a:pPr eaLnBrk="1" hangingPunct="1"/>
            <a:r>
              <a:rPr lang="ja-JP" altLang="en-US" dirty="0">
                <a:latin typeface="Arial" panose="020B0604020202020204" pitchFamily="34" charset="0"/>
              </a:rPr>
              <a:t>吸引カテーテルを単回使用する場合の手順に加え、乾燥法・薬液浸漬法（やくえきしんしほう）で、吸引カテーテルを再使用する場合の手順を説明します。</a:t>
            </a:r>
          </a:p>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455436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C2833D6-9AD0-4E69-AD53-F038B23084EE}"/>
              </a:ext>
            </a:extLst>
          </p:cNvPr>
          <p:cNvSpPr>
            <a:spLocks noGrp="1" noRot="1" noChangeAspect="1" noChangeArrowheads="1" noTextEdit="1"/>
          </p:cNvSpPr>
          <p:nvPr>
            <p:ph type="sldImg"/>
          </p:nvPr>
        </p:nvSpPr>
        <p:spPr>
          <a:xfrm>
            <a:off x="903288" y="741363"/>
            <a:ext cx="4929187" cy="3698875"/>
          </a:xfrm>
          <a:ln/>
        </p:spPr>
      </p:sp>
      <p:sp>
        <p:nvSpPr>
          <p:cNvPr id="38915" name="Rectangle 3">
            <a:extLst>
              <a:ext uri="{FF2B5EF4-FFF2-40B4-BE49-F238E27FC236}">
                <a16:creationId xmlns:a16="http://schemas.microsoft.com/office/drawing/2014/main" id="{04AB1154-E65B-47A2-8296-E08DE20756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まず、実施準備を行います。</a:t>
            </a:r>
          </a:p>
          <a:p>
            <a:pPr eaLnBrk="1" hangingPunct="1"/>
            <a:r>
              <a:rPr lang="ja-JP" altLang="en-US" dirty="0">
                <a:latin typeface="Arial" panose="020B0604020202020204" pitchFamily="34" charset="0"/>
              </a:rPr>
              <a:t>訪問時に、流水と石けんで手洗いを行います。これは、皆さんが、外から細菌などを持ち込まないためと、感染配慮からです。</a:t>
            </a:r>
            <a:r>
              <a:rPr lang="en-US" altLang="ja-JP" dirty="0">
                <a:latin typeface="Arial" panose="020B0604020202020204" pitchFamily="34" charset="0"/>
              </a:rPr>
              <a:t>15</a:t>
            </a:r>
            <a:r>
              <a:rPr lang="ja-JP" altLang="en-US" dirty="0">
                <a:latin typeface="Arial" panose="020B0604020202020204" pitchFamily="34" charset="0"/>
              </a:rPr>
              <a:t>秒以上</a:t>
            </a:r>
            <a:r>
              <a:rPr lang="en-US" altLang="ja-JP" dirty="0">
                <a:latin typeface="Arial" panose="020B0604020202020204" pitchFamily="34" charset="0"/>
              </a:rPr>
              <a:t>30</a:t>
            </a:r>
            <a:r>
              <a:rPr lang="ja-JP" altLang="en-US" dirty="0">
                <a:latin typeface="Arial" panose="020B0604020202020204" pitchFamily="34" charset="0"/>
              </a:rPr>
              <a:t>秒程度、時間をかけて行います。速乾性擦式手指消毒剤（</a:t>
            </a:r>
            <a:r>
              <a:rPr lang="ja-JP" altLang="en-US" dirty="0" err="1">
                <a:latin typeface="Arial" panose="020B0604020202020204" pitchFamily="34" charset="0"/>
              </a:rPr>
              <a:t>そっ</a:t>
            </a:r>
            <a:r>
              <a:rPr lang="ja-JP" altLang="en-US" dirty="0">
                <a:latin typeface="Arial" panose="020B0604020202020204" pitchFamily="34" charset="0"/>
              </a:rPr>
              <a:t>かんせいさっしきしゅししょうどくざい）での手洗いも可能ですが、流水で洗える環境にある場合には流水で洗うほうを優先させます。</a:t>
            </a:r>
          </a:p>
          <a:p>
            <a:pPr eaLnBrk="1" hangingPunct="1"/>
            <a:r>
              <a:rPr lang="ja-JP" altLang="en-US" dirty="0">
                <a:latin typeface="Arial" panose="020B0604020202020204" pitchFamily="34" charset="0"/>
              </a:rPr>
              <a:t>また、医師の指示書を確認しておきます。</a:t>
            </a:r>
          </a:p>
          <a:p>
            <a:pPr eaLnBrk="1" hangingPunct="1"/>
            <a:r>
              <a:rPr lang="ja-JP" altLang="en-US" dirty="0">
                <a:latin typeface="Arial" panose="020B0604020202020204" pitchFamily="34" charset="0"/>
              </a:rPr>
              <a:t>さらに、対象者本人や家族、対象者についての前回の記録から、体調を確認します。</a:t>
            </a:r>
          </a:p>
          <a:p>
            <a:pPr eaLnBrk="1" hangingPunct="1"/>
            <a:r>
              <a:rPr lang="ja-JP" altLang="en-US" dirty="0">
                <a:latin typeface="Arial" panose="020B0604020202020204" pitchFamily="34" charset="0"/>
              </a:rPr>
              <a:t>ここまでは、ケアの前に済ませておきます。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2086139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5D3A8F1-2DB3-49E1-903B-6766B9501EE7}"/>
              </a:ext>
            </a:extLst>
          </p:cNvPr>
          <p:cNvSpPr>
            <a:spLocks noGrp="1" noRot="1" noChangeAspect="1" noChangeArrowheads="1" noTextEdit="1"/>
          </p:cNvSpPr>
          <p:nvPr>
            <p:ph type="sldImg"/>
          </p:nvPr>
        </p:nvSpPr>
        <p:spPr>
          <a:xfrm>
            <a:off x="903288" y="741363"/>
            <a:ext cx="4929187" cy="3698875"/>
          </a:xfrm>
          <a:ln/>
        </p:spPr>
      </p:sp>
      <p:sp>
        <p:nvSpPr>
          <p:cNvPr id="40963" name="Rectangle 3">
            <a:extLst>
              <a:ext uri="{FF2B5EF4-FFF2-40B4-BE49-F238E27FC236}">
                <a16:creationId xmlns:a16="http://schemas.microsoft.com/office/drawing/2014/main" id="{4BF89A58-A124-44B5-895E-5DCF5A7A3BE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手順１、対象者の同意を得る。</a:t>
            </a:r>
          </a:p>
          <a:p>
            <a:pPr eaLnBrk="1" hangingPunct="1"/>
            <a:r>
              <a:rPr lang="ja-JP" altLang="en-US" dirty="0">
                <a:latin typeface="Arial" panose="020B0604020202020204" pitchFamily="34" charset="0"/>
              </a:rPr>
              <a:t>対象者に対し、「痰がゴロゴロいっているので、吸引してもよろしいでしょうか」などと説明し、対象者の同意を得ます。喀痰吸引は、必要性のある時だけ行うようにしましょう。</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924211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xfrm>
            <a:off x="852488" y="725488"/>
            <a:ext cx="4822825" cy="3617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第３章の学習のポイントです。</a:t>
            </a:r>
          </a:p>
          <a:p>
            <a:r>
              <a:rPr lang="ja-JP" altLang="en-US" dirty="0"/>
              <a:t>感染予防のため、手洗いの手順や、衛生的な器具の取扱い・操作を習得しましょう。</a:t>
            </a:r>
          </a:p>
          <a:p>
            <a:r>
              <a:rPr lang="ja-JP" altLang="en-US" dirty="0"/>
              <a:t>対象者の気持ちに寄り添った喀痰吸引等を行うため、説明や声かけ、同意を得ることを覚えましょう。</a:t>
            </a:r>
          </a:p>
          <a:p>
            <a:r>
              <a:rPr lang="ja-JP" altLang="en-US" dirty="0"/>
              <a:t>喀痰吸引を安全に実施するため、吸引圧や吸引の時間、吸引カテーテルをいれる長さなどに関する注意点を学習しましょう。</a:t>
            </a:r>
          </a:p>
          <a:p>
            <a:r>
              <a:rPr lang="ja-JP" altLang="en-US" dirty="0"/>
              <a:t>経管栄養を安全に実施するため、栄養剤の温度や注入速度、胃ろうチューブや経鼻胃管の観察などに関する注意点を覚えましょう。</a:t>
            </a:r>
          </a:p>
          <a:p>
            <a:r>
              <a:rPr lang="ja-JP" altLang="en-US" dirty="0"/>
              <a:t>対象者の状態観察を学習し、医師や看護師に報告できるようになりましょう。</a:t>
            </a:r>
          </a:p>
          <a:p>
            <a:r>
              <a:rPr lang="ja-JP" altLang="en-US" dirty="0"/>
              <a:t>なお、ここで示す手順は、喀痰吸引・経管栄養の基本的な手順の一例です。</a:t>
            </a:r>
          </a:p>
          <a:p>
            <a:r>
              <a:rPr lang="ja-JP" altLang="en-US" dirty="0"/>
              <a:t>実際の基本研修の演習では、各受講者が喀痰吸引等を行う予定の対象者のおかれている状況をふまえ、それに応じた手順で演習を行ってください。</a:t>
            </a:r>
          </a:p>
          <a:p>
            <a:r>
              <a:rPr lang="ja-JP" altLang="en-US" dirty="0"/>
              <a:t>例えば、在宅においては、高額な医療用物品の適切な範囲での倹約も必要であり、手袋を片方のみ装着する場合などもあります。そのほか、アルコール綿などの使用量についても同様です。</a:t>
            </a:r>
          </a:p>
          <a:p>
            <a:endParaRPr lang="ja-JP" altLang="en-US" dirty="0"/>
          </a:p>
        </p:txBody>
      </p:sp>
    </p:spTree>
    <p:extLst>
      <p:ext uri="{BB962C8B-B14F-4D97-AF65-F5344CB8AC3E}">
        <p14:creationId xmlns:p14="http://schemas.microsoft.com/office/powerpoint/2010/main" val="3485911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5D3A8F1-2DB3-49E1-903B-6766B9501EE7}"/>
              </a:ext>
            </a:extLst>
          </p:cNvPr>
          <p:cNvSpPr>
            <a:spLocks noGrp="1" noRot="1" noChangeAspect="1" noChangeArrowheads="1" noTextEdit="1"/>
          </p:cNvSpPr>
          <p:nvPr>
            <p:ph type="sldImg"/>
          </p:nvPr>
        </p:nvSpPr>
        <p:spPr>
          <a:xfrm>
            <a:off x="903288" y="741363"/>
            <a:ext cx="4929187" cy="3698875"/>
          </a:xfrm>
          <a:ln/>
        </p:spPr>
      </p:sp>
      <p:sp>
        <p:nvSpPr>
          <p:cNvPr id="40963" name="Rectangle 3">
            <a:extLst>
              <a:ext uri="{FF2B5EF4-FFF2-40B4-BE49-F238E27FC236}">
                <a16:creationId xmlns:a16="http://schemas.microsoft.com/office/drawing/2014/main" id="{4BF89A58-A124-44B5-895E-5DCF5A7A3BE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手順２、環境を整え、鼻腔内を観察する。</a:t>
            </a:r>
          </a:p>
          <a:p>
            <a:pPr eaLnBrk="1" hangingPunct="1"/>
            <a:r>
              <a:rPr lang="ja-JP" altLang="en-US" dirty="0">
                <a:latin typeface="Arial" panose="020B0604020202020204" pitchFamily="34" charset="0"/>
              </a:rPr>
              <a:t>吸引の環境を整えます。また、効果的に喀痰を吸引できる体位に調整します。</a:t>
            </a:r>
          </a:p>
          <a:p>
            <a:pPr eaLnBrk="1" hangingPunct="1"/>
            <a:r>
              <a:rPr lang="ja-JP" altLang="en-US" dirty="0">
                <a:latin typeface="Arial" panose="020B0604020202020204" pitchFamily="34" charset="0"/>
              </a:rPr>
              <a:t>鼻の周囲と鼻腔内を観察し、喀痰の貯留、出血などを確認します。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686551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3F81659-B505-4DE5-B7F0-37C552FF1038}"/>
              </a:ext>
            </a:extLst>
          </p:cNvPr>
          <p:cNvSpPr>
            <a:spLocks noGrp="1" noRot="1" noChangeAspect="1" noChangeArrowheads="1" noTextEdit="1"/>
          </p:cNvSpPr>
          <p:nvPr>
            <p:ph type="sldImg"/>
          </p:nvPr>
        </p:nvSpPr>
        <p:spPr>
          <a:xfrm>
            <a:off x="903288" y="741363"/>
            <a:ext cx="4929187" cy="3698875"/>
          </a:xfrm>
          <a:ln/>
        </p:spPr>
      </p:sp>
      <p:sp>
        <p:nvSpPr>
          <p:cNvPr id="43011" name="Rectangle 3">
            <a:extLst>
              <a:ext uri="{FF2B5EF4-FFF2-40B4-BE49-F238E27FC236}">
                <a16:creationId xmlns:a16="http://schemas.microsoft.com/office/drawing/2014/main" id="{A33FB8C8-A4F3-457E-BA61-BBEC28B9AA7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手順３、手洗いをする。</a:t>
            </a:r>
          </a:p>
          <a:p>
            <a:pPr eaLnBrk="1" hangingPunct="1"/>
            <a:r>
              <a:rPr lang="ja-JP" altLang="en-US" dirty="0">
                <a:latin typeface="Arial" panose="020B0604020202020204" pitchFamily="34" charset="0"/>
              </a:rPr>
              <a:t>両手を洗います。流水と石けんによる手洗い、あるいは、速乾性擦式手指消毒剤による手洗いをします。対象者の体に接触した後、吸引前には手洗いを行うようにしましょう。</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938976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単回使用の場合の手順４、吸引カテーテルを取り出す。</a:t>
            </a:r>
          </a:p>
          <a:p>
            <a:pPr eaLnBrk="1" hangingPunct="1"/>
            <a:r>
              <a:rPr lang="ja-JP" altLang="en-US" dirty="0">
                <a:latin typeface="Arial" panose="020B0604020202020204" pitchFamily="34" charset="0"/>
              </a:rPr>
              <a:t>吸引カテーテルを不潔にならないように取り出します。清潔な使い捨て手袋をする前に、１．吸引カテーテルの包装紙を少し開き、２．不潔にならないように吸引台に置きます。そして、３．清潔手順で使い捨て手袋をつけ、４．非利き手で２．の吸引カテーテルを持ちます。５．利き手で、清潔に吸引カテーテルを取り出します。</a:t>
            </a:r>
          </a:p>
          <a:p>
            <a:pPr eaLnBrk="1" hangingPunct="1"/>
            <a:r>
              <a:rPr lang="ja-JP" altLang="en-US" dirty="0">
                <a:latin typeface="Arial" panose="020B0604020202020204" pitchFamily="34" charset="0"/>
              </a:rPr>
              <a:t>その際、</a:t>
            </a:r>
          </a:p>
          <a:p>
            <a:pPr eaLnBrk="1" hangingPunct="1"/>
            <a:r>
              <a:rPr lang="ja-JP" altLang="en-US" dirty="0">
                <a:latin typeface="Arial" panose="020B0604020202020204" pitchFamily="34" charset="0"/>
              </a:rPr>
              <a:t>　・衛生的に、器具の取扱いができているか</a:t>
            </a:r>
          </a:p>
          <a:p>
            <a:pPr eaLnBrk="1" hangingPunct="1"/>
            <a:r>
              <a:rPr lang="ja-JP" altLang="en-US" dirty="0">
                <a:latin typeface="Arial" panose="020B0604020202020204" pitchFamily="34" charset="0"/>
              </a:rPr>
              <a:t>　・カテーテルの先端をあちこちにぶつけていないか</a:t>
            </a:r>
          </a:p>
          <a:p>
            <a:pPr eaLnBrk="1" hangingPunct="1"/>
            <a:r>
              <a:rPr lang="ja-JP" altLang="en-US" dirty="0">
                <a:latin typeface="Arial" panose="020B0604020202020204" pitchFamily="34" charset="0"/>
              </a:rPr>
              <a:t>に留意します。</a:t>
            </a:r>
          </a:p>
          <a:p>
            <a:pPr eaLnBrk="1" hangingPunct="1"/>
            <a:r>
              <a:rPr lang="ja-JP" altLang="en-US" dirty="0">
                <a:latin typeface="Arial" panose="020B0604020202020204" pitchFamily="34" charset="0"/>
              </a:rPr>
              <a:t>なお、利き手のみに手袋をする場合も、同様の手順となります。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600995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乾燥法、薬液浸漬法の場合の手順４、吸引カテーテルを取り出す。</a:t>
            </a:r>
          </a:p>
          <a:p>
            <a:pPr eaLnBrk="1" hangingPunct="1"/>
            <a:r>
              <a:rPr lang="ja-JP" altLang="en-US" dirty="0">
                <a:latin typeface="Arial" panose="020B0604020202020204" pitchFamily="34" charset="0"/>
              </a:rPr>
              <a:t>使い捨て手袋をします。場合によってはセッシを持ちます。</a:t>
            </a:r>
          </a:p>
          <a:p>
            <a:pPr eaLnBrk="1" hangingPunct="1"/>
            <a:r>
              <a:rPr lang="ja-JP" altLang="en-US" dirty="0">
                <a:latin typeface="Arial" panose="020B0604020202020204" pitchFamily="34" charset="0"/>
              </a:rPr>
              <a:t>非利き手で吸引カテーテルを保管容器から取り出します。非利き手から、利き手で吸引カテーテルの接続部を持ちます。このとき、カテーテル先端には触らず、また先端を周囲のものにぶつけて不潔にならないよう十分注意します。</a:t>
            </a:r>
          </a:p>
          <a:p>
            <a:pPr eaLnBrk="1" hangingPunct="1"/>
            <a:r>
              <a:rPr lang="ja-JP" altLang="en-US" dirty="0">
                <a:latin typeface="Arial" panose="020B0604020202020204" pitchFamily="34" charset="0"/>
              </a:rPr>
              <a:t>なお、利き手のみに手袋をする場合は、同様の手順で吸引カテーテルを取り出すか、利き手で直接、清潔に吸引カテーテルを取り出します。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39552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手順５、吸引カテーテルを接続する。</a:t>
            </a:r>
          </a:p>
          <a:p>
            <a:pPr eaLnBrk="1" hangingPunct="1"/>
            <a:r>
              <a:rPr lang="ja-JP" altLang="en-US" dirty="0">
                <a:latin typeface="Arial" panose="020B0604020202020204" pitchFamily="34" charset="0"/>
              </a:rPr>
              <a:t>吸引カテーテルを吸引器に接続した接続管につなげます。接続する際に、両手が触れないように注意が必要です。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4163518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手順６、吸引器のスイッチを入れる。</a:t>
            </a:r>
          </a:p>
          <a:p>
            <a:pPr eaLnBrk="1" hangingPunct="1"/>
            <a:r>
              <a:rPr lang="ja-JP" altLang="en-US" dirty="0">
                <a:latin typeface="Arial" panose="020B0604020202020204" pitchFamily="34" charset="0"/>
              </a:rPr>
              <a:t>吸引カテーテルを直接手で操作する場合は、先端から約</a:t>
            </a:r>
            <a:r>
              <a:rPr lang="en-US" altLang="ja-JP" dirty="0">
                <a:latin typeface="Arial" panose="020B0604020202020204" pitchFamily="34" charset="0"/>
              </a:rPr>
              <a:t>10cm</a:t>
            </a:r>
            <a:r>
              <a:rPr lang="ja-JP" altLang="en-US" dirty="0">
                <a:latin typeface="Arial" panose="020B0604020202020204" pitchFamily="34" charset="0"/>
              </a:rPr>
              <a:t>くらいの所を、親指、人差し指、中指の</a:t>
            </a:r>
            <a:r>
              <a:rPr lang="en-US" altLang="ja-JP" dirty="0">
                <a:latin typeface="Arial" panose="020B0604020202020204" pitchFamily="34" charset="0"/>
              </a:rPr>
              <a:t>3</a:t>
            </a:r>
            <a:r>
              <a:rPr lang="ja-JP" altLang="en-US" dirty="0">
                <a:latin typeface="Arial" panose="020B0604020202020204" pitchFamily="34" charset="0"/>
              </a:rPr>
              <a:t>本でペンを持つように握ります。その状態で、カテーテル先端を周囲の物に触れさせないようにしながら、反対の手、すなわち非利き手で吸引器のスイッチを押します。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325514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手順７、吸引圧を確認する。</a:t>
            </a:r>
          </a:p>
          <a:p>
            <a:pPr eaLnBrk="1" hangingPunct="1"/>
            <a:r>
              <a:rPr lang="ja-JP" altLang="en-US" dirty="0">
                <a:latin typeface="Arial" panose="020B0604020202020204" pitchFamily="34" charset="0"/>
              </a:rPr>
              <a:t>非利き手の親指で吸引カテーテルの根元を塞ぎ、吸引圧が、</a:t>
            </a:r>
            <a:r>
              <a:rPr lang="en-US" altLang="ja-JP" dirty="0">
                <a:latin typeface="Arial" panose="020B0604020202020204" pitchFamily="34" charset="0"/>
              </a:rPr>
              <a:t>20kPa</a:t>
            </a:r>
            <a:r>
              <a:rPr lang="ja-JP" altLang="en-US" dirty="0">
                <a:latin typeface="Arial" panose="020B0604020202020204" pitchFamily="34" charset="0"/>
              </a:rPr>
              <a:t>（キロパスカル）以下であることを確認します。この間も、カテーテル先端が周囲のものに絶対に触れないように注意します。</a:t>
            </a:r>
          </a:p>
          <a:p>
            <a:pPr eaLnBrk="1" hangingPunct="1"/>
            <a:r>
              <a:rPr lang="ja-JP" altLang="en-US" dirty="0">
                <a:latin typeface="Arial" panose="020B0604020202020204" pitchFamily="34" charset="0"/>
              </a:rPr>
              <a:t>なお、吸引を数回にわけて行うことがありますが、吸引圧の確認は毎回の吸引毎に行う必要はありません。</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229573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乾燥法の場合の手順８、吸引カテーテルを洗浄する。</a:t>
            </a:r>
          </a:p>
          <a:p>
            <a:pPr eaLnBrk="1" hangingPunct="1"/>
            <a:r>
              <a:rPr lang="ja-JP" altLang="en-US" dirty="0">
                <a:latin typeface="Arial" panose="020B0604020202020204" pitchFamily="34" charset="0"/>
              </a:rPr>
              <a:t>吸引カテーテルと接続管の内腔を洗浄水等で洗い流し、吸引カテーテルの先端の水をよく切ります。</a:t>
            </a:r>
          </a:p>
          <a:p>
            <a:pPr eaLnBrk="1" hangingPunct="1"/>
            <a:r>
              <a:rPr lang="ja-JP" altLang="en-US" dirty="0">
                <a:latin typeface="Arial" panose="020B0604020202020204" pitchFamily="34" charset="0"/>
              </a:rPr>
              <a:t>なお、単回使用の場合は、手順８は必要ありません。</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4228474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薬液浸漬法の場合の手順８、吸引カテーテルを洗浄する。</a:t>
            </a:r>
          </a:p>
          <a:p>
            <a:pPr eaLnBrk="1" hangingPunct="1"/>
            <a:r>
              <a:rPr lang="ja-JP" altLang="en-US" dirty="0">
                <a:latin typeface="Arial" panose="020B0604020202020204" pitchFamily="34" charset="0"/>
              </a:rPr>
              <a:t>吸引カテーテルの外側の薬液が残らないように、アルコール綿で先端に向かって拭き取り、吸引カテーテルと接続管の内腔を洗浄水等で洗い流します。</a:t>
            </a:r>
          </a:p>
          <a:p>
            <a:pPr eaLnBrk="1" hangingPunct="1"/>
            <a:r>
              <a:rPr lang="ja-JP" altLang="en-US" dirty="0">
                <a:latin typeface="Arial" panose="020B0604020202020204" pitchFamily="34" charset="0"/>
              </a:rPr>
              <a:t>もしくは、吸引カテーテルの外側と内腔を洗浄水等で良く洗い流します。</a:t>
            </a:r>
          </a:p>
          <a:p>
            <a:pPr eaLnBrk="1" hangingPunct="1"/>
            <a:r>
              <a:rPr lang="ja-JP" altLang="en-US" dirty="0">
                <a:latin typeface="Arial" panose="020B0604020202020204" pitchFamily="34" charset="0"/>
              </a:rPr>
              <a:t>その後、吸引カテーテルの先端の水をよく切ります。</a:t>
            </a:r>
          </a:p>
          <a:p>
            <a:pPr eaLnBrk="1" hangingPunct="1"/>
            <a:r>
              <a:rPr lang="ja-JP" altLang="en-US" dirty="0">
                <a:latin typeface="Arial" panose="020B0604020202020204" pitchFamily="34" charset="0"/>
              </a:rPr>
              <a:t>なお、単回使用の場合は、手順８は必要ありません。</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127138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99284E2-1EA0-47D7-9BFE-19E33828AB8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8CFE8464-618F-4345-9EDB-02949C6281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手順９、吸引開始の声かけをする。</a:t>
            </a:r>
          </a:p>
          <a:p>
            <a:pPr eaLnBrk="1" hangingPunct="1"/>
            <a:r>
              <a:rPr lang="ja-JP" altLang="en-US" dirty="0">
                <a:latin typeface="ＭＳ Ｐ明朝" panose="02020600040205080304" pitchFamily="18" charset="-128"/>
              </a:rPr>
              <a:t>吸引の前に、「○○さん、今から鼻の中の吸引をしてもよろしいですか」と、必ず声をかけ、対象者の同意を得ます。</a:t>
            </a:r>
          </a:p>
          <a:p>
            <a:pPr eaLnBrk="1" hangingPunct="1"/>
            <a:r>
              <a:rPr lang="ja-JP" altLang="en-US" dirty="0">
                <a:latin typeface="ＭＳ Ｐ明朝" panose="02020600040205080304" pitchFamily="18" charset="-128"/>
              </a:rPr>
              <a:t>たとえ、対象者が返事をできない場合や、意識障害がある場合でも同様にしてください。</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7711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B88CFE4-6D25-4037-8DC0-24BF163A88FD}"/>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73AC907E-A484-4F15-BA11-E23DF4AD6F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口腔内の喀痰吸引</a:t>
            </a:r>
          </a:p>
          <a:p>
            <a:pPr eaLnBrk="1" hangingPunct="1"/>
            <a:r>
              <a:rPr lang="ja-JP" altLang="en-US" dirty="0">
                <a:latin typeface="Arial" panose="020B0604020202020204" pitchFamily="34" charset="0"/>
              </a:rPr>
              <a:t>吸引カテーテルを単回使用する場合の手順に加え、乾燥法・薬液浸漬法（やくえきしんしほう）で、吸引カテーテルを再使用する場合の手順を説明します。</a:t>
            </a:r>
          </a:p>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896914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4D84A7D-7110-4D6D-9EF6-81836FEDB7FC}"/>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C51CE2BF-A873-4A35-B213-C0AC519CCB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手順</a:t>
            </a:r>
            <a:r>
              <a:rPr lang="en-US" altLang="ja-JP" dirty="0"/>
              <a:t>10</a:t>
            </a:r>
            <a:r>
              <a:rPr lang="ja-JP" altLang="en-US" dirty="0" err="1"/>
              <a:t>、</a:t>
            </a:r>
            <a:r>
              <a:rPr lang="ja-JP" altLang="en-US" dirty="0"/>
              <a:t>鼻腔内を吸引する。</a:t>
            </a:r>
          </a:p>
          <a:p>
            <a:r>
              <a:rPr lang="ja-JP" altLang="en-US" dirty="0"/>
              <a:t>吸引カテーテル</a:t>
            </a:r>
            <a:r>
              <a:rPr lang="ja-JP" altLang="en-US" dirty="0">
                <a:latin typeface="ＭＳ Ｐ明朝" panose="02020600040205080304" pitchFamily="18" charset="-128"/>
              </a:rPr>
              <a:t>を操作する手とは反対の手で吸引カテーテルの根元を折り曲げ、まだ陰圧が吸引カテーテルにかからないようにします。この状態で、吸引カテーテルを鼻腔内の奥に入れます。</a:t>
            </a:r>
          </a:p>
          <a:p>
            <a:pPr eaLnBrk="1" hangingPunct="1"/>
            <a:r>
              <a:rPr lang="ja-JP" altLang="en-US" dirty="0">
                <a:latin typeface="ＭＳ Ｐ明朝" panose="02020600040205080304" pitchFamily="18" charset="-128"/>
              </a:rPr>
              <a:t>奥まで挿入できたら、吸引カテーテルの根元を折り曲げた反対側の指を緩め、吸引カテーテルに陰圧をかけ、ゆっくり引き抜きながら喀痰を吸引します。この時、カテーテルをもった</a:t>
            </a:r>
            <a:r>
              <a:rPr lang="en-US" altLang="ja-JP" dirty="0">
                <a:latin typeface="ＭＳ Ｐ明朝" panose="02020600040205080304" pitchFamily="18" charset="-128"/>
              </a:rPr>
              <a:t>3</a:t>
            </a:r>
            <a:r>
              <a:rPr lang="ja-JP" altLang="en-US" dirty="0">
                <a:latin typeface="ＭＳ Ｐ明朝" panose="02020600040205080304" pitchFamily="18" charset="-128"/>
              </a:rPr>
              <a:t>本の指で</a:t>
            </a:r>
            <a:r>
              <a:rPr lang="ja-JP" altLang="en-US" dirty="0" err="1">
                <a:latin typeface="ＭＳ Ｐ明朝" panose="02020600040205080304" pitchFamily="18" charset="-128"/>
              </a:rPr>
              <a:t>こ</a:t>
            </a:r>
            <a:r>
              <a:rPr lang="ja-JP" altLang="en-US" dirty="0">
                <a:latin typeface="ＭＳ Ｐ明朝" panose="02020600040205080304" pitchFamily="18" charset="-128"/>
              </a:rPr>
              <a:t>よりをよるように、左右にカテーテルを回しながらゆっくり引き抜きます。</a:t>
            </a:r>
          </a:p>
          <a:p>
            <a:pPr eaLnBrk="1" hangingPunct="1"/>
            <a:r>
              <a:rPr lang="ja-JP" altLang="en-US" dirty="0">
                <a:latin typeface="ＭＳ Ｐ明朝" panose="02020600040205080304" pitchFamily="18" charset="-128"/>
              </a:rPr>
              <a:t>その際、</a:t>
            </a:r>
          </a:p>
          <a:p>
            <a:pPr eaLnBrk="1" hangingPunct="1"/>
            <a:r>
              <a:rPr lang="ja-JP" altLang="en-US" dirty="0">
                <a:latin typeface="ＭＳ Ｐ明朝" panose="02020600040205080304" pitchFamily="18" charset="-128"/>
              </a:rPr>
              <a:t>　・奥に挿入するまで、吸引カテーテルに陰圧はかけていないか</a:t>
            </a:r>
          </a:p>
          <a:p>
            <a:pPr eaLnBrk="1" hangingPunct="1"/>
            <a:r>
              <a:rPr lang="ja-JP" altLang="en-US" dirty="0">
                <a:latin typeface="ＭＳ Ｐ明朝" panose="02020600040205080304" pitchFamily="18" charset="-128"/>
              </a:rPr>
              <a:t>　・適切な角度の調整で吸引カテーテルを奥まで挿入できているか</a:t>
            </a:r>
          </a:p>
          <a:p>
            <a:pPr eaLnBrk="1" hangingPunct="1"/>
            <a:r>
              <a:rPr lang="ja-JP" altLang="en-US" dirty="0">
                <a:latin typeface="ＭＳ Ｐ明朝" panose="02020600040205080304" pitchFamily="18" charset="-128"/>
              </a:rPr>
              <a:t>に留意しましょう。</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516586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99284E2-1EA0-47D7-9BFE-19E33828AB8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8CFE8464-618F-4345-9EDB-02949C6281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手順</a:t>
            </a:r>
            <a:r>
              <a:rPr lang="en-US" altLang="ja-JP" dirty="0"/>
              <a:t>11</a:t>
            </a:r>
            <a:r>
              <a:rPr lang="ja-JP" altLang="en-US" dirty="0" err="1"/>
              <a:t>、</a:t>
            </a:r>
            <a:r>
              <a:rPr lang="ja-JP" altLang="en-US" dirty="0"/>
              <a:t>確認</a:t>
            </a:r>
            <a:r>
              <a:rPr lang="ja-JP" altLang="en-US" dirty="0">
                <a:latin typeface="ＭＳ Ｐ明朝" panose="02020600040205080304" pitchFamily="18" charset="-128"/>
              </a:rPr>
              <a:t>の声かけをする。</a:t>
            </a:r>
          </a:p>
          <a:p>
            <a:pPr eaLnBrk="1" hangingPunct="1"/>
            <a:r>
              <a:rPr lang="ja-JP" altLang="en-US" dirty="0">
                <a:latin typeface="ＭＳ Ｐ明朝" panose="02020600040205080304" pitchFamily="18" charset="-128"/>
              </a:rPr>
              <a:t>吸引が終わったら、対象者に声をかけ、吸引が十分であったかどうか、再度吸引が必要かどうかを確認します。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4290676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314653A-111A-47AC-AF2E-1CF33C6E9E48}"/>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7B0F7BF1-0387-432D-A05F-C4F85B4541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手順</a:t>
            </a:r>
            <a:r>
              <a:rPr lang="en-US" altLang="ja-JP" dirty="0"/>
              <a:t>12</a:t>
            </a:r>
            <a:r>
              <a:rPr lang="ja-JP" altLang="en-US" dirty="0" err="1"/>
              <a:t>、</a:t>
            </a:r>
            <a:r>
              <a:rPr lang="ja-JP" altLang="en-US" dirty="0"/>
              <a:t>吸引</a:t>
            </a:r>
            <a:r>
              <a:rPr lang="ja-JP" altLang="en-US" dirty="0">
                <a:latin typeface="ＭＳ Ｐ明朝" panose="02020600040205080304" pitchFamily="18" charset="-128"/>
              </a:rPr>
              <a:t>カテーテルを洗浄する。</a:t>
            </a:r>
          </a:p>
          <a:p>
            <a:pPr eaLnBrk="1" hangingPunct="1"/>
            <a:r>
              <a:rPr lang="ja-JP" altLang="en-US" dirty="0">
                <a:latin typeface="ＭＳ Ｐ明朝" panose="02020600040205080304" pitchFamily="18" charset="-128"/>
              </a:rPr>
              <a:t>吸引が終わったら、吸引カテーテルの外側をアルコール綿（もしくは、拭き綿）で拭きとり、次に吸引カテーテルと接続管の内腔を、洗浄水等で洗い流します。</a:t>
            </a:r>
          </a:p>
          <a:p>
            <a:pPr eaLnBrk="1" hangingPunct="1"/>
            <a:r>
              <a:rPr lang="ja-JP" altLang="en-US" dirty="0">
                <a:latin typeface="ＭＳ Ｐ明朝" panose="02020600040205080304" pitchFamily="18" charset="-128"/>
              </a:rPr>
              <a:t>その際、</a:t>
            </a:r>
          </a:p>
          <a:p>
            <a:pPr eaLnBrk="1" hangingPunct="1"/>
            <a:r>
              <a:rPr lang="ja-JP" altLang="en-US" dirty="0">
                <a:latin typeface="ＭＳ Ｐ明朝" panose="02020600040205080304" pitchFamily="18" charset="-128"/>
              </a:rPr>
              <a:t>　・外側に喀痰がついたカテーテルをそのまま洗浄水等（水道水等）に入れて水を汚染していないか</a:t>
            </a:r>
          </a:p>
          <a:p>
            <a:pPr eaLnBrk="1" hangingPunct="1"/>
            <a:r>
              <a:rPr lang="ja-JP" altLang="en-US" dirty="0">
                <a:latin typeface="ＭＳ Ｐ明朝" panose="02020600040205080304" pitchFamily="18" charset="-128"/>
              </a:rPr>
              <a:t>　・接続管に喀痰が残っていないか</a:t>
            </a:r>
          </a:p>
          <a:p>
            <a:pPr eaLnBrk="1" hangingPunct="1"/>
            <a:r>
              <a:rPr lang="ja-JP" altLang="en-US" dirty="0">
                <a:latin typeface="ＭＳ Ｐ明朝" panose="02020600040205080304" pitchFamily="18" charset="-128"/>
              </a:rPr>
              <a:t>　・カテーテルに喀痰が残っていないか</a:t>
            </a:r>
          </a:p>
          <a:p>
            <a:pPr eaLnBrk="1" hangingPunct="1"/>
            <a:r>
              <a:rPr lang="ja-JP" altLang="en-US" dirty="0">
                <a:latin typeface="ＭＳ Ｐ明朝" panose="02020600040205080304" pitchFamily="18" charset="-128"/>
              </a:rPr>
              <a:t>に留意しましょう。</a:t>
            </a:r>
          </a:p>
          <a:p>
            <a:pPr eaLnBrk="1" hangingPunct="1"/>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1137143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a:t>
            </a:r>
            <a:r>
              <a:rPr lang="en-US" altLang="ja-JP" dirty="0"/>
              <a:t>13</a:t>
            </a:r>
            <a:r>
              <a:rPr lang="ja-JP" altLang="en-US" dirty="0" err="1"/>
              <a:t>、</a:t>
            </a:r>
            <a:r>
              <a:rPr lang="ja-JP" altLang="en-US" dirty="0"/>
              <a:t>吸</a:t>
            </a:r>
            <a:r>
              <a:rPr lang="ja-JP" altLang="en-US" dirty="0">
                <a:latin typeface="ＭＳ Ｐ明朝" panose="02020600040205080304" pitchFamily="18" charset="-128"/>
              </a:rPr>
              <a:t>引器のスイッチを切る。</a:t>
            </a:r>
          </a:p>
          <a:p>
            <a:pPr eaLnBrk="1" hangingPunct="1"/>
            <a:r>
              <a:rPr lang="ja-JP" altLang="en-US" dirty="0">
                <a:latin typeface="ＭＳ Ｐ明朝" panose="02020600040205080304" pitchFamily="18" charset="-128"/>
              </a:rPr>
              <a:t>吸引カテーテルを持つ手とは反対の手、すなわち非利き手で、吸引器の電源スイッチを切ります。</a:t>
            </a:r>
          </a:p>
          <a:p>
            <a:pPr eaLnBrk="1" hangingPunct="1"/>
            <a:r>
              <a:rPr lang="ja-JP" altLang="en-US" dirty="0">
                <a:latin typeface="ＭＳ Ｐ明朝" panose="02020600040205080304" pitchFamily="18" charset="-128"/>
              </a:rPr>
              <a:t>吸引器の機械音は、吸引が終わったらできるだけ早く消すようにします。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5166548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単回使用の場合の</a:t>
            </a:r>
            <a:r>
              <a:rPr lang="ja-JP" altLang="en-US" dirty="0"/>
              <a:t>手順</a:t>
            </a:r>
            <a:r>
              <a:rPr lang="en-US" altLang="ja-JP" dirty="0"/>
              <a:t>14</a:t>
            </a:r>
            <a:r>
              <a:rPr lang="ja-JP" altLang="en-US" dirty="0" err="1"/>
              <a:t>、</a:t>
            </a:r>
            <a:r>
              <a:rPr lang="ja-JP" altLang="en-US" dirty="0"/>
              <a:t>吸引カテーテル</a:t>
            </a:r>
            <a:r>
              <a:rPr lang="ja-JP" altLang="en-US" dirty="0">
                <a:latin typeface="ＭＳ Ｐ明朝" panose="02020600040205080304" pitchFamily="18" charset="-128"/>
              </a:rPr>
              <a:t>を破棄する。</a:t>
            </a:r>
          </a:p>
          <a:p>
            <a:pPr eaLnBrk="1" hangingPunct="1"/>
            <a:r>
              <a:rPr lang="ja-JP" altLang="en-US" dirty="0">
                <a:latin typeface="ＭＳ Ｐ明朝" panose="02020600040205080304" pitchFamily="18" charset="-128"/>
              </a:rPr>
              <a:t>吸引カテーテルを接続管からはずし、破棄します。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903081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ＭＳ Ｐ明朝" panose="02020600040205080304" pitchFamily="18" charset="-128"/>
              </a:rPr>
              <a:t>乾燥法、薬液浸漬法の場合</a:t>
            </a:r>
            <a:r>
              <a:rPr lang="ja-JP" altLang="en-US" dirty="0"/>
              <a:t>の手順</a:t>
            </a:r>
            <a:r>
              <a:rPr lang="en-US" altLang="ja-JP" dirty="0"/>
              <a:t>14</a:t>
            </a:r>
            <a:r>
              <a:rPr lang="ja-JP" altLang="en-US" dirty="0" err="1"/>
              <a:t>、</a:t>
            </a:r>
            <a:r>
              <a:rPr lang="ja-JP" altLang="en-US" dirty="0"/>
              <a:t>吸引カテーテルを保管容器に戻す。</a:t>
            </a:r>
          </a:p>
          <a:p>
            <a:r>
              <a:rPr lang="ja-JP" altLang="en-US" dirty="0"/>
              <a:t>吸引カテーテルを接続管からはずし、衛生的</a:t>
            </a:r>
            <a:r>
              <a:rPr lang="ja-JP" altLang="en-US" dirty="0">
                <a:latin typeface="ＭＳ Ｐ明朝" panose="02020600040205080304" pitchFamily="18" charset="-128"/>
              </a:rPr>
              <a:t>に保管容器に戻します。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980750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a:t>
            </a:r>
            <a:r>
              <a:rPr lang="en-US" altLang="ja-JP" dirty="0"/>
              <a:t>15</a:t>
            </a:r>
            <a:r>
              <a:rPr lang="ja-JP" altLang="en-US" dirty="0" err="1"/>
              <a:t>、</a:t>
            </a:r>
            <a:r>
              <a:rPr lang="ja-JP" altLang="en-US" dirty="0"/>
              <a:t>対</a:t>
            </a:r>
            <a:r>
              <a:rPr lang="ja-JP" altLang="en-US" dirty="0">
                <a:latin typeface="ＭＳ Ｐ明朝" panose="02020600040205080304" pitchFamily="18" charset="-128"/>
              </a:rPr>
              <a:t>象者への確認、体位・環境の調整</a:t>
            </a:r>
          </a:p>
          <a:p>
            <a:pPr eaLnBrk="1" hangingPunct="1"/>
            <a:r>
              <a:rPr lang="ja-JP" altLang="en-US" dirty="0">
                <a:latin typeface="ＭＳ Ｐ明朝" panose="02020600040205080304" pitchFamily="18" charset="-128"/>
              </a:rPr>
              <a:t>手袋をはずし、セッシを使用した場合は元に戻します。</a:t>
            </a:r>
          </a:p>
          <a:p>
            <a:pPr eaLnBrk="1" hangingPunct="1"/>
            <a:r>
              <a:rPr lang="ja-JP" altLang="en-US" dirty="0">
                <a:latin typeface="ＭＳ Ｐ明朝" panose="02020600040205080304" pitchFamily="18" charset="-128"/>
              </a:rPr>
              <a:t>対象者に吸引が終わったことを告げ、喀痰がとり切れたかを確認します。</a:t>
            </a:r>
          </a:p>
          <a:p>
            <a:pPr eaLnBrk="1" hangingPunct="1"/>
            <a:r>
              <a:rPr lang="ja-JP" altLang="en-US" dirty="0">
                <a:latin typeface="ＭＳ Ｐ明朝" panose="02020600040205080304" pitchFamily="18" charset="-128"/>
              </a:rPr>
              <a:t>その後、安楽な姿勢に整え、環境の調整を行います。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336937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手順</a:t>
            </a:r>
            <a:r>
              <a:rPr lang="en-US" altLang="ja-JP" dirty="0"/>
              <a:t>16</a:t>
            </a:r>
            <a:r>
              <a:rPr lang="ja-JP" altLang="en-US" dirty="0" err="1"/>
              <a:t>、</a:t>
            </a:r>
            <a:r>
              <a:rPr lang="ja-JP" altLang="en-US" dirty="0"/>
              <a:t>対象者</a:t>
            </a:r>
            <a:r>
              <a:rPr lang="ja-JP" altLang="en-US" dirty="0">
                <a:latin typeface="ＭＳ Ｐ明朝" panose="02020600040205080304" pitchFamily="18" charset="-128"/>
              </a:rPr>
              <a:t>を観察する。</a:t>
            </a:r>
          </a:p>
          <a:p>
            <a:pPr eaLnBrk="1" hangingPunct="1"/>
            <a:r>
              <a:rPr lang="ja-JP" altLang="en-US" dirty="0">
                <a:latin typeface="ＭＳ Ｐ明朝" panose="02020600040205080304" pitchFamily="18" charset="-128"/>
              </a:rPr>
              <a:t>対象者の顔色、呼吸状態、吸引物の量や性状などを観察します。</a:t>
            </a:r>
          </a:p>
          <a:p>
            <a:pPr eaLnBrk="1" hangingPunct="1"/>
            <a:r>
              <a:rPr lang="ja-JP" altLang="en-US" dirty="0">
                <a:latin typeface="ＭＳ Ｐ明朝" panose="02020600040205080304" pitchFamily="18" charset="-128"/>
              </a:rPr>
              <a:t>経鼻経管栄養を行っている場合は、吸引後の口腔内に栄養チューブが出ていないかを確認します。</a:t>
            </a:r>
          </a:p>
          <a:p>
            <a:pPr eaLnBrk="1" hangingPunct="1"/>
            <a:r>
              <a:rPr lang="ja-JP" altLang="en-US" dirty="0">
                <a:latin typeface="ＭＳ Ｐ明朝" panose="02020600040205080304" pitchFamily="18" charset="-128"/>
              </a:rPr>
              <a:t>吸引した喀痰の量・色・性状を見て、異常があった場合は、看護師や医師、家族に報告することが重要で、感染などの早期発見につながります。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25011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手順</a:t>
            </a:r>
            <a:r>
              <a:rPr lang="en-US" altLang="ja-JP" dirty="0"/>
              <a:t>17</a:t>
            </a:r>
            <a:r>
              <a:rPr lang="ja-JP" altLang="en-US" dirty="0" err="1"/>
              <a:t>、</a:t>
            </a:r>
            <a:r>
              <a:rPr lang="ja-JP" altLang="en-US" dirty="0"/>
              <a:t>「流水</a:t>
            </a:r>
            <a:r>
              <a:rPr lang="ja-JP" altLang="en-US" dirty="0">
                <a:latin typeface="ＭＳ Ｐ明朝" panose="02020600040205080304" pitchFamily="18" charset="-128"/>
              </a:rPr>
              <a:t>と石けん」による手洗いをする。</a:t>
            </a:r>
          </a:p>
          <a:p>
            <a:pPr eaLnBrk="1" hangingPunct="1"/>
            <a:r>
              <a:rPr lang="ja-JP" altLang="en-US" dirty="0">
                <a:latin typeface="ＭＳ Ｐ明朝" panose="02020600040205080304" pitchFamily="18" charset="-128"/>
              </a:rPr>
              <a:t>ケア後の手洗いとして、流水と石けんで手洗いを行います。速乾性擦式手指消毒剤（</a:t>
            </a:r>
            <a:r>
              <a:rPr lang="ja-JP" altLang="en-US" dirty="0" err="1">
                <a:latin typeface="ＭＳ Ｐ明朝" panose="02020600040205080304" pitchFamily="18" charset="-128"/>
              </a:rPr>
              <a:t>そっ</a:t>
            </a:r>
            <a:r>
              <a:rPr lang="ja-JP" altLang="en-US" dirty="0">
                <a:latin typeface="ＭＳ Ｐ明朝" panose="02020600040205080304" pitchFamily="18" charset="-128"/>
              </a:rPr>
              <a:t>かんせいさっしきしゅししょうどくざい）での手洗いも可能ですが、流水で洗える環境にある場合には流水で洗うほうを優先させます。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8619060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2A4E3DE-A686-4DFC-9676-6442A2CDBAF3}"/>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3A67632E-ADAE-4E57-99C0-D2B5AE6634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最後に、報告、片付け、記録を行います。</a:t>
            </a:r>
          </a:p>
          <a:p>
            <a:pPr eaLnBrk="1" hangingPunct="1"/>
            <a:r>
              <a:rPr lang="ja-JP" altLang="en-US" dirty="0">
                <a:latin typeface="ＭＳ Ｐ明朝" panose="02020600040205080304" pitchFamily="18" charset="-128"/>
              </a:rPr>
              <a:t>指導看護師に対し、吸引の開始時間、吸引物の性状・量、吸引前後の対象者の状態などを報告します。ヒヤリ・ハット、アクシデントがあれば、あわせて報告します。</a:t>
            </a:r>
          </a:p>
          <a:p>
            <a:pPr eaLnBrk="1" hangingPunct="1"/>
            <a:r>
              <a:rPr lang="ja-JP" altLang="en-US" dirty="0">
                <a:latin typeface="ＭＳ Ｐ明朝" panose="02020600040205080304" pitchFamily="18" charset="-128"/>
              </a:rPr>
              <a:t>吸引びんの</a:t>
            </a:r>
            <a:r>
              <a:rPr lang="ja-JP" altLang="en-US" dirty="0"/>
              <a:t>廃液量が</a:t>
            </a:r>
            <a:r>
              <a:rPr lang="en-US" altLang="ja-JP" dirty="0"/>
              <a:t>70</a:t>
            </a:r>
            <a:r>
              <a:rPr lang="ja-JP" altLang="en-US" dirty="0"/>
              <a:t>％～</a:t>
            </a:r>
            <a:r>
              <a:rPr lang="en-US" altLang="ja-JP" dirty="0"/>
              <a:t>80</a:t>
            </a:r>
            <a:r>
              <a:rPr lang="ja-JP" altLang="en-US" dirty="0"/>
              <a:t>％になる</a:t>
            </a:r>
            <a:r>
              <a:rPr lang="ja-JP" altLang="en-US" dirty="0">
                <a:latin typeface="ＭＳ Ｐ明朝" panose="02020600040205080304" pitchFamily="18" charset="-128"/>
              </a:rPr>
              <a:t>前に廃液を捨てます。</a:t>
            </a:r>
          </a:p>
          <a:p>
            <a:pPr eaLnBrk="1" hangingPunct="1"/>
            <a:r>
              <a:rPr lang="ja-JP" altLang="en-US" dirty="0">
                <a:latin typeface="ＭＳ Ｐ明朝" panose="02020600040205080304" pitchFamily="18" charset="-128"/>
              </a:rPr>
              <a:t>保管容器や洗浄水等は、適宜交換します。薬液や水道水は継ぎ足さず、容器ごと取り換えます。</a:t>
            </a:r>
          </a:p>
          <a:p>
            <a:pPr eaLnBrk="1" hangingPunct="1"/>
            <a:r>
              <a:rPr lang="ja-JP" altLang="en-US" dirty="0">
                <a:latin typeface="ＭＳ Ｐ明朝" panose="02020600040205080304" pitchFamily="18" charset="-128"/>
              </a:rPr>
              <a:t>片付けは手早く行いましょう。</a:t>
            </a:r>
          </a:p>
          <a:p>
            <a:pPr eaLnBrk="1" hangingPunct="1"/>
            <a:r>
              <a:rPr lang="ja-JP" altLang="en-US" dirty="0">
                <a:latin typeface="ＭＳ Ｐ明朝" panose="02020600040205080304" pitchFamily="18" charset="-128"/>
              </a:rPr>
              <a:t>実施記録を書きます。ヒヤリ・ハットがあれば、業務の後に記録します。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17774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8A99A85-9872-4952-BBB0-DE69D085AB21}"/>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894D69FA-83CC-47A6-AC4E-DACA10950A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まず、実施準備を行います。</a:t>
            </a:r>
          </a:p>
          <a:p>
            <a:pPr eaLnBrk="1" hangingPunct="1"/>
            <a:r>
              <a:rPr lang="ja-JP" altLang="en-US" dirty="0">
                <a:latin typeface="Arial" panose="020B0604020202020204" pitchFamily="34" charset="0"/>
              </a:rPr>
              <a:t>訪問時に、流水と石けんで手洗いを行います。これは、皆さんが、外から細菌などを持ち込まないためと、感染配慮からです。</a:t>
            </a:r>
            <a:r>
              <a:rPr lang="en-US" altLang="ja-JP" dirty="0">
                <a:latin typeface="Arial" panose="020B0604020202020204" pitchFamily="34" charset="0"/>
              </a:rPr>
              <a:t>15</a:t>
            </a:r>
            <a:r>
              <a:rPr lang="ja-JP" altLang="en-US" dirty="0">
                <a:latin typeface="Arial" panose="020B0604020202020204" pitchFamily="34" charset="0"/>
              </a:rPr>
              <a:t>秒以上</a:t>
            </a:r>
            <a:r>
              <a:rPr lang="en-US" altLang="ja-JP" dirty="0">
                <a:latin typeface="Arial" panose="020B0604020202020204" pitchFamily="34" charset="0"/>
              </a:rPr>
              <a:t>30</a:t>
            </a:r>
            <a:r>
              <a:rPr lang="ja-JP" altLang="en-US" dirty="0">
                <a:latin typeface="Arial" panose="020B0604020202020204" pitchFamily="34" charset="0"/>
              </a:rPr>
              <a:t>秒程度、時間をかけて行います。速乾性擦式手指消毒剤（</a:t>
            </a:r>
            <a:r>
              <a:rPr lang="ja-JP" altLang="en-US" dirty="0" err="1">
                <a:latin typeface="Arial" panose="020B0604020202020204" pitchFamily="34" charset="0"/>
              </a:rPr>
              <a:t>そっ</a:t>
            </a:r>
            <a:r>
              <a:rPr lang="ja-JP" altLang="en-US" dirty="0">
                <a:latin typeface="Arial" panose="020B0604020202020204" pitchFamily="34" charset="0"/>
              </a:rPr>
              <a:t>かんせいさっしきしゅししょうどくざい）での手洗いも可能ですが、流水で洗える環境にある場合には流水で洗うほうを優先させます。</a:t>
            </a:r>
          </a:p>
          <a:p>
            <a:pPr eaLnBrk="1" hangingPunct="1"/>
            <a:r>
              <a:rPr lang="ja-JP" altLang="en-US" dirty="0">
                <a:latin typeface="Arial" panose="020B0604020202020204" pitchFamily="34" charset="0"/>
              </a:rPr>
              <a:t>また、医師の指示書を確認しておきます。</a:t>
            </a:r>
          </a:p>
          <a:p>
            <a:pPr eaLnBrk="1" hangingPunct="1"/>
            <a:r>
              <a:rPr lang="ja-JP" altLang="en-US" dirty="0">
                <a:latin typeface="Arial" panose="020B0604020202020204" pitchFamily="34" charset="0"/>
              </a:rPr>
              <a:t>さらに、対象者本人や家族、対象者についての前回の記録から、体調を確認します。</a:t>
            </a:r>
          </a:p>
          <a:p>
            <a:pPr eaLnBrk="1" hangingPunct="1"/>
            <a:r>
              <a:rPr lang="ja-JP" altLang="en-US" dirty="0">
                <a:latin typeface="Arial" panose="020B0604020202020204" pitchFamily="34" charset="0"/>
              </a:rPr>
              <a:t>ここまでは、ケアの前に済ませておきます。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29019094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4BB0533-21D6-4DDA-9C65-1FBBC4A29C42}"/>
              </a:ext>
            </a:extLst>
          </p:cNvPr>
          <p:cNvSpPr>
            <a:spLocks noGrp="1" noRot="1" noChangeAspect="1" noChangeArrowheads="1" noTextEdit="1"/>
          </p:cNvSpPr>
          <p:nvPr>
            <p:ph type="sldImg"/>
          </p:nvPr>
        </p:nvSpPr>
        <p:spPr>
          <a:xfrm>
            <a:off x="903288" y="741363"/>
            <a:ext cx="4929187" cy="3698875"/>
          </a:xfrm>
          <a:ln/>
        </p:spPr>
      </p:sp>
      <p:sp>
        <p:nvSpPr>
          <p:cNvPr id="59395" name="Rectangle 3">
            <a:extLst>
              <a:ext uri="{FF2B5EF4-FFF2-40B4-BE49-F238E27FC236}">
                <a16:creationId xmlns:a16="http://schemas.microsoft.com/office/drawing/2014/main" id="{E112DFB0-2680-4318-952C-DD08666838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気管カニューレ内部の喀痰吸引</a:t>
            </a:r>
          </a:p>
          <a:p>
            <a:pPr eaLnBrk="1" hangingPunct="1"/>
            <a:r>
              <a:rPr lang="ja-JP" altLang="en-US" dirty="0">
                <a:latin typeface="Arial" panose="020B0604020202020204" pitchFamily="34" charset="0"/>
              </a:rPr>
              <a:t>吸引カテーテルを単回使用する場合の手順に加え、乾燥法・薬液浸漬法（やくえきしんしほう）で、吸引カテーテルを再使用する場合の手順を説明します。</a:t>
            </a:r>
          </a:p>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7835636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1321A91-DAE1-4C30-B9AA-BB29486C8114}"/>
              </a:ext>
            </a:extLst>
          </p:cNvPr>
          <p:cNvSpPr>
            <a:spLocks noGrp="1" noRot="1" noChangeAspect="1" noChangeArrowheads="1" noTextEdit="1"/>
          </p:cNvSpPr>
          <p:nvPr>
            <p:ph type="sldImg"/>
          </p:nvPr>
        </p:nvSpPr>
        <p:spPr>
          <a:xfrm>
            <a:off x="903288" y="741363"/>
            <a:ext cx="4929187" cy="3698875"/>
          </a:xfrm>
          <a:ln/>
        </p:spPr>
      </p:sp>
      <p:sp>
        <p:nvSpPr>
          <p:cNvPr id="61443" name="Rectangle 3">
            <a:extLst>
              <a:ext uri="{FF2B5EF4-FFF2-40B4-BE49-F238E27FC236}">
                <a16:creationId xmlns:a16="http://schemas.microsoft.com/office/drawing/2014/main" id="{D528F4B3-E5EF-40C1-A414-15C84B513FB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まず、実施準備を行います。</a:t>
            </a:r>
          </a:p>
          <a:p>
            <a:pPr eaLnBrk="1" hangingPunct="1"/>
            <a:r>
              <a:rPr lang="ja-JP" altLang="en-US" dirty="0">
                <a:latin typeface="ＭＳ Ｐ明朝" panose="02020600040205080304" pitchFamily="18" charset="-128"/>
              </a:rPr>
              <a:t>訪問時に、流水と石けんで手洗いを行います。これは、皆さんが、外から細菌などを持ち込まないためと、感染配慮から</a:t>
            </a:r>
            <a:r>
              <a:rPr lang="ja-JP" altLang="en-US" dirty="0"/>
              <a:t>です。</a:t>
            </a:r>
            <a:r>
              <a:rPr lang="en-US" altLang="ja-JP" dirty="0"/>
              <a:t>15</a:t>
            </a:r>
            <a:r>
              <a:rPr lang="ja-JP" altLang="en-US" dirty="0"/>
              <a:t>秒以上</a:t>
            </a:r>
            <a:r>
              <a:rPr lang="en-US" altLang="ja-JP" dirty="0"/>
              <a:t>30</a:t>
            </a:r>
            <a:r>
              <a:rPr lang="ja-JP" altLang="en-US" dirty="0"/>
              <a:t>秒程度、時間をかけて行います。速乾性擦式手指消毒剤（</a:t>
            </a:r>
            <a:r>
              <a:rPr lang="ja-JP" altLang="en-US" dirty="0" err="1"/>
              <a:t>そっ</a:t>
            </a:r>
            <a:r>
              <a:rPr lang="ja-JP" altLang="en-US" dirty="0"/>
              <a:t>かんせいさっしきしゅししょうどくざい</a:t>
            </a:r>
            <a:r>
              <a:rPr lang="ja-JP" altLang="en-US" dirty="0">
                <a:latin typeface="ＭＳ Ｐ明朝" panose="02020600040205080304" pitchFamily="18" charset="-128"/>
              </a:rPr>
              <a:t>）での手洗いも可能ですが、流水で洗える環境にある場合には流水で洗うほうを優先させます。</a:t>
            </a:r>
          </a:p>
          <a:p>
            <a:pPr eaLnBrk="1" hangingPunct="1"/>
            <a:r>
              <a:rPr lang="ja-JP" altLang="en-US" dirty="0">
                <a:latin typeface="ＭＳ Ｐ明朝" panose="02020600040205080304" pitchFamily="18" charset="-128"/>
              </a:rPr>
              <a:t>また、医師の指示書を確認しておきます。</a:t>
            </a:r>
          </a:p>
          <a:p>
            <a:pPr eaLnBrk="1" hangingPunct="1"/>
            <a:r>
              <a:rPr lang="ja-JP" altLang="en-US" dirty="0">
                <a:latin typeface="ＭＳ Ｐ明朝" panose="02020600040205080304" pitchFamily="18" charset="-128"/>
              </a:rPr>
              <a:t>さらに、対象者本人や家族、対象者についての前回の記録から、体調を確認します。</a:t>
            </a:r>
          </a:p>
          <a:p>
            <a:pPr eaLnBrk="1" hangingPunct="1"/>
            <a:r>
              <a:rPr lang="ja-JP" altLang="en-US" dirty="0">
                <a:latin typeface="ＭＳ Ｐ明朝" panose="02020600040205080304" pitchFamily="18" charset="-128"/>
              </a:rPr>
              <a:t>気管カニューレに人工鼻が付いている場合、はずしておくとよいでしょう。</a:t>
            </a:r>
          </a:p>
          <a:p>
            <a:pPr eaLnBrk="1" hangingPunct="1"/>
            <a:r>
              <a:rPr lang="ja-JP" altLang="en-US" dirty="0">
                <a:latin typeface="ＭＳ Ｐ明朝" panose="02020600040205080304" pitchFamily="18" charset="-128"/>
              </a:rPr>
              <a:t>ここまでは、ケアの前に済ませておきます。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190722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5D3A8F1-2DB3-49E1-903B-6766B9501EE7}"/>
              </a:ext>
            </a:extLst>
          </p:cNvPr>
          <p:cNvSpPr>
            <a:spLocks noGrp="1" noRot="1" noChangeAspect="1" noChangeArrowheads="1" noTextEdit="1"/>
          </p:cNvSpPr>
          <p:nvPr>
            <p:ph type="sldImg"/>
          </p:nvPr>
        </p:nvSpPr>
        <p:spPr>
          <a:xfrm>
            <a:off x="903288" y="741363"/>
            <a:ext cx="4929187" cy="3698875"/>
          </a:xfrm>
          <a:ln/>
        </p:spPr>
      </p:sp>
      <p:sp>
        <p:nvSpPr>
          <p:cNvPr id="40963" name="Rectangle 3">
            <a:extLst>
              <a:ext uri="{FF2B5EF4-FFF2-40B4-BE49-F238E27FC236}">
                <a16:creationId xmlns:a16="http://schemas.microsoft.com/office/drawing/2014/main" id="{4BF89A58-A124-44B5-895E-5DCF5A7A3BE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手順１、対象者の同意を得る。</a:t>
            </a:r>
          </a:p>
          <a:p>
            <a:pPr eaLnBrk="1" hangingPunct="1"/>
            <a:r>
              <a:rPr lang="ja-JP" altLang="en-US" dirty="0">
                <a:latin typeface="Arial" panose="020B0604020202020204" pitchFamily="34" charset="0"/>
              </a:rPr>
              <a:t>対象者に対し、「痰がゴロゴロいっているので、吸引してもよろしいでしょうか」などと説明し、対象者の同意を得ます。喀痰吸引は、必要性のある時だけ行うようにしましょう。</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923442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5D3A8F1-2DB3-49E1-903B-6766B9501EE7}"/>
              </a:ext>
            </a:extLst>
          </p:cNvPr>
          <p:cNvSpPr>
            <a:spLocks noGrp="1" noRot="1" noChangeAspect="1" noChangeArrowheads="1" noTextEdit="1"/>
          </p:cNvSpPr>
          <p:nvPr>
            <p:ph type="sldImg"/>
          </p:nvPr>
        </p:nvSpPr>
        <p:spPr>
          <a:xfrm>
            <a:off x="903288" y="741363"/>
            <a:ext cx="4929187" cy="3698875"/>
          </a:xfrm>
          <a:ln/>
        </p:spPr>
      </p:sp>
      <p:sp>
        <p:nvSpPr>
          <p:cNvPr id="40963" name="Rectangle 3">
            <a:extLst>
              <a:ext uri="{FF2B5EF4-FFF2-40B4-BE49-F238E27FC236}">
                <a16:creationId xmlns:a16="http://schemas.microsoft.com/office/drawing/2014/main" id="{4BF89A58-A124-44B5-895E-5DCF5A7A3BE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手順２、環境を整え、気管カニューレ周囲を観察する。</a:t>
            </a:r>
          </a:p>
          <a:p>
            <a:pPr eaLnBrk="1" hangingPunct="1"/>
            <a:r>
              <a:rPr lang="ja-JP" altLang="en-US" dirty="0">
                <a:latin typeface="Arial" panose="020B0604020202020204" pitchFamily="34" charset="0"/>
              </a:rPr>
              <a:t>吸引の環境を整えます。また、効果的に喀痰を吸引できる体位に調整します。</a:t>
            </a:r>
          </a:p>
          <a:p>
            <a:pPr eaLnBrk="1" hangingPunct="1"/>
            <a:r>
              <a:rPr lang="ja-JP" altLang="en-US" dirty="0">
                <a:latin typeface="Arial" panose="020B0604020202020204" pitchFamily="34" charset="0"/>
              </a:rPr>
              <a:t>気管カニューレの周囲の喀痰の吹き出し、皮膚の状態、固定のゆるみ、喀痰の貯留を示す呼吸音の有無などを観察します。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172627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3F81659-B505-4DE5-B7F0-37C552FF1038}"/>
              </a:ext>
            </a:extLst>
          </p:cNvPr>
          <p:cNvSpPr>
            <a:spLocks noGrp="1" noRot="1" noChangeAspect="1" noChangeArrowheads="1" noTextEdit="1"/>
          </p:cNvSpPr>
          <p:nvPr>
            <p:ph type="sldImg"/>
          </p:nvPr>
        </p:nvSpPr>
        <p:spPr>
          <a:xfrm>
            <a:off x="903288" y="741363"/>
            <a:ext cx="4929187" cy="3698875"/>
          </a:xfrm>
          <a:ln/>
        </p:spPr>
      </p:sp>
      <p:sp>
        <p:nvSpPr>
          <p:cNvPr id="43011" name="Rectangle 3">
            <a:extLst>
              <a:ext uri="{FF2B5EF4-FFF2-40B4-BE49-F238E27FC236}">
                <a16:creationId xmlns:a16="http://schemas.microsoft.com/office/drawing/2014/main" id="{A33FB8C8-A4F3-457E-BA61-BBEC28B9AA7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手順３、手洗いをする。</a:t>
            </a:r>
          </a:p>
          <a:p>
            <a:pPr eaLnBrk="1" hangingPunct="1"/>
            <a:r>
              <a:rPr lang="ja-JP" altLang="en-US" dirty="0">
                <a:latin typeface="Arial" panose="020B0604020202020204" pitchFamily="34" charset="0"/>
              </a:rPr>
              <a:t>両手を洗います。流水と石けんによる手洗い、あるいは、速乾性擦式手指消毒剤による手洗いをします。対象者の体に接触した後、吸引前には手洗いを行うようにしましょう。</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5087766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3F81659-B505-4DE5-B7F0-37C552FF1038}"/>
              </a:ext>
            </a:extLst>
          </p:cNvPr>
          <p:cNvSpPr>
            <a:spLocks noGrp="1" noRot="1" noChangeAspect="1" noChangeArrowheads="1" noTextEdit="1"/>
          </p:cNvSpPr>
          <p:nvPr>
            <p:ph type="sldImg"/>
          </p:nvPr>
        </p:nvSpPr>
        <p:spPr>
          <a:xfrm>
            <a:off x="903288" y="741363"/>
            <a:ext cx="4929187" cy="3698875"/>
          </a:xfrm>
          <a:ln/>
        </p:spPr>
      </p:sp>
      <p:sp>
        <p:nvSpPr>
          <p:cNvPr id="43011" name="Rectangle 3">
            <a:extLst>
              <a:ext uri="{FF2B5EF4-FFF2-40B4-BE49-F238E27FC236}">
                <a16:creationId xmlns:a16="http://schemas.microsoft.com/office/drawing/2014/main" id="{A33FB8C8-A4F3-457E-BA61-BBEC28B9AA7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単回使用の場合の手順４、吸引カテーテルを取り出す。</a:t>
            </a:r>
          </a:p>
          <a:p>
            <a:pPr eaLnBrk="1" hangingPunct="1"/>
            <a:r>
              <a:rPr lang="ja-JP" altLang="en-US" dirty="0">
                <a:latin typeface="Arial" panose="020B0604020202020204" pitchFamily="34" charset="0"/>
              </a:rPr>
              <a:t>吸引カテーテルを不潔にならないように取り出します。清潔な使い捨て手袋をする前に、１．吸引カテーテルの包装紙を少し開き、２．不潔にならないように吸引台に置きます。そして、３．清潔手順で使い捨て手袋をつけ、４．非利き手で２．の吸引カテーテルを持ちます。５．利き手で、清潔に吸引カテーテルを取り出します。</a:t>
            </a:r>
          </a:p>
          <a:p>
            <a:pPr eaLnBrk="1" hangingPunct="1"/>
            <a:r>
              <a:rPr lang="ja-JP" altLang="en-US" dirty="0">
                <a:latin typeface="Arial" panose="020B0604020202020204" pitchFamily="34" charset="0"/>
              </a:rPr>
              <a:t>その際、</a:t>
            </a:r>
          </a:p>
          <a:p>
            <a:pPr eaLnBrk="1" hangingPunct="1"/>
            <a:r>
              <a:rPr lang="ja-JP" altLang="en-US" dirty="0">
                <a:latin typeface="Arial" panose="020B0604020202020204" pitchFamily="34" charset="0"/>
              </a:rPr>
              <a:t>　・衛生的に、器具の取扱いができているか</a:t>
            </a:r>
          </a:p>
          <a:p>
            <a:pPr eaLnBrk="1" hangingPunct="1"/>
            <a:r>
              <a:rPr lang="ja-JP" altLang="en-US" dirty="0">
                <a:latin typeface="Arial" panose="020B0604020202020204" pitchFamily="34" charset="0"/>
              </a:rPr>
              <a:t>　・カテーテルの先端をあちこちにぶつけていないか</a:t>
            </a:r>
          </a:p>
          <a:p>
            <a:pPr eaLnBrk="1" hangingPunct="1"/>
            <a:r>
              <a:rPr lang="ja-JP" altLang="en-US" dirty="0">
                <a:latin typeface="Arial" panose="020B0604020202020204" pitchFamily="34" charset="0"/>
              </a:rPr>
              <a:t>に留意します。</a:t>
            </a:r>
          </a:p>
          <a:p>
            <a:pPr eaLnBrk="1" hangingPunct="1"/>
            <a:r>
              <a:rPr lang="ja-JP" altLang="en-US" dirty="0">
                <a:latin typeface="Arial" panose="020B0604020202020204" pitchFamily="34" charset="0"/>
              </a:rPr>
              <a:t>なお、利き手のみに手袋をする場合も、同様の手順となります。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4125458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乾燥法、薬液浸漬法の場合の手順４、吸引カテーテルを取り出す。</a:t>
            </a:r>
          </a:p>
          <a:p>
            <a:pPr eaLnBrk="1" hangingPunct="1"/>
            <a:r>
              <a:rPr lang="ja-JP" altLang="en-US" dirty="0">
                <a:latin typeface="Arial" panose="020B0604020202020204" pitchFamily="34" charset="0"/>
              </a:rPr>
              <a:t>使い捨て手袋をします。場合によってはセッシを持ちます。</a:t>
            </a:r>
          </a:p>
          <a:p>
            <a:pPr eaLnBrk="1" hangingPunct="1"/>
            <a:r>
              <a:rPr lang="ja-JP" altLang="en-US" dirty="0">
                <a:latin typeface="Arial" panose="020B0604020202020204" pitchFamily="34" charset="0"/>
              </a:rPr>
              <a:t>非利き手で吸引カテーテルを保管容器から取り出します。非利き手から、利き手で吸引カテーテルの接続部を持ちます。</a:t>
            </a:r>
          </a:p>
          <a:p>
            <a:pPr eaLnBrk="1" hangingPunct="1"/>
            <a:r>
              <a:rPr lang="ja-JP" altLang="en-US" dirty="0">
                <a:latin typeface="Arial" panose="020B0604020202020204" pitchFamily="34" charset="0"/>
              </a:rPr>
              <a:t>気管カニューレ内吸引は、口腔内・鼻腔内吸引に比べて滅菌的な操作が求められるため、カテーテル先端には触らず、また先端を周囲のものにぶつけて不潔にならないよう十分注意します。</a:t>
            </a:r>
          </a:p>
          <a:p>
            <a:pPr eaLnBrk="1" hangingPunct="1"/>
            <a:r>
              <a:rPr lang="ja-JP" altLang="en-US" dirty="0">
                <a:latin typeface="Arial" panose="020B0604020202020204" pitchFamily="34" charset="0"/>
              </a:rPr>
              <a:t>なお、利き手のみに手袋をする場合は、同様の手順で吸引カテーテルを取り出すか、利き手で直接、清潔に吸引カテーテルを取り出します。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2730090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手順５、吸引カテーテルを接続する。</a:t>
            </a:r>
          </a:p>
          <a:p>
            <a:pPr eaLnBrk="1" hangingPunct="1"/>
            <a:r>
              <a:rPr lang="ja-JP" altLang="en-US" dirty="0">
                <a:latin typeface="Arial" panose="020B0604020202020204" pitchFamily="34" charset="0"/>
              </a:rPr>
              <a:t>吸引カテーテルを吸引器に接続した接続管につなげます。接続する際に、両手が触れないように注意が必要です。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1093926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手順６、吸引器のスイッチを入れる。</a:t>
            </a:r>
          </a:p>
          <a:p>
            <a:pPr eaLnBrk="1" hangingPunct="1"/>
            <a:r>
              <a:rPr lang="ja-JP" altLang="en-US" dirty="0">
                <a:latin typeface="Arial" panose="020B0604020202020204" pitchFamily="34" charset="0"/>
              </a:rPr>
              <a:t>吸引カテーテルを直接手で操作する場合は、先端から約</a:t>
            </a:r>
            <a:r>
              <a:rPr lang="en-US" altLang="ja-JP" dirty="0">
                <a:latin typeface="Arial" panose="020B0604020202020204" pitchFamily="34" charset="0"/>
              </a:rPr>
              <a:t>10cm</a:t>
            </a:r>
            <a:r>
              <a:rPr lang="ja-JP" altLang="en-US" dirty="0">
                <a:latin typeface="Arial" panose="020B0604020202020204" pitchFamily="34" charset="0"/>
              </a:rPr>
              <a:t>くらいの所を、親指、人差し指、中指の</a:t>
            </a:r>
            <a:r>
              <a:rPr lang="en-US" altLang="ja-JP" dirty="0">
                <a:latin typeface="Arial" panose="020B0604020202020204" pitchFamily="34" charset="0"/>
              </a:rPr>
              <a:t>3</a:t>
            </a:r>
            <a:r>
              <a:rPr lang="ja-JP" altLang="en-US" dirty="0">
                <a:latin typeface="Arial" panose="020B0604020202020204" pitchFamily="34" charset="0"/>
              </a:rPr>
              <a:t>本でペンを持つように握ります。その状態で、カテーテル先端を周囲の物に触れさせないようにしながら、反対の手、すなわち非利き手で吸引器のスイッチを押します。</a:t>
            </a:r>
          </a:p>
          <a:p>
            <a:pPr eaLnBrk="1" hangingPunct="1"/>
            <a:r>
              <a:rPr lang="ja-JP" altLang="en-US" dirty="0">
                <a:latin typeface="Arial" panose="020B0604020202020204" pitchFamily="34" charset="0"/>
              </a:rPr>
              <a:t>なお、気管カニューレ内吸引では、口腔内・鼻腔内吸引と異なり、無菌的な操作が要求されるので、滅菌された吸引カテーテルの先端約</a:t>
            </a:r>
            <a:r>
              <a:rPr lang="en-US" altLang="ja-JP" dirty="0">
                <a:latin typeface="Arial" panose="020B0604020202020204" pitchFamily="34" charset="0"/>
              </a:rPr>
              <a:t>10 cm</a:t>
            </a:r>
            <a:r>
              <a:rPr lang="ja-JP" altLang="en-US" dirty="0">
                <a:latin typeface="Arial" panose="020B0604020202020204" pitchFamily="34" charset="0"/>
              </a:rPr>
              <a:t>の部位は、挿入前に他の器物に絶対に触れさせないように、注意して下さい。</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22644365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4EC8518-5753-4098-AD8B-A124DF651104}"/>
              </a:ext>
            </a:extLst>
          </p:cNvPr>
          <p:cNvSpPr>
            <a:spLocks noGrp="1" noRot="1" noChangeAspect="1" noChangeArrowheads="1" noTextEdit="1"/>
          </p:cNvSpPr>
          <p:nvPr>
            <p:ph type="sldImg"/>
          </p:nvPr>
        </p:nvSpPr>
        <p:spPr>
          <a:xfrm>
            <a:off x="903288" y="741363"/>
            <a:ext cx="4929187" cy="3698875"/>
          </a:xfrm>
          <a:ln/>
        </p:spPr>
      </p:sp>
      <p:sp>
        <p:nvSpPr>
          <p:cNvPr id="67587" name="Rectangle 3">
            <a:extLst>
              <a:ext uri="{FF2B5EF4-FFF2-40B4-BE49-F238E27FC236}">
                <a16:creationId xmlns:a16="http://schemas.microsoft.com/office/drawing/2014/main" id="{E987A085-7296-4168-852D-691833124BF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手順７、吸引圧を確認する。</a:t>
            </a:r>
          </a:p>
          <a:p>
            <a:pPr eaLnBrk="1" hangingPunct="1"/>
            <a:r>
              <a:rPr lang="ja-JP" altLang="en-US" dirty="0">
                <a:latin typeface="Arial" panose="020B0604020202020204" pitchFamily="34" charset="0"/>
              </a:rPr>
              <a:t>非利き手の親指で吸引カテーテルの根元を塞ぎ、吸引圧が、</a:t>
            </a:r>
            <a:r>
              <a:rPr lang="en-US" altLang="ja-JP" dirty="0">
                <a:latin typeface="Arial" panose="020B0604020202020204" pitchFamily="34" charset="0"/>
              </a:rPr>
              <a:t>20kPa</a:t>
            </a:r>
            <a:r>
              <a:rPr lang="ja-JP" altLang="en-US" dirty="0">
                <a:latin typeface="Arial" panose="020B0604020202020204" pitchFamily="34" charset="0"/>
              </a:rPr>
              <a:t>（キロパスカル）以下であることを確認します。</a:t>
            </a:r>
          </a:p>
          <a:p>
            <a:pPr eaLnBrk="1" hangingPunct="1"/>
            <a:r>
              <a:rPr lang="ja-JP" altLang="en-US" dirty="0">
                <a:latin typeface="Arial" panose="020B0604020202020204" pitchFamily="34" charset="0"/>
              </a:rPr>
              <a:t>この間も、カテーテル先端が周囲のものに絶対に触れないように注意します。</a:t>
            </a:r>
          </a:p>
          <a:p>
            <a:pPr eaLnBrk="1" hangingPunct="1"/>
            <a:r>
              <a:rPr lang="ja-JP" altLang="en-US" dirty="0">
                <a:latin typeface="Arial" panose="020B0604020202020204" pitchFamily="34" charset="0"/>
              </a:rPr>
              <a:t>なお、吸引を数回にわけて行うことがありますが、吸引圧の確認は毎回の吸引毎に行う必要はありません。</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2696250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C974350-EB56-4F71-A35C-A0792AF5B9CD}"/>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F79F938C-F777-4E59-9108-A9C8BEE60E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手順１、対象者の同意を得る。</a:t>
            </a:r>
          </a:p>
          <a:p>
            <a:pPr eaLnBrk="1" hangingPunct="1"/>
            <a:r>
              <a:rPr lang="ja-JP" altLang="en-US" dirty="0">
                <a:latin typeface="ＭＳ Ｐ明朝" panose="02020600040205080304" pitchFamily="18" charset="-128"/>
              </a:rPr>
              <a:t>対象者に対し、「痰がゴロゴロいっているので、吸引してもよろしいでしょうか」などと説明し、対象者の同意を得ます。喀痰吸引は、必要性のある時だけ行うようにしましょう。</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1039802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乾燥法の場合の手順８、吸引カテーテルを洗浄する。</a:t>
            </a:r>
          </a:p>
          <a:p>
            <a:pPr eaLnBrk="1" hangingPunct="1"/>
            <a:r>
              <a:rPr lang="ja-JP" altLang="en-US" dirty="0">
                <a:latin typeface="Arial" panose="020B0604020202020204" pitchFamily="34" charset="0"/>
              </a:rPr>
              <a:t>吸引カテーテルと接続管の内腔を洗浄水等で洗い流し、吸引カテーテルの先端の水をよく切ります。</a:t>
            </a:r>
          </a:p>
          <a:p>
            <a:pPr eaLnBrk="1" hangingPunct="1"/>
            <a:r>
              <a:rPr lang="ja-JP" altLang="en-US" dirty="0">
                <a:latin typeface="Arial" panose="020B0604020202020204" pitchFamily="34" charset="0"/>
              </a:rPr>
              <a:t>その後、吸引カテーテルの外側を、アルコール綿で先端に向かって拭きとります。</a:t>
            </a:r>
          </a:p>
          <a:p>
            <a:pPr eaLnBrk="1" hangingPunct="1"/>
            <a:r>
              <a:rPr lang="ja-JP" altLang="en-US" dirty="0">
                <a:latin typeface="Arial" panose="020B0604020202020204" pitchFamily="34" charset="0"/>
              </a:rPr>
              <a:t>ただし、洗浄水等が、滅菌水や煮沸した水道水、蒸留水の場合は、アルコール綿で拭きとる手順は省くこともあります。</a:t>
            </a:r>
          </a:p>
          <a:p>
            <a:pPr eaLnBrk="1" hangingPunct="1"/>
            <a:r>
              <a:rPr lang="ja-JP" altLang="en-US" dirty="0">
                <a:latin typeface="Arial" panose="020B0604020202020204" pitchFamily="34" charset="0"/>
              </a:rPr>
              <a:t>なお、単回使用の場合は、手順８は必要ありません。</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8178106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薬液浸漬法の場合の手順８、吸引カテーテルを洗浄する。</a:t>
            </a:r>
          </a:p>
          <a:p>
            <a:pPr eaLnBrk="1" hangingPunct="1"/>
            <a:r>
              <a:rPr lang="ja-JP" altLang="en-US" dirty="0">
                <a:latin typeface="Arial" panose="020B0604020202020204" pitchFamily="34" charset="0"/>
              </a:rPr>
              <a:t>吸引カテーテルの外側の薬液が残らないように、アルコール綿で先端に向かって拭き取り、吸引カテーテルと接続管の内腔を洗浄水等で洗い流します。もしくは、吸引カテーテルの外側と内腔を洗浄水等で良く洗い流します。</a:t>
            </a:r>
          </a:p>
          <a:p>
            <a:pPr eaLnBrk="1" hangingPunct="1"/>
            <a:r>
              <a:rPr lang="ja-JP" altLang="en-US" dirty="0">
                <a:latin typeface="Arial" panose="020B0604020202020204" pitchFamily="34" charset="0"/>
              </a:rPr>
              <a:t>その後、吸引カテーテルの先端の水をよく切ります。</a:t>
            </a:r>
          </a:p>
          <a:p>
            <a:pPr eaLnBrk="1" hangingPunct="1"/>
            <a:r>
              <a:rPr lang="ja-JP" altLang="en-US" dirty="0">
                <a:latin typeface="Arial" panose="020B0604020202020204" pitchFamily="34" charset="0"/>
              </a:rPr>
              <a:t>最後に、吸引カテーテルの外側を、アルコール綿で先端に向かって拭き取ります。</a:t>
            </a:r>
          </a:p>
          <a:p>
            <a:pPr eaLnBrk="1" hangingPunct="1"/>
            <a:r>
              <a:rPr lang="ja-JP" altLang="en-US" dirty="0">
                <a:latin typeface="Arial" panose="020B0604020202020204" pitchFamily="34" charset="0"/>
              </a:rPr>
              <a:t>ただし、洗浄水等が、滅菌水や煮沸した水道水、蒸留水の場合は、最後のアルコール綿で拭きとる手順は省くこともあります。</a:t>
            </a:r>
          </a:p>
          <a:p>
            <a:pPr eaLnBrk="1" hangingPunct="1"/>
            <a:r>
              <a:rPr lang="ja-JP" altLang="en-US" dirty="0">
                <a:latin typeface="Arial" panose="020B0604020202020204" pitchFamily="34" charset="0"/>
              </a:rPr>
              <a:t>なお、単回使用の場合は、手順８は必要ありません。</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39567501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4EC8518-5753-4098-AD8B-A124DF651104}"/>
              </a:ext>
            </a:extLst>
          </p:cNvPr>
          <p:cNvSpPr>
            <a:spLocks noGrp="1" noRot="1" noChangeAspect="1" noChangeArrowheads="1" noTextEdit="1"/>
          </p:cNvSpPr>
          <p:nvPr>
            <p:ph type="sldImg"/>
          </p:nvPr>
        </p:nvSpPr>
        <p:spPr>
          <a:xfrm>
            <a:off x="903288" y="741363"/>
            <a:ext cx="4929187" cy="3698875"/>
          </a:xfrm>
          <a:ln/>
        </p:spPr>
      </p:sp>
      <p:sp>
        <p:nvSpPr>
          <p:cNvPr id="67587" name="Rectangle 3">
            <a:extLst>
              <a:ext uri="{FF2B5EF4-FFF2-40B4-BE49-F238E27FC236}">
                <a16:creationId xmlns:a16="http://schemas.microsoft.com/office/drawing/2014/main" id="{E987A085-7296-4168-852D-691833124BF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手順９、吸引開始の声かけをする。</a:t>
            </a:r>
          </a:p>
          <a:p>
            <a:pPr eaLnBrk="1" hangingPunct="1"/>
            <a:r>
              <a:rPr lang="ja-JP" altLang="en-US" dirty="0">
                <a:latin typeface="Arial" panose="020B0604020202020204" pitchFamily="34" charset="0"/>
              </a:rPr>
              <a:t>吸引の前に、「○○さん、今から気管カニューレ内部の吸引をしてもよろしいですか」と、必ず声をかけ、対象者の同意を得ます。</a:t>
            </a:r>
          </a:p>
          <a:p>
            <a:pPr eaLnBrk="1" hangingPunct="1"/>
            <a:r>
              <a:rPr lang="ja-JP" altLang="en-US" dirty="0">
                <a:latin typeface="Arial" panose="020B0604020202020204" pitchFamily="34" charset="0"/>
              </a:rPr>
              <a:t>たとえ、対象者が返事をできない場合や、意識障害がある場合でも同様にしてください。</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6334719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9E101D7-6CD2-4365-AC58-6B53C43E0876}"/>
              </a:ext>
            </a:extLst>
          </p:cNvPr>
          <p:cNvSpPr>
            <a:spLocks noGrp="1" noRot="1" noChangeAspect="1" noChangeArrowheads="1" noTextEdit="1"/>
          </p:cNvSpPr>
          <p:nvPr>
            <p:ph type="sldImg"/>
          </p:nvPr>
        </p:nvSpPr>
        <p:spPr>
          <a:xfrm>
            <a:off x="903288" y="741363"/>
            <a:ext cx="4929187" cy="3698875"/>
          </a:xfrm>
          <a:ln/>
        </p:spPr>
      </p:sp>
      <p:sp>
        <p:nvSpPr>
          <p:cNvPr id="71683" name="Rectangle 3">
            <a:extLst>
              <a:ext uri="{FF2B5EF4-FFF2-40B4-BE49-F238E27FC236}">
                <a16:creationId xmlns:a16="http://schemas.microsoft.com/office/drawing/2014/main" id="{3A664B7D-F7F2-4A86-AFDC-6B253498892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気管切開での人工呼吸器を使用している対象者の場合の手順</a:t>
            </a:r>
            <a:r>
              <a:rPr lang="en-US" altLang="ja-JP" dirty="0">
                <a:latin typeface="Arial" panose="020B0604020202020204" pitchFamily="34" charset="0"/>
              </a:rPr>
              <a:t>10</a:t>
            </a:r>
            <a:r>
              <a:rPr lang="ja-JP" altLang="en-US" dirty="0" err="1">
                <a:latin typeface="Arial" panose="020B0604020202020204" pitchFamily="34" charset="0"/>
              </a:rPr>
              <a:t>、</a:t>
            </a:r>
            <a:r>
              <a:rPr lang="ja-JP" altLang="en-US" dirty="0">
                <a:latin typeface="Arial" panose="020B0604020202020204" pitchFamily="34" charset="0"/>
              </a:rPr>
              <a:t>コネクターをはずす。</a:t>
            </a:r>
          </a:p>
          <a:p>
            <a:pPr eaLnBrk="1" hangingPunct="1"/>
            <a:r>
              <a:rPr lang="ja-JP" altLang="en-US" dirty="0">
                <a:latin typeface="Arial" panose="020B0604020202020204" pitchFamily="34" charset="0"/>
              </a:rPr>
              <a:t>人工呼吸器から空気が送り込まれ、胸が盛り上がるのを確認後、フレキシブルチューブのコネクターを気管カニューレからはずします。この時は、人工呼吸器の消音ボタンを押し、素早く利き手で吸引カテーテルを持った状態で、もう一方の手（非利き手）で、フレキシブルチューブ先端のコネクターをはずすことになります。そのため、場合によっては、あらかじめコネクターを少し緩めておいたり、コネクターを固定しているひもをほどいておくなどの、吸引前の準備が必要です。</a:t>
            </a:r>
          </a:p>
          <a:p>
            <a:pPr eaLnBrk="1" hangingPunct="1"/>
            <a:r>
              <a:rPr lang="ja-JP" altLang="en-US" dirty="0">
                <a:latin typeface="Arial" panose="020B0604020202020204" pitchFamily="34" charset="0"/>
              </a:rPr>
              <a:t>また、コネクターをはずした時、フレキシブルチューブ内にたまった水滴が気管カニューレ内部に落ちないよう注意して下さい。はずしたコネクターは、きれいなタオルなどの上に置いておきます。</a:t>
            </a:r>
          </a:p>
          <a:p>
            <a:pPr eaLnBrk="1" hangingPunct="1"/>
            <a:r>
              <a:rPr lang="ja-JP" altLang="en-US" dirty="0">
                <a:latin typeface="Arial" panose="020B0604020202020204" pitchFamily="34" charset="0"/>
              </a:rPr>
              <a:t>気管カニューレをひっぱって痛みを与えていないか、気を付けながら行いましょう。</a:t>
            </a:r>
          </a:p>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38178293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6818341-04A1-486E-865F-C866362E9494}"/>
              </a:ext>
            </a:extLst>
          </p:cNvPr>
          <p:cNvSpPr>
            <a:spLocks noGrp="1" noRot="1" noChangeAspect="1" noChangeArrowheads="1" noTextEdit="1"/>
          </p:cNvSpPr>
          <p:nvPr>
            <p:ph type="sldImg"/>
          </p:nvPr>
        </p:nvSpPr>
        <p:spPr>
          <a:xfrm>
            <a:off x="903288" y="741363"/>
            <a:ext cx="4929187" cy="3698875"/>
          </a:xfrm>
          <a:ln/>
        </p:spPr>
      </p:sp>
      <p:sp>
        <p:nvSpPr>
          <p:cNvPr id="73731" name="Rectangle 3">
            <a:extLst>
              <a:ext uri="{FF2B5EF4-FFF2-40B4-BE49-F238E27FC236}">
                <a16:creationId xmlns:a16="http://schemas.microsoft.com/office/drawing/2014/main" id="{C50E2063-C266-400D-B56A-59A3530BD5F7}"/>
              </a:ext>
            </a:extLst>
          </p:cNvPr>
          <p:cNvSpPr>
            <a:spLocks noGrp="1" noChangeArrowheads="1"/>
          </p:cNvSpPr>
          <p:nvPr>
            <p:ph type="body" idx="1"/>
          </p:nvPr>
        </p:nvSpPr>
        <p:spPr>
          <a:xfrm>
            <a:off x="673100" y="4686300"/>
            <a:ext cx="5838825"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a:t>
            </a:r>
            <a:r>
              <a:rPr lang="en-US" altLang="ja-JP" dirty="0"/>
              <a:t>11</a:t>
            </a:r>
            <a:r>
              <a:rPr lang="ja-JP" altLang="en-US" dirty="0" err="1"/>
              <a:t>、</a:t>
            </a:r>
            <a:r>
              <a:rPr lang="ja-JP" altLang="en-US" dirty="0"/>
              <a:t>気管</a:t>
            </a:r>
            <a:r>
              <a:rPr lang="ja-JP" altLang="en-US" dirty="0">
                <a:latin typeface="ＭＳ Ｐ明朝" panose="02020600040205080304" pitchFamily="18" charset="-128"/>
              </a:rPr>
              <a:t>カニューレ内部を吸引する。</a:t>
            </a:r>
          </a:p>
          <a:p>
            <a:pPr eaLnBrk="1" hangingPunct="1"/>
            <a:r>
              <a:rPr lang="ja-JP" altLang="en-US" dirty="0">
                <a:latin typeface="ＭＳ Ｐ明朝" panose="02020600040205080304" pitchFamily="18" charset="-128"/>
              </a:rPr>
              <a:t>初めから陰圧をかけて喀痰を引きながら挿入し、そのまま陰圧をかけて引き抜きながら吸引します。</a:t>
            </a:r>
          </a:p>
          <a:p>
            <a:r>
              <a:rPr lang="ja-JP" altLang="en-US" dirty="0">
                <a:latin typeface="ＭＳ Ｐ明朝" panose="02020600040205080304" pitchFamily="18" charset="-128"/>
              </a:rPr>
              <a:t>吸引</a:t>
            </a:r>
            <a:r>
              <a:rPr lang="ja-JP" altLang="en-US" dirty="0"/>
              <a:t>カテーテルを引き抜く時、</a:t>
            </a:r>
            <a:r>
              <a:rPr lang="ja-JP" altLang="en-US" dirty="0" err="1"/>
              <a:t>こ</a:t>
            </a:r>
            <a:r>
              <a:rPr lang="ja-JP" altLang="en-US" dirty="0"/>
              <a:t>よりをひねるように、左右に回転させたりしてもよいでしょう。</a:t>
            </a:r>
          </a:p>
          <a:p>
            <a:r>
              <a:rPr lang="en-US" altLang="ja-JP" dirty="0"/>
              <a:t>1</a:t>
            </a:r>
            <a:r>
              <a:rPr lang="ja-JP" altLang="en-US" dirty="0"/>
              <a:t>回の吸引時間は、</a:t>
            </a:r>
            <a:r>
              <a:rPr lang="en-US" altLang="ja-JP" dirty="0"/>
              <a:t>10</a:t>
            </a:r>
            <a:r>
              <a:rPr lang="ja-JP" altLang="en-US" dirty="0"/>
              <a:t>秒以内</a:t>
            </a:r>
            <a:r>
              <a:rPr lang="ja-JP" altLang="en-US" dirty="0">
                <a:latin typeface="ＭＳ Ｐ明朝" panose="02020600040205080304" pitchFamily="18" charset="-128"/>
              </a:rPr>
              <a:t>です。息苦しさは大丈夫かどうかなど、表情などを観察し、できるだけ短い時間で行いましょう。</a:t>
            </a:r>
          </a:p>
          <a:p>
            <a:pPr eaLnBrk="1" hangingPunct="1"/>
            <a:r>
              <a:rPr lang="ja-JP" altLang="en-US" dirty="0">
                <a:latin typeface="ＭＳ Ｐ明朝" panose="02020600040205080304" pitchFamily="18" charset="-128"/>
              </a:rPr>
              <a:t>吸引カテーテルは気管カニューレの先端を越えていないか、注意しながら行いましょう。</a:t>
            </a:r>
          </a:p>
          <a:p>
            <a:pPr eaLnBrk="1" hangingPunct="1"/>
            <a:r>
              <a:rPr lang="ja-JP" altLang="en-US" dirty="0">
                <a:latin typeface="ＭＳ Ｐ明朝" panose="02020600040205080304" pitchFamily="18" charset="-128"/>
              </a:rPr>
              <a:t>吸引中や吸引直後の対象者の呼吸状態・顔色に気をつけ、異常があった場合、看護師や医師に即座に報告しましょう。</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3176426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9E101D7-6CD2-4365-AC58-6B53C43E0876}"/>
              </a:ext>
            </a:extLst>
          </p:cNvPr>
          <p:cNvSpPr>
            <a:spLocks noGrp="1" noRot="1" noChangeAspect="1" noChangeArrowheads="1" noTextEdit="1"/>
          </p:cNvSpPr>
          <p:nvPr>
            <p:ph type="sldImg"/>
          </p:nvPr>
        </p:nvSpPr>
        <p:spPr>
          <a:xfrm>
            <a:off x="903288" y="741363"/>
            <a:ext cx="4929187" cy="3698875"/>
          </a:xfrm>
          <a:ln/>
        </p:spPr>
      </p:sp>
      <p:sp>
        <p:nvSpPr>
          <p:cNvPr id="71683" name="Rectangle 3">
            <a:extLst>
              <a:ext uri="{FF2B5EF4-FFF2-40B4-BE49-F238E27FC236}">
                <a16:creationId xmlns:a16="http://schemas.microsoft.com/office/drawing/2014/main" id="{3A664B7D-F7F2-4A86-AFDC-6B253498892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気管切開での人工呼吸器を使用している対象者の場合の手順</a:t>
            </a:r>
            <a:r>
              <a:rPr lang="en-US" altLang="ja-JP" dirty="0">
                <a:latin typeface="Arial" panose="020B0604020202020204" pitchFamily="34" charset="0"/>
              </a:rPr>
              <a:t>12</a:t>
            </a:r>
            <a:r>
              <a:rPr lang="ja-JP" altLang="en-US" dirty="0" err="1">
                <a:latin typeface="Arial" panose="020B0604020202020204" pitchFamily="34" charset="0"/>
              </a:rPr>
              <a:t>、</a:t>
            </a:r>
            <a:r>
              <a:rPr lang="ja-JP" altLang="en-US" dirty="0">
                <a:latin typeface="Arial" panose="020B0604020202020204" pitchFamily="34" charset="0"/>
              </a:rPr>
              <a:t>コネクターを素早く接続する。</a:t>
            </a:r>
          </a:p>
          <a:p>
            <a:pPr eaLnBrk="1" hangingPunct="1"/>
            <a:r>
              <a:rPr lang="ja-JP" altLang="en-US" dirty="0">
                <a:latin typeface="Arial" panose="020B0604020202020204" pitchFamily="34" charset="0"/>
              </a:rPr>
              <a:t>吸引が終わったら、すぐに、気管カニューレにフレキシブルチューブ先端のコネクターを接続します。この時フレキシブルチューブ内にたまった水滴をはらい、気管カニューレ内部に落ちないよう注意して下さい。そして、正しく接続できているか人工呼吸器の作動状況や状態の確認を行います。</a:t>
            </a:r>
          </a:p>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3537052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99284E2-1EA0-47D7-9BFE-19E33828AB8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8CFE8464-618F-4345-9EDB-02949C6281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手順</a:t>
            </a:r>
            <a:r>
              <a:rPr lang="en-US" altLang="ja-JP" dirty="0"/>
              <a:t>13</a:t>
            </a:r>
            <a:r>
              <a:rPr lang="ja-JP" altLang="en-US" dirty="0" err="1"/>
              <a:t>、</a:t>
            </a:r>
            <a:r>
              <a:rPr lang="ja-JP" altLang="en-US" dirty="0"/>
              <a:t>確認</a:t>
            </a:r>
            <a:r>
              <a:rPr lang="ja-JP" altLang="en-US" dirty="0">
                <a:latin typeface="ＭＳ Ｐ明朝" panose="02020600040205080304" pitchFamily="18" charset="-128"/>
              </a:rPr>
              <a:t>の声かけをする。</a:t>
            </a:r>
          </a:p>
          <a:p>
            <a:pPr eaLnBrk="1" hangingPunct="1"/>
            <a:r>
              <a:rPr lang="ja-JP" altLang="en-US" dirty="0">
                <a:latin typeface="ＭＳ Ｐ明朝" panose="02020600040205080304" pitchFamily="18" charset="-128"/>
              </a:rPr>
              <a:t>吸引が終わったら、対象者に声をかけ、吸引が十分であったかどうか、再度吸引が必要かどうかを確認します。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096798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4BA6D227-40E2-4583-A7E7-5BB8F1592D84}"/>
              </a:ext>
            </a:extLst>
          </p:cNvPr>
          <p:cNvSpPr>
            <a:spLocks noGrp="1" noRot="1" noChangeAspect="1" noChangeArrowheads="1" noTextEdit="1"/>
          </p:cNvSpPr>
          <p:nvPr>
            <p:ph type="sldImg"/>
          </p:nvPr>
        </p:nvSpPr>
        <p:spPr>
          <a:xfrm>
            <a:off x="903288" y="741363"/>
            <a:ext cx="4929187" cy="3698875"/>
          </a:xfrm>
          <a:ln/>
        </p:spPr>
      </p:sp>
      <p:sp>
        <p:nvSpPr>
          <p:cNvPr id="77827" name="Rectangle 3">
            <a:extLst>
              <a:ext uri="{FF2B5EF4-FFF2-40B4-BE49-F238E27FC236}">
                <a16:creationId xmlns:a16="http://schemas.microsoft.com/office/drawing/2014/main" id="{6B5C711E-7709-495A-AC95-B1AE3DC901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a:t>
            </a:r>
            <a:r>
              <a:rPr lang="en-US" altLang="ja-JP" dirty="0">
                <a:latin typeface="Arial" panose="020B0604020202020204" pitchFamily="34" charset="0"/>
              </a:rPr>
              <a:t>14</a:t>
            </a:r>
            <a:r>
              <a:rPr lang="ja-JP" altLang="en-US" dirty="0" err="1">
                <a:latin typeface="Arial" panose="020B0604020202020204" pitchFamily="34" charset="0"/>
              </a:rPr>
              <a:t>、</a:t>
            </a:r>
            <a:r>
              <a:rPr lang="ja-JP" altLang="en-US" dirty="0">
                <a:latin typeface="Arial" panose="020B0604020202020204" pitchFamily="34" charset="0"/>
              </a:rPr>
              <a:t>吸引カテーテルを洗浄する。</a:t>
            </a:r>
          </a:p>
          <a:p>
            <a:pPr eaLnBrk="1" hangingPunct="1"/>
            <a:r>
              <a:rPr lang="ja-JP" altLang="en-US" dirty="0">
                <a:latin typeface="Arial" panose="020B0604020202020204" pitchFamily="34" charset="0"/>
              </a:rPr>
              <a:t>吸引が終わったら、吸引カテーテルの外側をアルコール綿（もしくは、拭き綿）で拭きとり、次に吸引カテーテルと接続管の内腔を、洗浄水等で洗い流します。</a:t>
            </a:r>
          </a:p>
          <a:p>
            <a:pPr eaLnBrk="1" hangingPunct="1"/>
            <a:r>
              <a:rPr lang="ja-JP" altLang="en-US" dirty="0">
                <a:latin typeface="Arial" panose="020B0604020202020204" pitchFamily="34" charset="0"/>
              </a:rPr>
              <a:t>その際、</a:t>
            </a:r>
          </a:p>
          <a:p>
            <a:pPr eaLnBrk="1" hangingPunct="1"/>
            <a:r>
              <a:rPr lang="ja-JP" altLang="en-US" dirty="0">
                <a:latin typeface="Arial" panose="020B0604020202020204" pitchFamily="34" charset="0"/>
              </a:rPr>
              <a:t>　・吸引カテーテルを、アルコール綿で上から下まで一気に拭き取っているか</a:t>
            </a:r>
          </a:p>
          <a:p>
            <a:pPr eaLnBrk="1" hangingPunct="1"/>
            <a:r>
              <a:rPr lang="ja-JP" altLang="en-US" dirty="0">
                <a:latin typeface="Arial" panose="020B0604020202020204" pitchFamily="34" charset="0"/>
              </a:rPr>
              <a:t>　・気管カニューレ内吸引カテーテル専用の洗浄水等で洗浄しているか</a:t>
            </a:r>
          </a:p>
          <a:p>
            <a:pPr eaLnBrk="1" hangingPunct="1"/>
            <a:r>
              <a:rPr lang="ja-JP" altLang="en-US" dirty="0">
                <a:latin typeface="Arial" panose="020B0604020202020204" pitchFamily="34" charset="0"/>
              </a:rPr>
              <a:t>　・接続管に喀痰が残っていないか</a:t>
            </a:r>
          </a:p>
          <a:p>
            <a:pPr eaLnBrk="1" hangingPunct="1"/>
            <a:r>
              <a:rPr lang="ja-JP" altLang="en-US" dirty="0">
                <a:latin typeface="Arial" panose="020B0604020202020204" pitchFamily="34" charset="0"/>
              </a:rPr>
              <a:t>　・カテーテルに喀痰が残っていないか</a:t>
            </a:r>
          </a:p>
          <a:p>
            <a:pPr eaLnBrk="1" hangingPunct="1"/>
            <a:r>
              <a:rPr lang="ja-JP" altLang="en-US" dirty="0">
                <a:latin typeface="Arial" panose="020B0604020202020204" pitchFamily="34" charset="0"/>
              </a:rPr>
              <a:t>に留意しましょう。</a:t>
            </a:r>
          </a:p>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119990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t>手順</a:t>
            </a:r>
            <a:r>
              <a:rPr lang="en-US" altLang="ja-JP" dirty="0"/>
              <a:t>15</a:t>
            </a:r>
            <a:r>
              <a:rPr lang="ja-JP" altLang="en-US" dirty="0" err="1"/>
              <a:t>、</a:t>
            </a:r>
            <a:r>
              <a:rPr lang="ja-JP" altLang="en-US" dirty="0"/>
              <a:t>吸引器</a:t>
            </a:r>
            <a:r>
              <a:rPr lang="ja-JP" altLang="en-US" dirty="0">
                <a:latin typeface="ＭＳ Ｐ明朝" panose="02020600040205080304" pitchFamily="18" charset="-128"/>
              </a:rPr>
              <a:t>のスイッチを切る。</a:t>
            </a:r>
          </a:p>
          <a:p>
            <a:pPr eaLnBrk="1" hangingPunct="1"/>
            <a:r>
              <a:rPr lang="ja-JP" altLang="en-US" dirty="0">
                <a:latin typeface="ＭＳ Ｐ明朝" panose="02020600040205080304" pitchFamily="18" charset="-128"/>
              </a:rPr>
              <a:t>吸引カテーテルを持つ手とは反対の手、すなわち非利き手で、吸引器の電源スイッチを切ります。</a:t>
            </a:r>
          </a:p>
          <a:p>
            <a:pPr eaLnBrk="1" hangingPunct="1"/>
            <a:r>
              <a:rPr lang="ja-JP" altLang="en-US" dirty="0">
                <a:latin typeface="ＭＳ Ｐ明朝" panose="02020600040205080304" pitchFamily="18" charset="-128"/>
              </a:rPr>
              <a:t>吸引器の機械音は、吸引が終わったらできるだけ早く消すようにします。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3335658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単回使用の場合の</a:t>
            </a:r>
            <a:r>
              <a:rPr lang="ja-JP" altLang="en-US" dirty="0"/>
              <a:t>手順</a:t>
            </a:r>
            <a:r>
              <a:rPr lang="en-US" altLang="ja-JP" dirty="0"/>
              <a:t>16</a:t>
            </a:r>
            <a:r>
              <a:rPr lang="ja-JP" altLang="en-US" dirty="0" err="1"/>
              <a:t>、</a:t>
            </a:r>
            <a:r>
              <a:rPr lang="ja-JP" altLang="en-US" dirty="0"/>
              <a:t>吸引カテーテル</a:t>
            </a:r>
            <a:r>
              <a:rPr lang="ja-JP" altLang="en-US" dirty="0">
                <a:latin typeface="ＭＳ Ｐ明朝" panose="02020600040205080304" pitchFamily="18" charset="-128"/>
              </a:rPr>
              <a:t>を破棄する。</a:t>
            </a:r>
          </a:p>
          <a:p>
            <a:pPr eaLnBrk="1" hangingPunct="1"/>
            <a:r>
              <a:rPr lang="ja-JP" altLang="en-US" dirty="0">
                <a:latin typeface="ＭＳ Ｐ明朝" panose="02020600040205080304" pitchFamily="18" charset="-128"/>
              </a:rPr>
              <a:t>吸引カテーテルを接続管からはずし、破棄します。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17844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C974350-EB56-4F71-A35C-A0792AF5B9CD}"/>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F79F938C-F777-4E59-9108-A9C8BEE60E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手順２、環境を整え、口腔内を観察する。</a:t>
            </a:r>
          </a:p>
          <a:p>
            <a:pPr eaLnBrk="1" hangingPunct="1"/>
            <a:r>
              <a:rPr lang="ja-JP" altLang="en-US" dirty="0">
                <a:latin typeface="ＭＳ Ｐ明朝" panose="02020600040205080304" pitchFamily="18" charset="-128"/>
              </a:rPr>
              <a:t>吸引の環境を整えます。また、効果的に喀痰を吸引できる体位に調整します。</a:t>
            </a:r>
          </a:p>
          <a:p>
            <a:pPr eaLnBrk="1" hangingPunct="1"/>
            <a:r>
              <a:rPr lang="ja-JP" altLang="en-US" dirty="0">
                <a:latin typeface="ＭＳ Ｐ明朝" panose="02020600040205080304" pitchFamily="18" charset="-128"/>
              </a:rPr>
              <a:t>口の周囲と口腔内を観察し、喀痰の貯留、出血、腫れ、乾燥などを確認します。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0364579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ＭＳ Ｐ明朝" panose="02020600040205080304" pitchFamily="18" charset="-128"/>
              </a:rPr>
              <a:t>乾燥法、薬液浸漬法の</a:t>
            </a:r>
            <a:r>
              <a:rPr lang="ja-JP" altLang="en-US" dirty="0"/>
              <a:t>場合の手順</a:t>
            </a:r>
            <a:r>
              <a:rPr lang="en-US" altLang="ja-JP" dirty="0"/>
              <a:t>16</a:t>
            </a:r>
            <a:r>
              <a:rPr lang="ja-JP" altLang="en-US" dirty="0" err="1"/>
              <a:t>、</a:t>
            </a:r>
            <a:r>
              <a:rPr lang="ja-JP" altLang="en-US" dirty="0"/>
              <a:t>吸引カテーテルを保管容器に戻す。</a:t>
            </a:r>
          </a:p>
          <a:p>
            <a:r>
              <a:rPr lang="ja-JP" altLang="en-US" dirty="0"/>
              <a:t>吸引カテーテルを接続管からはずし、衛生的</a:t>
            </a:r>
            <a:r>
              <a:rPr lang="ja-JP" altLang="en-US" dirty="0">
                <a:latin typeface="ＭＳ Ｐ明朝" panose="02020600040205080304" pitchFamily="18" charset="-128"/>
              </a:rPr>
              <a:t>に保管容器に戻します。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41053000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手順</a:t>
            </a:r>
            <a:r>
              <a:rPr lang="en-US" altLang="ja-JP" dirty="0"/>
              <a:t>17</a:t>
            </a:r>
            <a:r>
              <a:rPr lang="ja-JP" altLang="en-US" dirty="0" err="1"/>
              <a:t>、</a:t>
            </a:r>
            <a:r>
              <a:rPr lang="ja-JP" altLang="en-US" dirty="0"/>
              <a:t>対象者への確認、体位・環境の調整</a:t>
            </a:r>
          </a:p>
          <a:p>
            <a:r>
              <a:rPr lang="ja-JP" altLang="en-US" dirty="0"/>
              <a:t>手袋をはずし、セッシ</a:t>
            </a:r>
            <a:r>
              <a:rPr lang="ja-JP" altLang="en-US" dirty="0">
                <a:latin typeface="ＭＳ Ｐ明朝" panose="02020600040205080304" pitchFamily="18" charset="-128"/>
              </a:rPr>
              <a:t>を使用した場合は元に戻します。</a:t>
            </a:r>
          </a:p>
          <a:p>
            <a:pPr eaLnBrk="1" hangingPunct="1"/>
            <a:r>
              <a:rPr lang="ja-JP" altLang="en-US" dirty="0">
                <a:latin typeface="ＭＳ Ｐ明朝" panose="02020600040205080304" pitchFamily="18" charset="-128"/>
              </a:rPr>
              <a:t>対象者に吸引が終わったことを告げ、喀痰がとり切れたかを確認します。</a:t>
            </a:r>
          </a:p>
          <a:p>
            <a:pPr eaLnBrk="1" hangingPunct="1"/>
            <a:r>
              <a:rPr lang="ja-JP" altLang="en-US" dirty="0">
                <a:latin typeface="ＭＳ Ｐ明朝" panose="02020600040205080304" pitchFamily="18" charset="-128"/>
              </a:rPr>
              <a:t>気管切開での人工呼吸器を使用している対象者の場合は、人工呼吸器が正常に作動していること、気道内圧、酸素飽和度などをチェックします。</a:t>
            </a:r>
          </a:p>
          <a:p>
            <a:pPr eaLnBrk="1" hangingPunct="1"/>
            <a:r>
              <a:rPr lang="ja-JP" altLang="en-US" dirty="0">
                <a:latin typeface="ＭＳ Ｐ明朝" panose="02020600040205080304" pitchFamily="18" charset="-128"/>
              </a:rPr>
              <a:t>その後、安楽な姿勢に整え、環境の調整を行います。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0011763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手順</a:t>
            </a:r>
            <a:r>
              <a:rPr lang="en-US" altLang="ja-JP" dirty="0"/>
              <a:t>18</a:t>
            </a:r>
            <a:r>
              <a:rPr lang="ja-JP" altLang="en-US" dirty="0" err="1"/>
              <a:t>、</a:t>
            </a:r>
            <a:r>
              <a:rPr lang="ja-JP" altLang="en-US" dirty="0"/>
              <a:t>対象者を観察する。</a:t>
            </a:r>
          </a:p>
          <a:p>
            <a:r>
              <a:rPr lang="ja-JP" altLang="en-US" dirty="0"/>
              <a:t>対象者の顔色、</a:t>
            </a:r>
            <a:r>
              <a:rPr lang="ja-JP" altLang="en-US" dirty="0">
                <a:latin typeface="ＭＳ Ｐ明朝" panose="02020600040205080304" pitchFamily="18" charset="-128"/>
              </a:rPr>
              <a:t>呼吸状態、吸引物の量や性状、気管カニューレ周囲の喀痰の吹き出し、皮膚の状態、固定のゆるみなどを観察します。</a:t>
            </a:r>
          </a:p>
          <a:p>
            <a:pPr eaLnBrk="1" hangingPunct="1"/>
            <a:r>
              <a:rPr lang="ja-JP" altLang="en-US" dirty="0">
                <a:latin typeface="ＭＳ Ｐ明朝" panose="02020600040205080304" pitchFamily="18" charset="-128"/>
              </a:rPr>
              <a:t>吸引した喀痰の量・色・性状を見て、異常があった場合は、看護師や医師、家族に報告することが重要で、感染などの早期発見につながります。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6972009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B2A4B3D-B18C-49EB-9F72-1CACCFC5A40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44CE488-0B78-488A-8102-A6F4C9E38E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手順</a:t>
            </a:r>
            <a:r>
              <a:rPr lang="en-US" altLang="ja-JP" dirty="0"/>
              <a:t>19</a:t>
            </a:r>
            <a:r>
              <a:rPr lang="ja-JP" altLang="en-US" dirty="0" err="1"/>
              <a:t>、</a:t>
            </a:r>
            <a:r>
              <a:rPr lang="ja-JP" altLang="en-US" dirty="0"/>
              <a:t>「流水と石けん」による手洗いをする。</a:t>
            </a:r>
          </a:p>
          <a:p>
            <a:r>
              <a:rPr lang="ja-JP" altLang="en-US" dirty="0"/>
              <a:t>ケア後の手洗いと</a:t>
            </a:r>
            <a:r>
              <a:rPr lang="ja-JP" altLang="en-US" dirty="0">
                <a:latin typeface="ＭＳ Ｐ明朝" panose="02020600040205080304" pitchFamily="18" charset="-128"/>
              </a:rPr>
              <a:t>して、流水と石けんで手洗いを行います。速乾性擦式手指消毒剤（</a:t>
            </a:r>
            <a:r>
              <a:rPr lang="ja-JP" altLang="en-US" dirty="0" err="1">
                <a:latin typeface="ＭＳ Ｐ明朝" panose="02020600040205080304" pitchFamily="18" charset="-128"/>
              </a:rPr>
              <a:t>そっ</a:t>
            </a:r>
            <a:r>
              <a:rPr lang="ja-JP" altLang="en-US" dirty="0">
                <a:latin typeface="ＭＳ Ｐ明朝" panose="02020600040205080304" pitchFamily="18" charset="-128"/>
              </a:rPr>
              <a:t>かんせいさっしきしゅししょうどくざい）での手洗いも可能ですが、流水で洗える環境にある場合には流水で洗うほうを優先させます。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450079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2A4E3DE-A686-4DFC-9676-6442A2CDBAF3}"/>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3A67632E-ADAE-4E57-99C0-D2B5AE6634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最後に、報告、片付け、記録を行います。</a:t>
            </a:r>
          </a:p>
          <a:p>
            <a:pPr eaLnBrk="1" hangingPunct="1"/>
            <a:r>
              <a:rPr lang="ja-JP" altLang="en-US" dirty="0">
                <a:latin typeface="Arial" panose="020B0604020202020204" pitchFamily="34" charset="0"/>
              </a:rPr>
              <a:t>指導看護師に対し、吸引の開始時間、吸引物の性状・量、吸引前後の対象者の状態などを報告します。ヒヤリ・ハット、アクシデントがあれば、あわせて報告します。</a:t>
            </a:r>
          </a:p>
          <a:p>
            <a:pPr eaLnBrk="1" hangingPunct="1"/>
            <a:r>
              <a:rPr lang="ja-JP" altLang="en-US" dirty="0">
                <a:latin typeface="Arial" panose="020B0604020202020204" pitchFamily="34" charset="0"/>
              </a:rPr>
              <a:t>吸引びんの廃液量が</a:t>
            </a:r>
            <a:r>
              <a:rPr lang="en-US" altLang="ja-JP" dirty="0">
                <a:latin typeface="Arial" panose="020B0604020202020204" pitchFamily="34" charset="0"/>
              </a:rPr>
              <a:t>70</a:t>
            </a:r>
            <a:r>
              <a:rPr lang="ja-JP" altLang="en-US" dirty="0">
                <a:latin typeface="Arial" panose="020B0604020202020204" pitchFamily="34" charset="0"/>
              </a:rPr>
              <a:t>％～</a:t>
            </a:r>
            <a:r>
              <a:rPr lang="en-US" altLang="ja-JP" dirty="0">
                <a:latin typeface="Arial" panose="020B0604020202020204" pitchFamily="34" charset="0"/>
              </a:rPr>
              <a:t>80</a:t>
            </a:r>
            <a:r>
              <a:rPr lang="ja-JP" altLang="en-US" dirty="0">
                <a:latin typeface="Arial" panose="020B0604020202020204" pitchFamily="34" charset="0"/>
              </a:rPr>
              <a:t>％になる前に廃液を捨てます。</a:t>
            </a:r>
          </a:p>
          <a:p>
            <a:pPr eaLnBrk="1" hangingPunct="1"/>
            <a:r>
              <a:rPr lang="ja-JP" altLang="en-US" dirty="0">
                <a:latin typeface="Arial" panose="020B0604020202020204" pitchFamily="34" charset="0"/>
              </a:rPr>
              <a:t>保管容器や洗浄水等は、適宜交換します。薬液や水道水は継ぎ足さず、容器ごと取り換えます。</a:t>
            </a:r>
          </a:p>
          <a:p>
            <a:pPr eaLnBrk="1" hangingPunct="1"/>
            <a:r>
              <a:rPr lang="ja-JP" altLang="en-US" dirty="0">
                <a:latin typeface="Arial" panose="020B0604020202020204" pitchFamily="34" charset="0"/>
              </a:rPr>
              <a:t>片付けは手早く行いましょう。</a:t>
            </a:r>
          </a:p>
          <a:p>
            <a:pPr eaLnBrk="1" hangingPunct="1"/>
            <a:r>
              <a:rPr lang="ja-JP" altLang="en-US" dirty="0">
                <a:latin typeface="Arial" panose="020B0604020202020204" pitchFamily="34" charset="0"/>
              </a:rPr>
              <a:t>実施記録を書きます。ヒヤリ・ハットがあれば、業務の後に記録します。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8120010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7C3D0EB2-05AF-4A56-A31C-4CB62AA9130E}"/>
              </a:ext>
            </a:extLst>
          </p:cNvPr>
          <p:cNvSpPr>
            <a:spLocks noGrp="1" noRot="1" noChangeAspect="1" noChangeArrowheads="1" noTextEdit="1"/>
          </p:cNvSpPr>
          <p:nvPr>
            <p:ph type="sldImg"/>
          </p:nvPr>
        </p:nvSpPr>
        <p:spPr>
          <a:xfrm>
            <a:off x="903288" y="741363"/>
            <a:ext cx="4929187" cy="3698875"/>
          </a:xfrm>
          <a:ln/>
        </p:spPr>
      </p:sp>
      <p:sp>
        <p:nvSpPr>
          <p:cNvPr id="86019" name="Rectangle 3">
            <a:extLst>
              <a:ext uri="{FF2B5EF4-FFF2-40B4-BE49-F238E27FC236}">
                <a16:creationId xmlns:a16="http://schemas.microsoft.com/office/drawing/2014/main" id="{B1E755E9-4EEA-4125-B4F0-A63B115D18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経管栄養　胃ろう、滴下型の液体栄養剤の場合</a:t>
            </a:r>
            <a:endParaRPr lang="ja-JP" altLang="ja-JP" dirty="0">
              <a:latin typeface="Arial" panose="020B0604020202020204" pitchFamily="34" charset="0"/>
            </a:endParaRPr>
          </a:p>
        </p:txBody>
      </p:sp>
    </p:spTree>
    <p:extLst>
      <p:ext uri="{BB962C8B-B14F-4D97-AF65-F5344CB8AC3E}">
        <p14:creationId xmlns:p14="http://schemas.microsoft.com/office/powerpoint/2010/main" val="41873847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EDA2FCA5-CAE0-42B9-9BCB-C62454E97E07}"/>
              </a:ext>
            </a:extLst>
          </p:cNvPr>
          <p:cNvSpPr>
            <a:spLocks noGrp="1" noRot="1" noChangeAspect="1" noChangeArrowheads="1" noTextEdit="1"/>
          </p:cNvSpPr>
          <p:nvPr>
            <p:ph type="sldImg"/>
          </p:nvPr>
        </p:nvSpPr>
        <p:spPr>
          <a:xfrm>
            <a:off x="903288" y="741363"/>
            <a:ext cx="4929187" cy="3698875"/>
          </a:xfrm>
          <a:ln/>
        </p:spPr>
      </p:sp>
      <p:sp>
        <p:nvSpPr>
          <p:cNvPr id="88067" name="Rectangle 3">
            <a:extLst>
              <a:ext uri="{FF2B5EF4-FFF2-40B4-BE49-F238E27FC236}">
                <a16:creationId xmlns:a16="http://schemas.microsoft.com/office/drawing/2014/main" id="{180918A2-3003-4199-B495-9CD77D0E12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まず、実施準備を行います。</a:t>
            </a:r>
          </a:p>
          <a:p>
            <a:r>
              <a:rPr lang="ja-JP" altLang="en-US" dirty="0">
                <a:latin typeface="ＭＳ Ｐ明朝" panose="02020600040205080304" pitchFamily="18" charset="-128"/>
              </a:rPr>
              <a:t>訪問時に、流水と石けんで手洗いを行います。これは、皆さんが、外から細菌などを持ち込まないためと、感染配慮からです</a:t>
            </a:r>
            <a:r>
              <a:rPr lang="ja-JP" altLang="en-US" dirty="0"/>
              <a:t>。</a:t>
            </a:r>
            <a:r>
              <a:rPr lang="en-US" altLang="ja-JP" dirty="0"/>
              <a:t>15</a:t>
            </a:r>
            <a:r>
              <a:rPr lang="ja-JP" altLang="en-US" dirty="0"/>
              <a:t>秒以上</a:t>
            </a:r>
            <a:r>
              <a:rPr lang="en-US" altLang="ja-JP" dirty="0"/>
              <a:t>30</a:t>
            </a:r>
            <a:r>
              <a:rPr lang="ja-JP" altLang="en-US" dirty="0"/>
              <a:t>秒程度、時間をかけて行います。速乾性擦式手指消毒剤（</a:t>
            </a:r>
            <a:r>
              <a:rPr lang="ja-JP" altLang="en-US" dirty="0" err="1"/>
              <a:t>そっ</a:t>
            </a:r>
            <a:r>
              <a:rPr lang="ja-JP" altLang="en-US" dirty="0"/>
              <a:t>かんせいさっしきしゅししょうどくざい）での手洗いも可能ですが、流水で洗える環境にある場合には流水で洗うほうを優先させます。</a:t>
            </a:r>
          </a:p>
          <a:p>
            <a:r>
              <a:rPr lang="ja-JP" altLang="en-US" dirty="0"/>
              <a:t>また、医師の指示書を確認しておきます。</a:t>
            </a:r>
          </a:p>
          <a:p>
            <a:r>
              <a:rPr lang="ja-JP" altLang="en-US" dirty="0"/>
              <a:t>さらに、対象者本人や家族、対象者についての前回の記録から、体調を確認します。</a:t>
            </a:r>
          </a:p>
          <a:p>
            <a:r>
              <a:rPr lang="ja-JP" altLang="en-US" dirty="0"/>
              <a:t>対象者本人に対しては、いつもの状態と変わりがないか、腹痛や吐き気、お腹の張りがないかを確認しましょう。</a:t>
            </a:r>
          </a:p>
          <a:p>
            <a:r>
              <a:rPr lang="ja-JP" altLang="en-US" dirty="0"/>
              <a:t>・腹痛などの腹部症状に関する訴え</a:t>
            </a:r>
          </a:p>
          <a:p>
            <a:r>
              <a:rPr lang="ja-JP" altLang="en-US" dirty="0"/>
              <a:t>・</a:t>
            </a:r>
            <a:r>
              <a:rPr lang="en-US" altLang="ja-JP" dirty="0"/>
              <a:t>38</a:t>
            </a:r>
            <a:r>
              <a:rPr lang="ja-JP" altLang="en-US" dirty="0"/>
              <a:t>度以上の発熱</a:t>
            </a:r>
          </a:p>
          <a:p>
            <a:pPr eaLnBrk="1" hangingPunct="1"/>
            <a:r>
              <a:rPr lang="ja-JP" altLang="en-US" dirty="0">
                <a:latin typeface="ＭＳ Ｐ明朝" panose="02020600040205080304" pitchFamily="18" charset="-128"/>
              </a:rPr>
              <a:t>・腹部の張り</a:t>
            </a:r>
          </a:p>
          <a:p>
            <a:pPr eaLnBrk="1" hangingPunct="1"/>
            <a:r>
              <a:rPr lang="ja-JP" altLang="en-US" dirty="0">
                <a:latin typeface="ＭＳ Ｐ明朝" panose="02020600040205080304" pitchFamily="18" charset="-128"/>
              </a:rPr>
              <a:t>・連続した水様便</a:t>
            </a:r>
          </a:p>
          <a:p>
            <a:pPr eaLnBrk="1" hangingPunct="1"/>
            <a:r>
              <a:rPr lang="ja-JP" altLang="en-US" dirty="0">
                <a:latin typeface="ＭＳ Ｐ明朝" panose="02020600040205080304" pitchFamily="18" charset="-128"/>
              </a:rPr>
              <a:t>・いつもと違う活気や元気のなさ</a:t>
            </a:r>
          </a:p>
          <a:p>
            <a:pPr eaLnBrk="1" hangingPunct="1"/>
            <a:r>
              <a:rPr lang="ja-JP" altLang="en-US" dirty="0">
                <a:latin typeface="ＭＳ Ｐ明朝" panose="02020600040205080304" pitchFamily="18" charset="-128"/>
              </a:rPr>
              <a:t>などの有無について確認します。これらの症状がある時には、対象者、担当看護師、家族に相談します。また、意識のない対象者については、ご家族や医療職に注入して良いか判断をあおぎます。</a:t>
            </a:r>
          </a:p>
          <a:p>
            <a:pPr eaLnBrk="1" hangingPunct="1"/>
            <a:r>
              <a:rPr lang="ja-JP" altLang="en-US" dirty="0">
                <a:latin typeface="ＭＳ Ｐ明朝" panose="02020600040205080304" pitchFamily="18" charset="-128"/>
              </a:rPr>
              <a:t>前回の記録からは、嘔気（おうき）や嘔吐（おうと）、下痢、熱、意識状態などを確認しておくと良いでしょう。</a:t>
            </a:r>
          </a:p>
          <a:p>
            <a:pPr eaLnBrk="1" hangingPunct="1"/>
            <a:r>
              <a:rPr lang="ja-JP" altLang="en-US" dirty="0">
                <a:latin typeface="ＭＳ Ｐ明朝" panose="02020600040205080304" pitchFamily="18" charset="-128"/>
              </a:rPr>
              <a:t>ここまでは、ケアの前に済ませておきます。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6710919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4DB76FD-B454-450E-9091-F46DA0AC7F56}"/>
              </a:ext>
            </a:extLst>
          </p:cNvPr>
          <p:cNvSpPr>
            <a:spLocks noGrp="1" noRot="1" noChangeAspect="1" noChangeArrowheads="1" noTextEdit="1"/>
          </p:cNvSpPr>
          <p:nvPr>
            <p:ph type="sldImg"/>
          </p:nvPr>
        </p:nvSpPr>
        <p:spPr>
          <a:xfrm>
            <a:off x="903288" y="741363"/>
            <a:ext cx="4929187" cy="3698875"/>
          </a:xfrm>
          <a:ln/>
        </p:spPr>
      </p:sp>
      <p:sp>
        <p:nvSpPr>
          <p:cNvPr id="90115" name="Rectangle 3">
            <a:extLst>
              <a:ext uri="{FF2B5EF4-FFF2-40B4-BE49-F238E27FC236}">
                <a16:creationId xmlns:a16="http://schemas.microsoft.com/office/drawing/2014/main" id="{841CA0B4-24CF-46C6-A30C-197140D47D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手順１、注入の依頼を受ける、意思を確認する。</a:t>
            </a:r>
          </a:p>
          <a:p>
            <a:pPr eaLnBrk="1" hangingPunct="1"/>
            <a:r>
              <a:rPr lang="ja-JP" altLang="en-US" dirty="0">
                <a:latin typeface="Arial" panose="020B0604020202020204" pitchFamily="34" charset="0"/>
              </a:rPr>
              <a:t>対象者本人から注入の依頼を受けるか、対象者の意思を確認します。</a:t>
            </a:r>
          </a:p>
          <a:p>
            <a:pPr eaLnBrk="1" hangingPunct="1"/>
            <a:r>
              <a:rPr lang="ja-JP" altLang="en-US" dirty="0">
                <a:latin typeface="Arial" panose="020B0604020202020204" pitchFamily="34" charset="0"/>
              </a:rPr>
              <a:t>具体的には「今から栄養剤を胃ろうから入れても良いですか？」と尋ね、意思を確認します。</a:t>
            </a:r>
          </a:p>
          <a:p>
            <a:pPr eaLnBrk="1" hangingPunct="1"/>
            <a:r>
              <a:rPr lang="ja-JP" altLang="en-US" dirty="0">
                <a:latin typeface="Arial" panose="020B0604020202020204" pitchFamily="34" charset="0"/>
              </a:rPr>
              <a:t>対象者が食事を拒否する場合や対象者の体調などによって、栄養剤の注入を中止・延期する場合には、水分をどうするかを対象者あるいは看護師に確認しましょう。</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9951320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764ECE61-3979-4EB9-96E0-C51E4ACD9F2B}"/>
              </a:ext>
            </a:extLst>
          </p:cNvPr>
          <p:cNvSpPr>
            <a:spLocks noGrp="1" noRot="1" noChangeAspect="1" noChangeArrowheads="1" noTextEdit="1"/>
          </p:cNvSpPr>
          <p:nvPr>
            <p:ph type="sldImg"/>
          </p:nvPr>
        </p:nvSpPr>
        <p:spPr>
          <a:xfrm>
            <a:off x="903288" y="741363"/>
            <a:ext cx="4929187" cy="3698875"/>
          </a:xfrm>
          <a:ln/>
        </p:spPr>
      </p:sp>
      <p:sp>
        <p:nvSpPr>
          <p:cNvPr id="92163" name="Rectangle 3">
            <a:extLst>
              <a:ext uri="{FF2B5EF4-FFF2-40B4-BE49-F238E27FC236}">
                <a16:creationId xmlns:a16="http://schemas.microsoft.com/office/drawing/2014/main" id="{CEE86E80-E86C-45FF-80C0-CEE7058D8F8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手順２、必要物品、栄養剤を用意する。</a:t>
            </a:r>
          </a:p>
          <a:p>
            <a:pPr eaLnBrk="1" hangingPunct="1"/>
            <a:r>
              <a:rPr lang="ja-JP" altLang="en-US" dirty="0">
                <a:latin typeface="Arial" panose="020B0604020202020204" pitchFamily="34" charset="0"/>
              </a:rPr>
              <a:t>経管栄養セット、液体栄養剤、白湯、カテーテルチップ型シリンジ、トレイ、注入用ボトルを高いところにつるす</a:t>
            </a:r>
            <a:r>
              <a:rPr lang="en-US" altLang="ja-JP" dirty="0">
                <a:latin typeface="Arial" panose="020B0604020202020204" pitchFamily="34" charset="0"/>
              </a:rPr>
              <a:t>S</a:t>
            </a:r>
            <a:r>
              <a:rPr lang="ja-JP" altLang="en-US" dirty="0">
                <a:latin typeface="Arial" panose="020B0604020202020204" pitchFamily="34" charset="0"/>
              </a:rPr>
              <a:t>字型フックあるいはスタンドなどを用意します。</a:t>
            </a:r>
          </a:p>
          <a:p>
            <a:pPr eaLnBrk="1" hangingPunct="1"/>
            <a:r>
              <a:rPr lang="ja-JP" altLang="en-US" dirty="0">
                <a:latin typeface="Arial" panose="020B0604020202020204" pitchFamily="34" charset="0"/>
              </a:rPr>
              <a:t>注入用ボトルは、清潔であるか、乾燥しているかを確認します。</a:t>
            </a:r>
          </a:p>
          <a:p>
            <a:pPr eaLnBrk="1" hangingPunct="1"/>
            <a:r>
              <a:rPr lang="ja-JP" altLang="en-US" dirty="0">
                <a:latin typeface="Arial" panose="020B0604020202020204" pitchFamily="34" charset="0"/>
              </a:rPr>
              <a:t>栄養材料として、栄養剤の種類や量を確認します。</a:t>
            </a:r>
          </a:p>
          <a:p>
            <a:pPr eaLnBrk="1" hangingPunct="1"/>
            <a:r>
              <a:rPr lang="ja-JP" altLang="en-US" dirty="0">
                <a:latin typeface="Arial" panose="020B0604020202020204" pitchFamily="34" charset="0"/>
              </a:rPr>
              <a:t>栄養剤は温度に注意しましょう。目安は、常温から人肌くらいの温度ですが、医師の指示や家族の方法に従いましょう。熱すぎるとやけどのおそれがあり、冷たすぎると下痢などを起こしてしまう可能性があります。冷蔵庫から取り出したものや、冷たい食品は避けなければなりません。好みによっては、湯せんする場合もあります。</a:t>
            </a:r>
          </a:p>
          <a:p>
            <a:pPr eaLnBrk="1" hangingPunct="1"/>
            <a:r>
              <a:rPr lang="ja-JP" altLang="en-US" dirty="0">
                <a:latin typeface="Arial" panose="020B0604020202020204" pitchFamily="34" charset="0"/>
              </a:rPr>
              <a:t>白湯は指示量を確認します。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86431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1695D887-8A94-494E-A773-79ECC7AD662F}"/>
              </a:ext>
            </a:extLst>
          </p:cNvPr>
          <p:cNvSpPr>
            <a:spLocks noGrp="1" noRot="1" noChangeAspect="1" noChangeArrowheads="1" noTextEdit="1"/>
          </p:cNvSpPr>
          <p:nvPr>
            <p:ph type="sldImg"/>
          </p:nvPr>
        </p:nvSpPr>
        <p:spPr>
          <a:xfrm>
            <a:off x="903288" y="741363"/>
            <a:ext cx="4929187" cy="3698875"/>
          </a:xfrm>
          <a:ln/>
        </p:spPr>
      </p:sp>
      <p:sp>
        <p:nvSpPr>
          <p:cNvPr id="94211" name="Rectangle 3">
            <a:extLst>
              <a:ext uri="{FF2B5EF4-FFF2-40B4-BE49-F238E27FC236}">
                <a16:creationId xmlns:a16="http://schemas.microsoft.com/office/drawing/2014/main" id="{449CB30C-2784-4A84-A376-4C80E8A57B6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ja-JP" altLang="en-US" dirty="0">
                <a:latin typeface="ＭＳ Ｐ明朝" panose="02020600040205080304" pitchFamily="18" charset="-128"/>
              </a:rPr>
              <a:t>手順３、体位を調整する。</a:t>
            </a:r>
          </a:p>
          <a:p>
            <a:pPr eaLnBrk="1" hangingPunct="1">
              <a:lnSpc>
                <a:spcPct val="80000"/>
              </a:lnSpc>
            </a:pPr>
            <a:r>
              <a:rPr lang="ja-JP" altLang="en-US" dirty="0">
                <a:latin typeface="ＭＳ Ｐ明朝" panose="02020600040205080304" pitchFamily="18" charset="-128"/>
              </a:rPr>
              <a:t>対象者が望む、いつもの決められた体位に調整します。ベッドの頭側を上げる、あるいは車イスや安楽なソファーなどに移乗することもあります。</a:t>
            </a:r>
          </a:p>
          <a:p>
            <a:pPr eaLnBrk="1" hangingPunct="1">
              <a:lnSpc>
                <a:spcPct val="80000"/>
              </a:lnSpc>
            </a:pPr>
            <a:r>
              <a:rPr lang="ja-JP" altLang="en-US" dirty="0">
                <a:latin typeface="ＭＳ Ｐ明朝" panose="02020600040205080304" pitchFamily="18" charset="-128"/>
              </a:rPr>
              <a:t>上体を起立させることは、栄養剤の逆流を防止し、十二指腸への流れがスムーズになります。</a:t>
            </a:r>
          </a:p>
          <a:p>
            <a:pPr eaLnBrk="1" hangingPunct="1">
              <a:lnSpc>
                <a:spcPct val="80000"/>
              </a:lnSpc>
            </a:pPr>
            <a:r>
              <a:rPr lang="ja-JP" altLang="en-US" dirty="0">
                <a:latin typeface="ＭＳ Ｐ明朝" panose="02020600040205080304" pitchFamily="18" charset="-128"/>
              </a:rPr>
              <a:t>その際は、身体の向きを変えた時などに、顔色が蒼白になっていないか観察します。もし、顔色が蒼白になったり、変わったことがあれば、対象者の気分を聞き、望む体位に変えるようにしましょう。</a:t>
            </a:r>
          </a:p>
          <a:p>
            <a:pPr eaLnBrk="1" hangingPunct="1">
              <a:lnSpc>
                <a:spcPct val="80000"/>
              </a:lnSpc>
            </a:pPr>
            <a:r>
              <a:rPr lang="ja-JP" altLang="en-US" dirty="0">
                <a:latin typeface="ＭＳ Ｐ明朝" panose="02020600040205080304" pitchFamily="18" charset="-128"/>
              </a:rPr>
              <a:t>本人が希望や変化を訴えられない人の場合は、体位を変えるたびに脈や血圧を調べます。</a:t>
            </a:r>
          </a:p>
          <a:p>
            <a:pPr eaLnBrk="1" hangingPunct="1">
              <a:lnSpc>
                <a:spcPct val="80000"/>
              </a:lnSpc>
            </a:pPr>
            <a:r>
              <a:rPr lang="ja-JP" altLang="en-US" dirty="0">
                <a:latin typeface="ＭＳ Ｐ明朝" panose="02020600040205080304" pitchFamily="18" charset="-128"/>
              </a:rPr>
              <a:t>また注入中しばらく同じ体位を保つ事になるので、体位の安楽をはかる必要があります。それには、無理な体位にしないことが大切で、臀部などに高い圧がかかっていないか、胃部を圧迫するような体位ではないかなどに留意し、対象者の希望を聞くようにします。</a:t>
            </a:r>
          </a:p>
          <a:p>
            <a:pPr eaLnBrk="1" hangingPunct="1">
              <a:lnSpc>
                <a:spcPct val="80000"/>
              </a:lnSpc>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543866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手順３、手洗いをする。</a:t>
            </a:r>
          </a:p>
          <a:p>
            <a:pPr eaLnBrk="1" hangingPunct="1"/>
            <a:r>
              <a:rPr lang="ja-JP" altLang="en-US" dirty="0">
                <a:latin typeface="Arial" panose="020B0604020202020204" pitchFamily="34" charset="0"/>
              </a:rPr>
              <a:t>両手を洗います。流水と石けんによる手洗い、あるいは、速乾性擦式手指消毒剤による手洗いをします。対象者の体に接触した後、吸引前には手洗いを行うようにしましょう。</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5610797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5AA688D-3433-461B-A2FB-EC0496376A1A}"/>
              </a:ext>
            </a:extLst>
          </p:cNvPr>
          <p:cNvSpPr>
            <a:spLocks noGrp="1" noRot="1" noChangeAspect="1" noChangeArrowheads="1" noTextEdit="1"/>
          </p:cNvSpPr>
          <p:nvPr>
            <p:ph type="sldImg"/>
          </p:nvPr>
        </p:nvSpPr>
        <p:spPr>
          <a:xfrm>
            <a:off x="903288" y="741363"/>
            <a:ext cx="4929187" cy="3698875"/>
          </a:xfrm>
          <a:ln/>
        </p:spPr>
      </p:sp>
      <p:sp>
        <p:nvSpPr>
          <p:cNvPr id="96259" name="Rectangle 3">
            <a:extLst>
              <a:ext uri="{FF2B5EF4-FFF2-40B4-BE49-F238E27FC236}">
                <a16:creationId xmlns:a16="http://schemas.microsoft.com/office/drawing/2014/main" id="{69046E0E-97F8-4DFB-B5F7-488F9B7508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ja-JP" altLang="en-US" dirty="0">
                <a:latin typeface="ＭＳ Ｐ明朝" panose="02020600040205080304" pitchFamily="18" charset="-128"/>
              </a:rPr>
              <a:t>手順４、栄養剤を注入用ボトルに入れる。</a:t>
            </a:r>
          </a:p>
          <a:p>
            <a:pPr eaLnBrk="1" hangingPunct="1">
              <a:lnSpc>
                <a:spcPct val="80000"/>
              </a:lnSpc>
            </a:pPr>
            <a:r>
              <a:rPr lang="ja-JP" altLang="en-US" dirty="0">
                <a:latin typeface="ＭＳ Ｐ明朝" panose="02020600040205080304" pitchFamily="18" charset="-128"/>
              </a:rPr>
              <a:t>まず、経管栄養セットのクレンメを閉めます。</a:t>
            </a:r>
          </a:p>
          <a:p>
            <a:pPr eaLnBrk="1" hangingPunct="1">
              <a:lnSpc>
                <a:spcPct val="80000"/>
              </a:lnSpc>
            </a:pPr>
            <a:r>
              <a:rPr lang="ja-JP" altLang="en-US" dirty="0">
                <a:latin typeface="ＭＳ Ｐ明朝" panose="02020600040205080304" pitchFamily="18" charset="-128"/>
              </a:rPr>
              <a:t>注入</a:t>
            </a:r>
            <a:r>
              <a:rPr lang="ja-JP" altLang="en-US" dirty="0"/>
              <a:t>内容を確認し、不潔にならないように、栄養剤を注入用ボトルに入れます。</a:t>
            </a:r>
          </a:p>
          <a:p>
            <a:pPr eaLnBrk="1" hangingPunct="1">
              <a:lnSpc>
                <a:spcPct val="80000"/>
              </a:lnSpc>
            </a:pPr>
            <a:r>
              <a:rPr lang="ja-JP" altLang="en-US" dirty="0"/>
              <a:t>注入用ボトルを高いところにつるします。滴下筒を指でゆっくり押しつぶして、滴下筒内の</a:t>
            </a:r>
            <a:r>
              <a:rPr lang="en-US" altLang="ja-JP" dirty="0"/>
              <a:t>3</a:t>
            </a:r>
            <a:r>
              <a:rPr lang="ja-JP" altLang="en-US" dirty="0"/>
              <a:t>分の</a:t>
            </a:r>
            <a:r>
              <a:rPr lang="en-US" altLang="ja-JP" dirty="0"/>
              <a:t>1</a:t>
            </a:r>
            <a:r>
              <a:rPr lang="ja-JP" altLang="en-US" dirty="0"/>
              <a:t>から</a:t>
            </a:r>
            <a:r>
              <a:rPr lang="en-US" altLang="ja-JP" dirty="0"/>
              <a:t>2</a:t>
            </a:r>
            <a:r>
              <a:rPr lang="ja-JP" altLang="en-US" dirty="0"/>
              <a:t>分の</a:t>
            </a:r>
            <a:r>
              <a:rPr lang="en-US" altLang="ja-JP" dirty="0"/>
              <a:t>1</a:t>
            </a:r>
            <a:r>
              <a:rPr lang="ja-JP" altLang="en-US" dirty="0"/>
              <a:t>程度に栄養剤</a:t>
            </a:r>
            <a:r>
              <a:rPr lang="ja-JP" altLang="en-US" dirty="0">
                <a:latin typeface="ＭＳ Ｐ明朝" panose="02020600040205080304" pitchFamily="18" charset="-128"/>
              </a:rPr>
              <a:t>を充填します。こうすれば、滴下筒内の滴下の様子が確認でき、滴下速度を調整できます。</a:t>
            </a:r>
          </a:p>
          <a:p>
            <a:pPr eaLnBrk="1" hangingPunct="1">
              <a:lnSpc>
                <a:spcPct val="80000"/>
              </a:lnSpc>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42689887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E76CB0AB-3375-4015-84F9-47CFB60F66F9}"/>
              </a:ext>
            </a:extLst>
          </p:cNvPr>
          <p:cNvSpPr>
            <a:spLocks noGrp="1" noRot="1" noChangeAspect="1" noChangeArrowheads="1" noTextEdit="1"/>
          </p:cNvSpPr>
          <p:nvPr>
            <p:ph type="sldImg"/>
          </p:nvPr>
        </p:nvSpPr>
        <p:spPr>
          <a:xfrm>
            <a:off x="903288" y="741363"/>
            <a:ext cx="4929187" cy="3698875"/>
          </a:xfrm>
          <a:ln/>
        </p:spPr>
      </p:sp>
      <p:sp>
        <p:nvSpPr>
          <p:cNvPr id="98307" name="Rectangle 3">
            <a:extLst>
              <a:ext uri="{FF2B5EF4-FFF2-40B4-BE49-F238E27FC236}">
                <a16:creationId xmlns:a16="http://schemas.microsoft.com/office/drawing/2014/main" id="{CFB599C6-65E5-4EEC-968D-820EB5CF3D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ja-JP" altLang="en-US" dirty="0">
                <a:latin typeface="ＭＳ Ｐ明朝" panose="02020600040205080304" pitchFamily="18" charset="-128"/>
              </a:rPr>
              <a:t>手順５、栄養剤を満たす。</a:t>
            </a:r>
          </a:p>
          <a:p>
            <a:pPr eaLnBrk="1" hangingPunct="1">
              <a:lnSpc>
                <a:spcPct val="80000"/>
              </a:lnSpc>
            </a:pPr>
            <a:r>
              <a:rPr lang="ja-JP" altLang="en-US" dirty="0">
                <a:latin typeface="ＭＳ Ｐ明朝" panose="02020600040205080304" pitchFamily="18" charset="-128"/>
              </a:rPr>
              <a:t>クレンメを緩め、経管栄養セットのラインの先端まで栄養剤を満たしたところで、ただちにクレンメを閉じます。これは、チューブ内に残っている空気が胃袋に入らないようにするためです。</a:t>
            </a:r>
          </a:p>
          <a:p>
            <a:pPr eaLnBrk="1" hangingPunct="1">
              <a:lnSpc>
                <a:spcPct val="80000"/>
              </a:lnSpc>
            </a:pPr>
            <a:r>
              <a:rPr lang="ja-JP" altLang="en-US" dirty="0">
                <a:latin typeface="ＭＳ Ｐ明朝" panose="02020600040205080304" pitchFamily="18" charset="-128"/>
              </a:rPr>
              <a:t>その際にも、チューブ先端が不潔にならないように十分注意しましょう。</a:t>
            </a:r>
          </a:p>
          <a:p>
            <a:pPr eaLnBrk="1" hangingPunct="1">
              <a:lnSpc>
                <a:spcPct val="80000"/>
              </a:lnSpc>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3795012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A44E9F4-F1B8-4C37-94D0-2CD2F83BA240}"/>
              </a:ext>
            </a:extLst>
          </p:cNvPr>
          <p:cNvSpPr>
            <a:spLocks noGrp="1" noRot="1" noChangeAspect="1" noChangeArrowheads="1" noTextEdit="1"/>
          </p:cNvSpPr>
          <p:nvPr>
            <p:ph type="sldImg"/>
          </p:nvPr>
        </p:nvSpPr>
        <p:spPr>
          <a:xfrm>
            <a:off x="903288" y="741363"/>
            <a:ext cx="4929187" cy="3698875"/>
          </a:xfrm>
          <a:ln/>
        </p:spPr>
      </p:sp>
      <p:sp>
        <p:nvSpPr>
          <p:cNvPr id="100355" name="Rectangle 3">
            <a:extLst>
              <a:ext uri="{FF2B5EF4-FFF2-40B4-BE49-F238E27FC236}">
                <a16:creationId xmlns:a16="http://schemas.microsoft.com/office/drawing/2014/main" id="{F2073C6F-A201-4936-AC1F-2736737976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手順６、胃ろうチューブを観察する。</a:t>
            </a:r>
          </a:p>
          <a:p>
            <a:pPr eaLnBrk="1" hangingPunct="1"/>
            <a:r>
              <a:rPr lang="ja-JP" altLang="en-US" dirty="0">
                <a:latin typeface="ＭＳ Ｐ明朝" panose="02020600040205080304" pitchFamily="18" charset="-128"/>
              </a:rPr>
              <a:t>胃ろうチューブの破損や抜けがないか、固定の位置を目視で観察します。胃ろうから出ているチューブの長さに注意し、チューブが抜けているようでしたら医療職に連絡・相談します。予め、連絡先や方法を取り決めておくとよいでしょう。</a:t>
            </a:r>
          </a:p>
          <a:p>
            <a:pPr eaLnBrk="1" hangingPunct="1"/>
            <a:r>
              <a:rPr lang="ja-JP" altLang="en-US" dirty="0">
                <a:latin typeface="ＭＳ Ｐ明朝" panose="02020600040205080304" pitchFamily="18" charset="-128"/>
              </a:rPr>
              <a:t>また、胃ろう周囲の観察は毎回行ってください。</a:t>
            </a:r>
          </a:p>
          <a:p>
            <a:pPr eaLnBrk="1" hangingPunct="1"/>
            <a:r>
              <a:rPr lang="ja-JP" altLang="en-US" dirty="0">
                <a:latin typeface="ＭＳ Ｐ明朝" panose="02020600040205080304" pitchFamily="18" charset="-128"/>
              </a:rPr>
              <a:t>・チューブに破損がないか</a:t>
            </a:r>
          </a:p>
          <a:p>
            <a:pPr eaLnBrk="1" hangingPunct="1"/>
            <a:r>
              <a:rPr lang="ja-JP" altLang="en-US" dirty="0">
                <a:latin typeface="ＭＳ Ｐ明朝" panose="02020600040205080304" pitchFamily="18" charset="-128"/>
              </a:rPr>
              <a:t>・ボタン型などで、ストッパーが皮膚の一箇所へくいこんで圧迫がないか</a:t>
            </a:r>
          </a:p>
          <a:p>
            <a:pPr eaLnBrk="1" hangingPunct="1"/>
            <a:r>
              <a:rPr lang="ja-JP" altLang="en-US" dirty="0">
                <a:latin typeface="ＭＳ Ｐ明朝" panose="02020600040205080304" pitchFamily="18" charset="-128"/>
              </a:rPr>
              <a:t>・誤注入を避けるため、胃ろうチューブであること、</a:t>
            </a:r>
          </a:p>
          <a:p>
            <a:pPr eaLnBrk="1" hangingPunct="1"/>
            <a:r>
              <a:rPr lang="ja-JP" altLang="en-US" dirty="0">
                <a:latin typeface="ＭＳ Ｐ明朝" panose="02020600040205080304" pitchFamily="18" charset="-128"/>
              </a:rPr>
              <a:t>などを確認します。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8348873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17F1BA3A-4C89-41BB-B904-F6B5E2578A5B}"/>
              </a:ext>
            </a:extLst>
          </p:cNvPr>
          <p:cNvSpPr>
            <a:spLocks noGrp="1" noRot="1" noChangeAspect="1" noChangeArrowheads="1" noTextEdit="1"/>
          </p:cNvSpPr>
          <p:nvPr>
            <p:ph type="sldImg"/>
          </p:nvPr>
        </p:nvSpPr>
        <p:spPr>
          <a:xfrm>
            <a:off x="903288" y="741363"/>
            <a:ext cx="4929187" cy="3698875"/>
          </a:xfrm>
          <a:ln/>
        </p:spPr>
      </p:sp>
      <p:sp>
        <p:nvSpPr>
          <p:cNvPr id="102403" name="Rectangle 3">
            <a:extLst>
              <a:ext uri="{FF2B5EF4-FFF2-40B4-BE49-F238E27FC236}">
                <a16:creationId xmlns:a16="http://schemas.microsoft.com/office/drawing/2014/main" id="{1BCD0E81-AFF7-4DB1-B2D0-02FBEF6E23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手順７、胃ろうチューブと経管栄養セットをつなぐ。</a:t>
            </a:r>
          </a:p>
          <a:p>
            <a:pPr eaLnBrk="1" hangingPunct="1"/>
            <a:r>
              <a:rPr lang="ja-JP" altLang="en-US" dirty="0">
                <a:latin typeface="Arial" panose="020B0604020202020204" pitchFamily="34" charset="0"/>
              </a:rPr>
              <a:t>ボタン型胃ろうカテーテルに連結した接続用チューブの栓、あるいはチューブ型胃ろうカテーテルの栓を開けた際に、しばらくそのまま待って胃内のガスを自然に排出できるよう促します。また、胃内に残った栄養剤の戻りが無いか確認します。透明で薄い黄色の胃液が少し戻ってくるだけなら心配ないことが多いのですが、チューブの栓を開けると勢い良く栄養剤などの液が戻ってくるような場合は、胃腸の調子が悪いために、前回注入した栄養剤や胃液などが多量にたまっている可能性があります。この場合は、注入を中止するか、注入量を減らすなどの対応が必要になりますので、注入を始める前に医療職と相談してください。戻ってきた液が、栄養剤の色や透明ではなく、褐色、黄色、緑色の時にも、胃や腸の問題がある可能性がありますので、医療職と相談しましょう。</a:t>
            </a:r>
          </a:p>
          <a:p>
            <a:pPr eaLnBrk="1" hangingPunct="1"/>
            <a:r>
              <a:rPr lang="ja-JP" altLang="en-US" dirty="0">
                <a:latin typeface="Arial" panose="020B0604020202020204" pitchFamily="34" charset="0"/>
              </a:rPr>
              <a:t>注入用ボトルを所定の位置につるします。一般的に注入用ボトルは対象者の胃から約</a:t>
            </a:r>
            <a:r>
              <a:rPr lang="en-US" altLang="ja-JP" dirty="0">
                <a:latin typeface="Arial" panose="020B0604020202020204" pitchFamily="34" charset="0"/>
              </a:rPr>
              <a:t>50cm</a:t>
            </a:r>
            <a:r>
              <a:rPr lang="ja-JP" altLang="en-US" dirty="0">
                <a:latin typeface="Arial" panose="020B0604020202020204" pitchFamily="34" charset="0"/>
              </a:rPr>
              <a:t>程度の高さにつるしますが、高さについては対象者に従いましょう。この時、対象者本人のものであることを改めて確認します。</a:t>
            </a:r>
          </a:p>
          <a:p>
            <a:pPr eaLnBrk="1" hangingPunct="1"/>
            <a:r>
              <a:rPr lang="ja-JP" altLang="en-US" dirty="0">
                <a:latin typeface="Arial" panose="020B0604020202020204" pitchFamily="34" charset="0"/>
              </a:rPr>
              <a:t>胃ろうチューブの先端と経管栄養セットのラインの先端を、アルコール綿などで拭いてから接続します。誤注入を避けるため、胃ろうチューブであることを再度確認しましょう。</a:t>
            </a:r>
          </a:p>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14025469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1E366B79-A6F3-4498-B1FE-EA0A4C4EB168}"/>
              </a:ext>
            </a:extLst>
          </p:cNvPr>
          <p:cNvSpPr>
            <a:spLocks noGrp="1" noRot="1" noChangeAspect="1" noChangeArrowheads="1" noTextEdit="1"/>
          </p:cNvSpPr>
          <p:nvPr>
            <p:ph type="sldImg"/>
          </p:nvPr>
        </p:nvSpPr>
        <p:spPr>
          <a:xfrm>
            <a:off x="903288" y="741363"/>
            <a:ext cx="4929187" cy="3698875"/>
          </a:xfrm>
          <a:ln/>
        </p:spPr>
      </p:sp>
      <p:sp>
        <p:nvSpPr>
          <p:cNvPr id="104451" name="Rectangle 3">
            <a:extLst>
              <a:ext uri="{FF2B5EF4-FFF2-40B4-BE49-F238E27FC236}">
                <a16:creationId xmlns:a16="http://schemas.microsoft.com/office/drawing/2014/main" id="{564089D0-A230-438C-B387-51D744D625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手順８、クレンメを緩めて滴下する。</a:t>
            </a:r>
          </a:p>
          <a:p>
            <a:pPr eaLnBrk="1" hangingPunct="1"/>
            <a:r>
              <a:rPr lang="ja-JP" altLang="en-US" dirty="0">
                <a:latin typeface="Arial" panose="020B0604020202020204" pitchFamily="34" charset="0"/>
              </a:rPr>
              <a:t>意識障害のあるなしに関わらず、対象者本人に注入開始について必ず声をかけます。</a:t>
            </a:r>
          </a:p>
          <a:p>
            <a:pPr eaLnBrk="1" hangingPunct="1"/>
            <a:r>
              <a:rPr lang="ja-JP" altLang="en-US" dirty="0">
                <a:latin typeface="Arial" panose="020B0604020202020204" pitchFamily="34" charset="0"/>
              </a:rPr>
              <a:t>クレンメをゆっくり緩めて滴下を開始します。</a:t>
            </a:r>
          </a:p>
          <a:p>
            <a:pPr eaLnBrk="1" hangingPunct="1"/>
            <a:r>
              <a:rPr lang="ja-JP" altLang="en-US" dirty="0">
                <a:latin typeface="Arial" panose="020B0604020202020204" pitchFamily="34" charset="0"/>
              </a:rPr>
              <a:t>滴下筒の滴下で注入速度を調整します。</a:t>
            </a:r>
          </a:p>
          <a:p>
            <a:pPr eaLnBrk="1" hangingPunct="1"/>
            <a:r>
              <a:rPr lang="en-US" altLang="ja-JP" dirty="0">
                <a:latin typeface="Arial" panose="020B0604020202020204" pitchFamily="34" charset="0"/>
              </a:rPr>
              <a:t>1</a:t>
            </a:r>
            <a:r>
              <a:rPr lang="ja-JP" altLang="en-US" dirty="0">
                <a:latin typeface="Arial" panose="020B0604020202020204" pitchFamily="34" charset="0"/>
              </a:rPr>
              <a:t>時間に</a:t>
            </a:r>
            <a:r>
              <a:rPr lang="en-US" altLang="ja-JP" dirty="0">
                <a:latin typeface="Arial" panose="020B0604020202020204" pitchFamily="34" charset="0"/>
              </a:rPr>
              <a:t>200ml</a:t>
            </a:r>
            <a:r>
              <a:rPr lang="ja-JP" altLang="en-US" dirty="0">
                <a:latin typeface="Arial" panose="020B0604020202020204" pitchFamily="34" charset="0"/>
              </a:rPr>
              <a:t>程度の速度で注入する場合は、</a:t>
            </a:r>
            <a:r>
              <a:rPr lang="en-US" altLang="ja-JP" dirty="0">
                <a:latin typeface="Arial" panose="020B0604020202020204" pitchFamily="34" charset="0"/>
              </a:rPr>
              <a:t>1</a:t>
            </a:r>
            <a:r>
              <a:rPr lang="ja-JP" altLang="en-US" dirty="0">
                <a:latin typeface="Arial" panose="020B0604020202020204" pitchFamily="34" charset="0"/>
              </a:rPr>
              <a:t>分間で</a:t>
            </a:r>
            <a:r>
              <a:rPr lang="en-US" altLang="ja-JP" dirty="0">
                <a:latin typeface="Arial" panose="020B0604020202020204" pitchFamily="34" charset="0"/>
              </a:rPr>
              <a:t>60</a:t>
            </a:r>
            <a:r>
              <a:rPr lang="ja-JP" altLang="en-US" dirty="0">
                <a:latin typeface="Arial" panose="020B0604020202020204" pitchFamily="34" charset="0"/>
              </a:rPr>
              <a:t>滴、</a:t>
            </a:r>
            <a:r>
              <a:rPr lang="en-US" altLang="ja-JP" dirty="0">
                <a:latin typeface="Arial" panose="020B0604020202020204" pitchFamily="34" charset="0"/>
              </a:rPr>
              <a:t>10</a:t>
            </a:r>
            <a:r>
              <a:rPr lang="ja-JP" altLang="en-US" dirty="0">
                <a:latin typeface="Arial" panose="020B0604020202020204" pitchFamily="34" charset="0"/>
              </a:rPr>
              <a:t>秒で</a:t>
            </a:r>
            <a:r>
              <a:rPr lang="en-US" altLang="ja-JP" dirty="0">
                <a:latin typeface="Arial" panose="020B0604020202020204" pitchFamily="34" charset="0"/>
              </a:rPr>
              <a:t>10</a:t>
            </a:r>
            <a:r>
              <a:rPr lang="ja-JP" altLang="en-US" dirty="0">
                <a:latin typeface="Arial" panose="020B0604020202020204" pitchFamily="34" charset="0"/>
              </a:rPr>
              <a:t>滴となります。</a:t>
            </a:r>
          </a:p>
          <a:p>
            <a:pPr eaLnBrk="1" hangingPunct="1"/>
            <a:r>
              <a:rPr lang="en-US" altLang="ja-JP" dirty="0">
                <a:latin typeface="Arial" panose="020B0604020202020204" pitchFamily="34" charset="0"/>
              </a:rPr>
              <a:t>1</a:t>
            </a:r>
            <a:r>
              <a:rPr lang="ja-JP" altLang="en-US" dirty="0">
                <a:latin typeface="Arial" panose="020B0604020202020204" pitchFamily="34" charset="0"/>
              </a:rPr>
              <a:t>時間に</a:t>
            </a:r>
            <a:r>
              <a:rPr lang="en-US" altLang="ja-JP" dirty="0">
                <a:latin typeface="Arial" panose="020B0604020202020204" pitchFamily="34" charset="0"/>
              </a:rPr>
              <a:t>300ml</a:t>
            </a:r>
            <a:r>
              <a:rPr lang="ja-JP" altLang="en-US" dirty="0">
                <a:latin typeface="Arial" panose="020B0604020202020204" pitchFamily="34" charset="0"/>
              </a:rPr>
              <a:t>程度の速度で注入する場合は、</a:t>
            </a:r>
            <a:r>
              <a:rPr lang="en-US" altLang="ja-JP" dirty="0">
                <a:latin typeface="Arial" panose="020B0604020202020204" pitchFamily="34" charset="0"/>
              </a:rPr>
              <a:t>1</a:t>
            </a:r>
            <a:r>
              <a:rPr lang="ja-JP" altLang="en-US" dirty="0">
                <a:latin typeface="Arial" panose="020B0604020202020204" pitchFamily="34" charset="0"/>
              </a:rPr>
              <a:t>分間に</a:t>
            </a:r>
            <a:r>
              <a:rPr lang="en-US" altLang="ja-JP" dirty="0">
                <a:latin typeface="Arial" panose="020B0604020202020204" pitchFamily="34" charset="0"/>
              </a:rPr>
              <a:t>90</a:t>
            </a:r>
            <a:r>
              <a:rPr lang="ja-JP" altLang="en-US" dirty="0">
                <a:latin typeface="Arial" panose="020B0604020202020204" pitchFamily="34" charset="0"/>
              </a:rPr>
              <a:t>滴、</a:t>
            </a:r>
            <a:r>
              <a:rPr lang="en-US" altLang="ja-JP" dirty="0">
                <a:latin typeface="Arial" panose="020B0604020202020204" pitchFamily="34" charset="0"/>
              </a:rPr>
              <a:t>10</a:t>
            </a:r>
            <a:r>
              <a:rPr lang="ja-JP" altLang="en-US" dirty="0">
                <a:latin typeface="Arial" panose="020B0604020202020204" pitchFamily="34" charset="0"/>
              </a:rPr>
              <a:t>秒で</a:t>
            </a:r>
            <a:r>
              <a:rPr lang="en-US" altLang="ja-JP" dirty="0">
                <a:latin typeface="Arial" panose="020B0604020202020204" pitchFamily="34" charset="0"/>
              </a:rPr>
              <a:t>15</a:t>
            </a:r>
            <a:r>
              <a:rPr lang="ja-JP" altLang="en-US" dirty="0">
                <a:latin typeface="Arial" panose="020B0604020202020204" pitchFamily="34" charset="0"/>
              </a:rPr>
              <a:t>滴となります。</a:t>
            </a:r>
          </a:p>
          <a:p>
            <a:pPr eaLnBrk="1" hangingPunct="1"/>
            <a:r>
              <a:rPr lang="ja-JP" altLang="en-US" dirty="0">
                <a:latin typeface="Arial" panose="020B0604020202020204" pitchFamily="34" charset="0"/>
              </a:rPr>
              <a:t>胃ろうを造って間もないときは、</a:t>
            </a:r>
            <a:r>
              <a:rPr lang="en-US" altLang="ja-JP" dirty="0">
                <a:latin typeface="Arial" panose="020B0604020202020204" pitchFamily="34" charset="0"/>
              </a:rPr>
              <a:t>1</a:t>
            </a:r>
            <a:r>
              <a:rPr lang="ja-JP" altLang="en-US" dirty="0">
                <a:latin typeface="Arial" panose="020B0604020202020204" pitchFamily="34" charset="0"/>
              </a:rPr>
              <a:t>時間に</a:t>
            </a:r>
            <a:r>
              <a:rPr lang="en-US" altLang="ja-JP" dirty="0">
                <a:latin typeface="Arial" panose="020B0604020202020204" pitchFamily="34" charset="0"/>
              </a:rPr>
              <a:t>100ml</a:t>
            </a:r>
            <a:r>
              <a:rPr lang="ja-JP" altLang="en-US" dirty="0">
                <a:latin typeface="Arial" panose="020B0604020202020204" pitchFamily="34" charset="0"/>
              </a:rPr>
              <a:t>の速度で注入し、嘔吐が無く滴下がスム－ズであれば、</a:t>
            </a:r>
            <a:r>
              <a:rPr lang="en-US" altLang="ja-JP" dirty="0">
                <a:latin typeface="Arial" panose="020B0604020202020204" pitchFamily="34" charset="0"/>
              </a:rPr>
              <a:t>1 </a:t>
            </a:r>
            <a:r>
              <a:rPr lang="ja-JP" altLang="en-US" dirty="0">
                <a:latin typeface="Arial" panose="020B0604020202020204" pitchFamily="34" charset="0"/>
              </a:rPr>
              <a:t>時間に</a:t>
            </a:r>
            <a:r>
              <a:rPr lang="en-US" altLang="ja-JP" dirty="0">
                <a:latin typeface="Arial" panose="020B0604020202020204" pitchFamily="34" charset="0"/>
              </a:rPr>
              <a:t>200ml</a:t>
            </a:r>
            <a:r>
              <a:rPr lang="ja-JP" altLang="en-US" dirty="0">
                <a:latin typeface="Arial" panose="020B0604020202020204" pitchFamily="34" charset="0"/>
              </a:rPr>
              <a:t>程度の速度で注入します。演習では、</a:t>
            </a:r>
            <a:r>
              <a:rPr lang="en-US" altLang="ja-JP" dirty="0">
                <a:latin typeface="Arial" panose="020B0604020202020204" pitchFamily="34" charset="0"/>
              </a:rPr>
              <a:t>1 </a:t>
            </a:r>
            <a:r>
              <a:rPr lang="ja-JP" altLang="en-US" dirty="0">
                <a:latin typeface="Arial" panose="020B0604020202020204" pitchFamily="34" charset="0"/>
              </a:rPr>
              <a:t>時間に約</a:t>
            </a:r>
            <a:r>
              <a:rPr lang="en-US" altLang="ja-JP" dirty="0">
                <a:latin typeface="Arial" panose="020B0604020202020204" pitchFamily="34" charset="0"/>
              </a:rPr>
              <a:t>200ml </a:t>
            </a:r>
            <a:r>
              <a:rPr lang="ja-JP" altLang="en-US" dirty="0">
                <a:latin typeface="Arial" panose="020B0604020202020204" pitchFamily="34" charset="0"/>
              </a:rPr>
              <a:t>の速度に調整してみて下さい。実際の現場では、医療職が指示する許容範囲内で、対象者の状態や好みに合わせて注入速度を調整してください。</a:t>
            </a:r>
          </a:p>
          <a:p>
            <a:pPr eaLnBrk="1" hangingPunct="1"/>
            <a:r>
              <a:rPr lang="ja-JP" altLang="en-US" dirty="0">
                <a:latin typeface="Arial" panose="020B0604020202020204" pitchFamily="34" charset="0"/>
              </a:rPr>
              <a:t>注入開始時刻を記録します。注入中は、胃ろう周囲から栄養剤の漏れがないかを確認します。</a:t>
            </a:r>
          </a:p>
          <a:p>
            <a:pPr eaLnBrk="1" hangingPunct="1"/>
            <a:r>
              <a:rPr lang="ja-JP" altLang="en-US" dirty="0">
                <a:latin typeface="Arial" panose="020B0604020202020204" pitchFamily="34" charset="0"/>
              </a:rPr>
              <a:t>注入の速度が速いと、胃食道逆流（いしょくどうぎゃくりゅう）による嘔吐や喘鳴（ぜんめい）・呼吸障害を起こしたり、ダンピング症状、下痢などを起こすことがあるので、医師から指示された適切な速さで注入するようにしましょう。また、体位によって注入速度が変わるので体位を整えた後には必ず滴下速度を確認しましょう。</a:t>
            </a:r>
          </a:p>
          <a:p>
            <a:pPr eaLnBrk="1" hangingPunct="1"/>
            <a:endParaRPr lang="en-US" altLang="ja-JP" dirty="0">
              <a:latin typeface="Arial" panose="020B0604020202020204" pitchFamily="34" charset="0"/>
            </a:endParaRPr>
          </a:p>
        </p:txBody>
      </p:sp>
    </p:spTree>
    <p:extLst>
      <p:ext uri="{BB962C8B-B14F-4D97-AF65-F5344CB8AC3E}">
        <p14:creationId xmlns:p14="http://schemas.microsoft.com/office/powerpoint/2010/main" val="5563823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12817D60-B78C-4064-9D32-1B27C1CAFBDC}"/>
              </a:ext>
            </a:extLst>
          </p:cNvPr>
          <p:cNvSpPr>
            <a:spLocks noGrp="1" noRot="1" noChangeAspect="1" noChangeArrowheads="1" noTextEdit="1"/>
          </p:cNvSpPr>
          <p:nvPr>
            <p:ph type="sldImg"/>
          </p:nvPr>
        </p:nvSpPr>
        <p:spPr>
          <a:xfrm>
            <a:off x="903288" y="741363"/>
            <a:ext cx="4929187" cy="3698875"/>
          </a:xfrm>
          <a:ln/>
        </p:spPr>
      </p:sp>
      <p:sp>
        <p:nvSpPr>
          <p:cNvPr id="106499" name="Rectangle 3">
            <a:extLst>
              <a:ext uri="{FF2B5EF4-FFF2-40B4-BE49-F238E27FC236}">
                <a16:creationId xmlns:a16="http://schemas.microsoft.com/office/drawing/2014/main" id="{9D3650EE-C7E1-4FBE-A20B-D5BCEF1B31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手順９、異常がないか確認する。</a:t>
            </a:r>
          </a:p>
          <a:p>
            <a:pPr eaLnBrk="1" hangingPunct="1"/>
            <a:r>
              <a:rPr lang="ja-JP" altLang="en-US" dirty="0">
                <a:latin typeface="ＭＳ Ｐ明朝" panose="02020600040205080304" pitchFamily="18" charset="-128"/>
              </a:rPr>
              <a:t>注入中も頻回に対象者の状態を確認します。</a:t>
            </a:r>
          </a:p>
          <a:p>
            <a:pPr eaLnBrk="1" hangingPunct="1"/>
            <a:r>
              <a:rPr lang="ja-JP" altLang="en-US" dirty="0">
                <a:latin typeface="ＭＳ Ｐ明朝" panose="02020600040205080304" pitchFamily="18" charset="-128"/>
              </a:rPr>
              <a:t>・栄養剤が胃ろう周辺や接続部位から漏れていないか。</a:t>
            </a:r>
          </a:p>
          <a:p>
            <a:pPr eaLnBrk="1" hangingPunct="1"/>
            <a:r>
              <a:rPr lang="ja-JP" altLang="en-US" dirty="0">
                <a:latin typeface="ＭＳ Ｐ明朝" panose="02020600040205080304" pitchFamily="18" charset="-128"/>
              </a:rPr>
              <a:t>・対象者の表情は苦しそうではないか。</a:t>
            </a:r>
          </a:p>
          <a:p>
            <a:pPr eaLnBrk="1" hangingPunct="1"/>
            <a:r>
              <a:rPr lang="ja-JP" altLang="en-US" dirty="0">
                <a:latin typeface="ＭＳ Ｐ明朝" panose="02020600040205080304" pitchFamily="18" charset="-128"/>
              </a:rPr>
              <a:t>・下痢、嘔吐、頻脈、発汗、顔面紅潮、めまいなどはないか。</a:t>
            </a:r>
          </a:p>
          <a:p>
            <a:pPr eaLnBrk="1" hangingPunct="1"/>
            <a:r>
              <a:rPr lang="ja-JP" altLang="en-US" dirty="0">
                <a:latin typeface="ＭＳ Ｐ明朝" panose="02020600040205080304" pitchFamily="18" charset="-128"/>
              </a:rPr>
              <a:t>・意識の変化はないか。</a:t>
            </a:r>
          </a:p>
          <a:p>
            <a:pPr eaLnBrk="1" hangingPunct="1"/>
            <a:r>
              <a:rPr lang="ja-JP" altLang="en-US" dirty="0">
                <a:latin typeface="ＭＳ Ｐ明朝" panose="02020600040205080304" pitchFamily="18" charset="-128"/>
              </a:rPr>
              <a:t>・息切れがないか。</a:t>
            </a:r>
          </a:p>
          <a:p>
            <a:pPr eaLnBrk="1" hangingPunct="1"/>
            <a:r>
              <a:rPr lang="ja-JP" altLang="en-US" dirty="0">
                <a:latin typeface="ＭＳ Ｐ明朝" panose="02020600040205080304" pitchFamily="18" charset="-128"/>
              </a:rPr>
              <a:t>・急激な滴下や滴下の停止がないか</a:t>
            </a:r>
          </a:p>
          <a:p>
            <a:pPr eaLnBrk="1" hangingPunct="1"/>
            <a:r>
              <a:rPr lang="ja-JP" altLang="en-US" dirty="0">
                <a:latin typeface="ＭＳ Ｐ明朝" panose="02020600040205080304" pitchFamily="18" charset="-128"/>
              </a:rPr>
              <a:t>などを確認します。</a:t>
            </a:r>
          </a:p>
          <a:p>
            <a:pPr eaLnBrk="1" hangingPunct="1"/>
            <a:r>
              <a:rPr lang="ja-JP" altLang="en-US" dirty="0">
                <a:latin typeface="ＭＳ Ｐ明朝" panose="02020600040205080304" pitchFamily="18" charset="-128"/>
              </a:rPr>
              <a:t>すぐに看護師、医師や家族に連絡して指示に従うケース、注入速度を落とし、すぐに看護師、医師、家族に連絡し、指示に従うケース、注入を中断するか、注入速度をおとし、お腹の具合などを聞き、注入を続行するか、看護師などに連絡をするか対象者と相談するケースと、症状ごとに対応方法を予め理解しておきましょう。</a:t>
            </a:r>
          </a:p>
          <a:p>
            <a:pPr eaLnBrk="1" hangingPunct="1"/>
            <a:r>
              <a:rPr lang="ja-JP" altLang="en-US" dirty="0">
                <a:latin typeface="ＭＳ Ｐ明朝" panose="02020600040205080304" pitchFamily="18" charset="-128"/>
              </a:rPr>
              <a:t>また食事中は、出来るだけリラックスできるよう、他のケアはせずに見守るようにしましょう。</a:t>
            </a:r>
          </a:p>
          <a:p>
            <a:pPr eaLnBrk="1" hangingPunct="1"/>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23313756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40F0CA4D-71AE-406A-BD97-8DF47FA161CE}"/>
              </a:ext>
            </a:extLst>
          </p:cNvPr>
          <p:cNvSpPr>
            <a:spLocks noGrp="1" noRot="1" noChangeAspect="1" noChangeArrowheads="1" noTextEdit="1"/>
          </p:cNvSpPr>
          <p:nvPr>
            <p:ph type="sldImg"/>
          </p:nvPr>
        </p:nvSpPr>
        <p:spPr>
          <a:xfrm>
            <a:off x="903288" y="741363"/>
            <a:ext cx="4929187" cy="3698875"/>
          </a:xfrm>
          <a:ln/>
        </p:spPr>
      </p:sp>
      <p:sp>
        <p:nvSpPr>
          <p:cNvPr id="108547" name="Rectangle 3">
            <a:extLst>
              <a:ext uri="{FF2B5EF4-FFF2-40B4-BE49-F238E27FC236}">
                <a16:creationId xmlns:a16="http://schemas.microsoft.com/office/drawing/2014/main" id="{3CB5F77A-F1B8-465E-A4DE-3A20097FECC8}"/>
              </a:ext>
            </a:extLst>
          </p:cNvPr>
          <p:cNvSpPr>
            <a:spLocks noGrp="1" noChangeArrowheads="1"/>
          </p:cNvSpPr>
          <p:nvPr>
            <p:ph type="body" idx="1"/>
          </p:nvPr>
        </p:nvSpPr>
        <p:spPr>
          <a:xfrm>
            <a:off x="673100" y="4686300"/>
            <a:ext cx="5905500"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手順</a:t>
            </a:r>
            <a:r>
              <a:rPr lang="en-US" altLang="ja-JP" dirty="0"/>
              <a:t>10</a:t>
            </a:r>
            <a:r>
              <a:rPr lang="ja-JP" altLang="en-US" dirty="0" err="1"/>
              <a:t>、</a:t>
            </a:r>
            <a:r>
              <a:rPr lang="ja-JP" altLang="en-US" dirty="0"/>
              <a:t>終わったら胃ろうチューブに白湯を流す。</a:t>
            </a:r>
          </a:p>
          <a:p>
            <a:r>
              <a:rPr lang="ja-JP" altLang="en-US" dirty="0"/>
              <a:t>滴下が終了したらクレンメを閉じ、経管栄養セットのラインをはずします。次にカテーテルチップ型シリンジに白</a:t>
            </a:r>
            <a:r>
              <a:rPr lang="ja-JP" altLang="en-US" dirty="0">
                <a:latin typeface="ＭＳ Ｐ明朝" panose="02020600040205080304" pitchFamily="18" charset="-128"/>
              </a:rPr>
              <a:t>湯を吸い、胃ろうチューブ内に白湯を流します。</a:t>
            </a:r>
          </a:p>
          <a:p>
            <a:pPr eaLnBrk="1" hangingPunct="1"/>
            <a:r>
              <a:rPr lang="ja-JP" altLang="en-US" dirty="0">
                <a:latin typeface="ＭＳ Ｐ明朝" panose="02020600040205080304" pitchFamily="18" charset="-128"/>
              </a:rPr>
              <a:t>なお、胃ろう側のチューブ内での細菌増殖を予防する</a:t>
            </a:r>
            <a:r>
              <a:rPr lang="ja-JP" altLang="en-US" dirty="0"/>
              <a:t>目的で、食酢を</a:t>
            </a:r>
            <a:r>
              <a:rPr lang="en-US" altLang="ja-JP" dirty="0"/>
              <a:t>10 </a:t>
            </a:r>
            <a:r>
              <a:rPr lang="ja-JP" altLang="en-US" dirty="0"/>
              <a:t>倍程度に希釈し、カテーテルチップ型シリンジで、胃ろう側に少量注入する場合もあります。医療職や家族</a:t>
            </a:r>
            <a:r>
              <a:rPr lang="ja-JP" altLang="en-US" dirty="0">
                <a:latin typeface="ＭＳ Ｐ明朝" panose="02020600040205080304" pitchFamily="18" charset="-128"/>
              </a:rPr>
              <a:t>の指示に従いましょう。</a:t>
            </a:r>
          </a:p>
          <a:p>
            <a:pPr eaLnBrk="1" hangingPunct="1"/>
            <a:r>
              <a:rPr lang="ja-JP" altLang="en-US" dirty="0">
                <a:latin typeface="ＭＳ Ｐ明朝" panose="02020600040205080304" pitchFamily="18" charset="-128"/>
              </a:rPr>
              <a:t>胃ろうがチューブ型の場合は栓をし、ボタン型の場合は専用接続用チューブをはずし、栓をします。胃ろうカテーテルが腹部に圧をかけないように向きを整えます。</a:t>
            </a:r>
          </a:p>
          <a:p>
            <a:pPr eaLnBrk="1" hangingPunct="1"/>
            <a:r>
              <a:rPr lang="ja-JP" altLang="en-US" dirty="0">
                <a:latin typeface="ＭＳ Ｐ明朝" panose="02020600040205080304" pitchFamily="18" charset="-128"/>
              </a:rPr>
              <a:t>胃ろうがチューブ型の場合、チューブを対象者が気にならない場所や介護中に引っ張られない場所に巻き取っておく場合もあります。</a:t>
            </a:r>
          </a:p>
          <a:p>
            <a:pPr eaLnBrk="1" hangingPunct="1"/>
            <a:r>
              <a:rPr lang="ja-JP" altLang="en-US" dirty="0">
                <a:latin typeface="ＭＳ Ｐ明朝" panose="02020600040205080304" pitchFamily="18" charset="-128"/>
              </a:rPr>
              <a:t>注入が終わっても、呼吸状態、意識、嘔気、嘔吐などに注意をします。</a:t>
            </a:r>
          </a:p>
          <a:p>
            <a:pPr eaLnBrk="1" hangingPunct="1"/>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26099191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40F0CA4D-71AE-406A-BD97-8DF47FA161CE}"/>
              </a:ext>
            </a:extLst>
          </p:cNvPr>
          <p:cNvSpPr>
            <a:spLocks noGrp="1" noRot="1" noChangeAspect="1" noChangeArrowheads="1" noTextEdit="1"/>
          </p:cNvSpPr>
          <p:nvPr>
            <p:ph type="sldImg"/>
          </p:nvPr>
        </p:nvSpPr>
        <p:spPr>
          <a:xfrm>
            <a:off x="903288" y="741363"/>
            <a:ext cx="4929187" cy="3698875"/>
          </a:xfrm>
          <a:ln/>
        </p:spPr>
      </p:sp>
      <p:sp>
        <p:nvSpPr>
          <p:cNvPr id="108547" name="Rectangle 3">
            <a:extLst>
              <a:ext uri="{FF2B5EF4-FFF2-40B4-BE49-F238E27FC236}">
                <a16:creationId xmlns:a16="http://schemas.microsoft.com/office/drawing/2014/main" id="{3CB5F77A-F1B8-465E-A4DE-3A20097FECC8}"/>
              </a:ext>
            </a:extLst>
          </p:cNvPr>
          <p:cNvSpPr>
            <a:spLocks noGrp="1" noChangeArrowheads="1"/>
          </p:cNvSpPr>
          <p:nvPr>
            <p:ph type="body" idx="1"/>
          </p:nvPr>
        </p:nvSpPr>
        <p:spPr>
          <a:xfrm>
            <a:off x="673100" y="4686300"/>
            <a:ext cx="5905500"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手順</a:t>
            </a:r>
            <a:r>
              <a:rPr lang="en-US" altLang="ja-JP" dirty="0"/>
              <a:t>11</a:t>
            </a:r>
            <a:r>
              <a:rPr lang="ja-JP" altLang="en-US" dirty="0" err="1"/>
              <a:t>、</a:t>
            </a:r>
            <a:r>
              <a:rPr lang="ja-JP" altLang="en-US" dirty="0"/>
              <a:t>体位を整える。</a:t>
            </a:r>
          </a:p>
          <a:p>
            <a:r>
              <a:rPr lang="ja-JP" altLang="en-US" dirty="0"/>
              <a:t>注入終了後しばらくは上体を挙上したまま、対象者の希望を参考に、医師や家族の指示に従い、安楽な姿勢を保ちます。上体挙上時間が長いことによる体幹の痛みがないか、安楽な姿勢となっているか確認します。特に、褥瘡（じょくそう）発生のリスクが高い対象者の場合、高い圧がかかっている部位がないか注意しましょう。</a:t>
            </a:r>
          </a:p>
          <a:p>
            <a:pPr eaLnBrk="1" hangingPunct="1"/>
            <a:r>
              <a:rPr lang="ja-JP" altLang="en-US" dirty="0"/>
              <a:t>その後、異常がなければ、上体を下げるなど体位を整え、必要時は体位交換を再開します。</a:t>
            </a:r>
          </a:p>
          <a:p>
            <a:pPr eaLnBrk="1" hangingPunct="1"/>
            <a:r>
              <a:rPr lang="ja-JP" altLang="en-US" dirty="0"/>
              <a:t>食後</a:t>
            </a:r>
            <a:r>
              <a:rPr lang="en-US" altLang="ja-JP" dirty="0"/>
              <a:t>2</a:t>
            </a:r>
            <a:r>
              <a:rPr lang="ja-JP" altLang="en-US" dirty="0"/>
              <a:t>時間～</a:t>
            </a:r>
            <a:r>
              <a:rPr lang="en-US" altLang="ja-JP" dirty="0"/>
              <a:t>3</a:t>
            </a:r>
            <a:r>
              <a:rPr lang="ja-JP" altLang="en-US" dirty="0"/>
              <a:t>時間、お腹の張り</a:t>
            </a:r>
            <a:r>
              <a:rPr lang="ja-JP" altLang="en-US" dirty="0">
                <a:latin typeface="ＭＳ Ｐ明朝" panose="02020600040205080304" pitchFamily="18" charset="-128"/>
              </a:rPr>
              <a:t>による不快感などがないか、対象者に聞きます。その結果も参考にして、次回の注入速度や体位の工夫など対象者と相談して対処しましょう。</a:t>
            </a:r>
          </a:p>
          <a:p>
            <a:pPr eaLnBrk="1" hangingPunct="1"/>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27942132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DD76607E-8226-4AA1-B515-696F8C0199C9}"/>
              </a:ext>
            </a:extLst>
          </p:cNvPr>
          <p:cNvSpPr>
            <a:spLocks noGrp="1" noRot="1" noChangeAspect="1" noChangeArrowheads="1" noTextEdit="1"/>
          </p:cNvSpPr>
          <p:nvPr>
            <p:ph type="sldImg"/>
          </p:nvPr>
        </p:nvSpPr>
        <p:spPr>
          <a:xfrm>
            <a:off x="903288" y="741363"/>
            <a:ext cx="4929187" cy="3698875"/>
          </a:xfrm>
          <a:ln/>
        </p:spPr>
      </p:sp>
      <p:sp>
        <p:nvSpPr>
          <p:cNvPr id="5" name="ノート プレースホルダー 2">
            <a:extLst>
              <a:ext uri="{FF2B5EF4-FFF2-40B4-BE49-F238E27FC236}">
                <a16:creationId xmlns:a16="http://schemas.microsoft.com/office/drawing/2014/main" id="{CF58D6B4-061F-4EF5-B58E-7AEF7FCA2D2A}"/>
              </a:ext>
            </a:extLst>
          </p:cNvPr>
          <p:cNvSpPr>
            <a:spLocks noGrp="1"/>
          </p:cNvSpPr>
          <p:nvPr>
            <p:ph type="body" idx="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lstStyle/>
          <a:p>
            <a:r>
              <a:rPr kumimoji="1" lang="ja-JP" altLang="en-US" dirty="0"/>
              <a:t>最後に、報告、片付け、記録を行います。</a:t>
            </a:r>
          </a:p>
          <a:p>
            <a:r>
              <a:rPr kumimoji="1" lang="ja-JP" altLang="en-US" dirty="0"/>
              <a:t>指導看護師に対し、対象者の状態などを報告します。ヒヤリ・ハット、アクシデントがあれば、あわせて報告します。</a:t>
            </a:r>
          </a:p>
          <a:p>
            <a:r>
              <a:rPr kumimoji="1" lang="ja-JP" altLang="en-US" dirty="0"/>
              <a:t>使用物品を片付けます。物品は食器と同じ取り扱い方法で洗浄します。</a:t>
            </a:r>
          </a:p>
          <a:p>
            <a:r>
              <a:rPr kumimoji="1" lang="ja-JP" altLang="en-US" dirty="0"/>
              <a:t>実施記録を書きます。ヒヤリ・ハットがあれば、業務の後に記録します。</a:t>
            </a:r>
          </a:p>
          <a:p>
            <a:endParaRPr kumimoji="1" lang="ja-JP" altLang="en-US" dirty="0"/>
          </a:p>
        </p:txBody>
      </p:sp>
    </p:spTree>
    <p:extLst>
      <p:ext uri="{BB962C8B-B14F-4D97-AF65-F5344CB8AC3E}">
        <p14:creationId xmlns:p14="http://schemas.microsoft.com/office/powerpoint/2010/main" val="34473996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A4DD5ACD-9576-49B6-9680-0963597EBC37}"/>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D3594A64-33DD-4CF5-849D-93AC3DE097C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経管栄養　胃ろう、半固形栄養剤の場合</a:t>
            </a:r>
            <a:endParaRPr lang="ja-JP" altLang="ja-JP" dirty="0">
              <a:latin typeface="Arial" panose="020B0604020202020204" pitchFamily="34" charset="0"/>
            </a:endParaRPr>
          </a:p>
        </p:txBody>
      </p:sp>
    </p:spTree>
    <p:extLst>
      <p:ext uri="{BB962C8B-B14F-4D97-AF65-F5344CB8AC3E}">
        <p14:creationId xmlns:p14="http://schemas.microsoft.com/office/powerpoint/2010/main" val="1011986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15B46D6-25AC-4954-8682-06DCA7790EF9}"/>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F74BB24-8AD4-4271-A5AB-D315512AAF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単回使用の場合の手順４、吸引カテーテルを取り出す。</a:t>
            </a:r>
          </a:p>
          <a:p>
            <a:pPr eaLnBrk="1" hangingPunct="1"/>
            <a:r>
              <a:rPr lang="ja-JP" altLang="en-US" dirty="0">
                <a:latin typeface="Arial" panose="020B0604020202020204" pitchFamily="34" charset="0"/>
              </a:rPr>
              <a:t>吸引カテーテルを不潔にならないように取り出します。清潔な使い捨て手袋をする前に、１．吸引カテーテルの包装紙を少し開き、２．不潔にならないように吸引台に置きます。そして、３．清潔手順で使い捨て手袋をつけ、４．非利き手で２．の吸引カテーテルを持ちます。５．利き手で、清潔に吸引カテーテルを取り出します。</a:t>
            </a:r>
          </a:p>
          <a:p>
            <a:pPr eaLnBrk="1" hangingPunct="1"/>
            <a:r>
              <a:rPr lang="ja-JP" altLang="en-US" dirty="0">
                <a:latin typeface="Arial" panose="020B0604020202020204" pitchFamily="34" charset="0"/>
              </a:rPr>
              <a:t>その際、</a:t>
            </a:r>
          </a:p>
          <a:p>
            <a:pPr eaLnBrk="1" hangingPunct="1"/>
            <a:r>
              <a:rPr lang="ja-JP" altLang="en-US" dirty="0">
                <a:latin typeface="Arial" panose="020B0604020202020204" pitchFamily="34" charset="0"/>
              </a:rPr>
              <a:t>　・衛生的に、器具の取扱いができているか</a:t>
            </a:r>
          </a:p>
          <a:p>
            <a:pPr eaLnBrk="1" hangingPunct="1"/>
            <a:r>
              <a:rPr lang="ja-JP" altLang="en-US" dirty="0">
                <a:latin typeface="Arial" panose="020B0604020202020204" pitchFamily="34" charset="0"/>
              </a:rPr>
              <a:t>　・カテーテルの先端をあちこちにぶつけていないか</a:t>
            </a:r>
          </a:p>
          <a:p>
            <a:pPr eaLnBrk="1" hangingPunct="1"/>
            <a:r>
              <a:rPr lang="ja-JP" altLang="en-US" dirty="0">
                <a:latin typeface="Arial" panose="020B0604020202020204" pitchFamily="34" charset="0"/>
              </a:rPr>
              <a:t>に留意します。</a:t>
            </a:r>
          </a:p>
          <a:p>
            <a:pPr eaLnBrk="1" hangingPunct="1"/>
            <a:r>
              <a:rPr lang="ja-JP" altLang="en-US" dirty="0">
                <a:latin typeface="Arial" panose="020B0604020202020204" pitchFamily="34" charset="0"/>
              </a:rPr>
              <a:t>なお、利き手のみに手袋をする場合も、同様の手順となります。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5442269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EDA2FCA5-CAE0-42B9-9BCB-C62454E97E07}"/>
              </a:ext>
            </a:extLst>
          </p:cNvPr>
          <p:cNvSpPr>
            <a:spLocks noGrp="1" noRot="1" noChangeAspect="1" noChangeArrowheads="1" noTextEdit="1"/>
          </p:cNvSpPr>
          <p:nvPr>
            <p:ph type="sldImg"/>
          </p:nvPr>
        </p:nvSpPr>
        <p:spPr>
          <a:xfrm>
            <a:off x="903288" y="741363"/>
            <a:ext cx="4929187" cy="3698875"/>
          </a:xfrm>
          <a:ln/>
        </p:spPr>
      </p:sp>
      <p:sp>
        <p:nvSpPr>
          <p:cNvPr id="88067" name="Rectangle 3">
            <a:extLst>
              <a:ext uri="{FF2B5EF4-FFF2-40B4-BE49-F238E27FC236}">
                <a16:creationId xmlns:a16="http://schemas.microsoft.com/office/drawing/2014/main" id="{180918A2-3003-4199-B495-9CD77D0E12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まず、実施準備を行います。</a:t>
            </a:r>
          </a:p>
          <a:p>
            <a:pPr eaLnBrk="1" hangingPunct="1"/>
            <a:r>
              <a:rPr lang="ja-JP" altLang="en-US" dirty="0">
                <a:latin typeface="ＭＳ Ｐ明朝" panose="02020600040205080304" pitchFamily="18" charset="-128"/>
              </a:rPr>
              <a:t>訪問時に、流水と石けんで手</a:t>
            </a:r>
            <a:r>
              <a:rPr lang="ja-JP" altLang="en-US" dirty="0"/>
              <a:t>洗いを行います。これは、皆さんが、外から細菌などを持ち込まないためと、感染配慮からです。</a:t>
            </a:r>
            <a:r>
              <a:rPr lang="en-US" altLang="ja-JP" dirty="0"/>
              <a:t>15</a:t>
            </a:r>
            <a:r>
              <a:rPr lang="ja-JP" altLang="en-US" dirty="0"/>
              <a:t>秒以上</a:t>
            </a:r>
            <a:r>
              <a:rPr lang="en-US" altLang="ja-JP" dirty="0"/>
              <a:t>30</a:t>
            </a:r>
            <a:r>
              <a:rPr lang="ja-JP" altLang="en-US" dirty="0"/>
              <a:t>秒程度、時間</a:t>
            </a:r>
            <a:r>
              <a:rPr lang="ja-JP" altLang="en-US" dirty="0">
                <a:latin typeface="ＭＳ Ｐ明朝" panose="02020600040205080304" pitchFamily="18" charset="-128"/>
              </a:rPr>
              <a:t>をかけて行います。速乾性擦式手指消毒剤（</a:t>
            </a:r>
            <a:r>
              <a:rPr lang="ja-JP" altLang="en-US" dirty="0" err="1">
                <a:latin typeface="ＭＳ Ｐ明朝" panose="02020600040205080304" pitchFamily="18" charset="-128"/>
              </a:rPr>
              <a:t>そっ</a:t>
            </a:r>
            <a:r>
              <a:rPr lang="ja-JP" altLang="en-US" dirty="0">
                <a:latin typeface="ＭＳ Ｐ明朝" panose="02020600040205080304" pitchFamily="18" charset="-128"/>
              </a:rPr>
              <a:t>かんせいさっしきしゅししょうどくざい）での手洗いも可能ですが、流水で洗える環境にある場合には流水で洗うほうを優先させます。</a:t>
            </a:r>
          </a:p>
          <a:p>
            <a:pPr eaLnBrk="1" hangingPunct="1"/>
            <a:r>
              <a:rPr lang="ja-JP" altLang="en-US" dirty="0">
                <a:latin typeface="ＭＳ Ｐ明朝" panose="02020600040205080304" pitchFamily="18" charset="-128"/>
              </a:rPr>
              <a:t>また、医師の指示書を確認しておきます。</a:t>
            </a:r>
          </a:p>
          <a:p>
            <a:pPr eaLnBrk="1" hangingPunct="1"/>
            <a:r>
              <a:rPr lang="ja-JP" altLang="en-US" dirty="0">
                <a:latin typeface="ＭＳ Ｐ明朝" panose="02020600040205080304" pitchFamily="18" charset="-128"/>
              </a:rPr>
              <a:t>さらに、対象者本人や家族、対象者についての前回の記録から、体調を確認します。</a:t>
            </a:r>
          </a:p>
          <a:p>
            <a:pPr eaLnBrk="1" hangingPunct="1"/>
            <a:r>
              <a:rPr lang="ja-JP" altLang="en-US" dirty="0">
                <a:latin typeface="ＭＳ Ｐ明朝" panose="02020600040205080304" pitchFamily="18" charset="-128"/>
              </a:rPr>
              <a:t>対象者本人に対しては、いつもの状態と変わりがないか、腹痛や吐き気、お腹の張りがないかを</a:t>
            </a:r>
            <a:r>
              <a:rPr lang="ja-JP" altLang="en-US" dirty="0"/>
              <a:t>確認しましょう。</a:t>
            </a:r>
          </a:p>
          <a:p>
            <a:pPr eaLnBrk="1" hangingPunct="1"/>
            <a:r>
              <a:rPr lang="ja-JP" altLang="en-US" dirty="0"/>
              <a:t>・腹痛などの腹部症状に関する訴え</a:t>
            </a:r>
          </a:p>
          <a:p>
            <a:pPr eaLnBrk="1" hangingPunct="1"/>
            <a:r>
              <a:rPr lang="ja-JP" altLang="en-US" dirty="0"/>
              <a:t>・</a:t>
            </a:r>
            <a:r>
              <a:rPr lang="en-US" altLang="ja-JP" dirty="0"/>
              <a:t>38</a:t>
            </a:r>
            <a:r>
              <a:rPr lang="ja-JP" altLang="en-US" dirty="0"/>
              <a:t>度以上の発熱</a:t>
            </a:r>
          </a:p>
          <a:p>
            <a:pPr eaLnBrk="1" hangingPunct="1"/>
            <a:r>
              <a:rPr lang="ja-JP" altLang="en-US" dirty="0"/>
              <a:t>・腹部の張り</a:t>
            </a:r>
          </a:p>
          <a:p>
            <a:pPr eaLnBrk="1" hangingPunct="1"/>
            <a:r>
              <a:rPr lang="ja-JP" altLang="en-US" dirty="0"/>
              <a:t>・連続した水</a:t>
            </a:r>
            <a:r>
              <a:rPr lang="ja-JP" altLang="en-US" dirty="0">
                <a:latin typeface="ＭＳ Ｐ明朝" panose="02020600040205080304" pitchFamily="18" charset="-128"/>
              </a:rPr>
              <a:t>様便</a:t>
            </a:r>
          </a:p>
          <a:p>
            <a:pPr eaLnBrk="1" hangingPunct="1"/>
            <a:r>
              <a:rPr lang="ja-JP" altLang="en-US" dirty="0">
                <a:latin typeface="ＭＳ Ｐ明朝" panose="02020600040205080304" pitchFamily="18" charset="-128"/>
              </a:rPr>
              <a:t>・いつもと違う活気や元気のなさ</a:t>
            </a:r>
          </a:p>
          <a:p>
            <a:pPr eaLnBrk="1" hangingPunct="1"/>
            <a:r>
              <a:rPr lang="ja-JP" altLang="en-US" dirty="0">
                <a:latin typeface="ＭＳ Ｐ明朝" panose="02020600040205080304" pitchFamily="18" charset="-128"/>
              </a:rPr>
              <a:t>などの有無について確認します。これらの症状がある時には、対象者、担当看護師、家族に相談します。また、意識のない対象者については、ご家族や医療職に注入して良いか判断をあおぎます。</a:t>
            </a:r>
          </a:p>
          <a:p>
            <a:pPr eaLnBrk="1" hangingPunct="1"/>
            <a:r>
              <a:rPr lang="ja-JP" altLang="en-US" dirty="0">
                <a:latin typeface="ＭＳ Ｐ明朝" panose="02020600040205080304" pitchFamily="18" charset="-128"/>
              </a:rPr>
              <a:t>前回の記録からは、嘔気（おうき）や嘔吐（おうと）、下痢、熱、意識状態などを確認しておくと良いでしょう。</a:t>
            </a:r>
          </a:p>
          <a:p>
            <a:pPr eaLnBrk="1" hangingPunct="1"/>
            <a:r>
              <a:rPr lang="ja-JP" altLang="en-US" dirty="0">
                <a:latin typeface="ＭＳ Ｐ明朝" panose="02020600040205080304" pitchFamily="18" charset="-128"/>
              </a:rPr>
              <a:t>ここまでは、ケアの前に済ませておきます。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5335284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4DB76FD-B454-450E-9091-F46DA0AC7F56}"/>
              </a:ext>
            </a:extLst>
          </p:cNvPr>
          <p:cNvSpPr>
            <a:spLocks noGrp="1" noRot="1" noChangeAspect="1" noChangeArrowheads="1" noTextEdit="1"/>
          </p:cNvSpPr>
          <p:nvPr>
            <p:ph type="sldImg"/>
          </p:nvPr>
        </p:nvSpPr>
        <p:spPr>
          <a:xfrm>
            <a:off x="903288" y="741363"/>
            <a:ext cx="4929187" cy="3698875"/>
          </a:xfrm>
          <a:ln/>
        </p:spPr>
      </p:sp>
      <p:sp>
        <p:nvSpPr>
          <p:cNvPr id="90115" name="Rectangle 3">
            <a:extLst>
              <a:ext uri="{FF2B5EF4-FFF2-40B4-BE49-F238E27FC236}">
                <a16:creationId xmlns:a16="http://schemas.microsoft.com/office/drawing/2014/main" id="{841CA0B4-24CF-46C6-A30C-197140D47D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手順１、注入の依頼を受ける、意思を確認する。</a:t>
            </a:r>
          </a:p>
          <a:p>
            <a:pPr eaLnBrk="1" hangingPunct="1"/>
            <a:r>
              <a:rPr lang="ja-JP" altLang="en-US" dirty="0">
                <a:latin typeface="Arial" panose="020B0604020202020204" pitchFamily="34" charset="0"/>
              </a:rPr>
              <a:t>対象者本人から注入の依頼を受けるか、対象者の意思を確認します。</a:t>
            </a:r>
          </a:p>
          <a:p>
            <a:pPr eaLnBrk="1" hangingPunct="1"/>
            <a:r>
              <a:rPr lang="ja-JP" altLang="en-US" dirty="0">
                <a:latin typeface="Arial" panose="020B0604020202020204" pitchFamily="34" charset="0"/>
              </a:rPr>
              <a:t>具体的には「今から栄養剤を胃ろうから入れても良いですか？」と尋ね、意思を確認します。</a:t>
            </a:r>
          </a:p>
          <a:p>
            <a:pPr eaLnBrk="1" hangingPunct="1"/>
            <a:r>
              <a:rPr lang="ja-JP" altLang="en-US" dirty="0">
                <a:latin typeface="Arial" panose="020B0604020202020204" pitchFamily="34" charset="0"/>
              </a:rPr>
              <a:t>対象者が食事を拒否する場合や対象者の体調などによって、栄養剤の注入を中止・延期する場合には、水分をどうするかを対象者あるいは看護師に確認しましょう。</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7870187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5547D57C-01A1-4ADC-8391-D09788C7B97F}"/>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437F71B6-6BF8-40D6-BEFB-45A32E13E4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手順２、必要物品、栄養剤を用意する。</a:t>
            </a:r>
          </a:p>
          <a:p>
            <a:pPr eaLnBrk="1" hangingPunct="1"/>
            <a:r>
              <a:rPr lang="ja-JP" altLang="en-US" dirty="0">
                <a:latin typeface="Arial" panose="020B0604020202020204" pitchFamily="34" charset="0"/>
              </a:rPr>
              <a:t>半固形栄養剤を胃ろうから注入する場合の必要物品は、バッグに入った半固形栄養剤、補水液、トレイ、必要に応じて胃ろうボタンと接続するための接続用チューブなどが必要となります。</a:t>
            </a:r>
          </a:p>
          <a:p>
            <a:pPr eaLnBrk="1" hangingPunct="1"/>
            <a:r>
              <a:rPr lang="ja-JP" altLang="en-US" dirty="0">
                <a:latin typeface="Arial" panose="020B0604020202020204" pitchFamily="34" charset="0"/>
              </a:rPr>
              <a:t>栄養材料として、栄養剤の種類や量を確認します。</a:t>
            </a:r>
          </a:p>
          <a:p>
            <a:pPr eaLnBrk="1" hangingPunct="1"/>
            <a:r>
              <a:rPr lang="ja-JP" altLang="en-US" dirty="0">
                <a:latin typeface="Arial" panose="020B0604020202020204" pitchFamily="34" charset="0"/>
              </a:rPr>
              <a:t>栄養剤は温度に注意しましょう。目安は、常温から人肌くらいの温度ですが、医師の指示や家族の方法に従いましょう。半固形栄養剤は</a:t>
            </a:r>
            <a:r>
              <a:rPr lang="en-US" altLang="ja-JP" dirty="0">
                <a:latin typeface="Arial" panose="020B0604020202020204" pitchFamily="34" charset="0"/>
              </a:rPr>
              <a:t>40</a:t>
            </a:r>
            <a:r>
              <a:rPr lang="ja-JP" altLang="en-US" dirty="0">
                <a:latin typeface="Arial" panose="020B0604020202020204" pitchFamily="34" charset="0"/>
              </a:rPr>
              <a:t>度以上に熱すると液体状に変化する場合もあるので、特に注意が必要です。また、冷たすぎると下痢などを起こしてしまう可能性があります。冷蔵庫から取り出したものや、冷たい食品は避けなければなりません。好みによっては、湯せんする場合もあります。</a:t>
            </a:r>
          </a:p>
          <a:p>
            <a:pPr eaLnBrk="1" hangingPunct="1"/>
            <a:r>
              <a:rPr lang="ja-JP" altLang="en-US" dirty="0">
                <a:latin typeface="Arial" panose="020B0604020202020204" pitchFamily="34" charset="0"/>
              </a:rPr>
              <a:t>白湯は指示量を確認します。白湯はとろみをつける場合や、栄養剤と時間差を置いて注入する場合があります。あらかじめ指示内容を確認しましょう。</a:t>
            </a:r>
          </a:p>
          <a:p>
            <a:pPr eaLnBrk="1" hangingPunct="1"/>
            <a:r>
              <a:rPr lang="ja-JP" altLang="en-US" dirty="0">
                <a:latin typeface="Arial" panose="020B0604020202020204" pitchFamily="34" charset="0"/>
              </a:rPr>
              <a:t>チューブ型でない胃ろうボタンに、半固形栄養剤を注入する場合は、栄養剤バッグの口栓に専用アダプタを取り付け、接続用チューブと栄養剤バッグを接続します。接続用チューブ内の空気が胃内に入らないようにチューブ内に栄養剤を満たし、クランプを閉じます。</a:t>
            </a:r>
          </a:p>
          <a:p>
            <a:pPr eaLnBrk="1" hangingPunct="1"/>
            <a:r>
              <a:rPr lang="ja-JP" altLang="en-US" dirty="0">
                <a:latin typeface="Arial" panose="020B0604020202020204" pitchFamily="34" charset="0"/>
              </a:rPr>
              <a:t>カテーテルチップ型シリンジを使う場合は、半固形栄養剤をシリンジで吸い取っておくと良いでしょう。</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9209836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F09E379C-6472-411B-B68B-6AEB95ECFA23}"/>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3BF716C9-BD40-496F-B98B-D5381895D7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手順３、体位を調整する。</a:t>
            </a:r>
          </a:p>
          <a:p>
            <a:pPr eaLnBrk="1" hangingPunct="1"/>
            <a:r>
              <a:rPr lang="ja-JP" altLang="en-US" dirty="0">
                <a:latin typeface="ＭＳ Ｐ明朝" panose="02020600040205080304" pitchFamily="18" charset="-128"/>
              </a:rPr>
              <a:t>対象者が望むいつもの決められた体位に調整します。ベッドの頭側を上げる、あるいは車イスや安楽なソファーなどに移乗することもあります。</a:t>
            </a:r>
          </a:p>
          <a:p>
            <a:pPr eaLnBrk="1" hangingPunct="1"/>
            <a:r>
              <a:rPr lang="ja-JP" altLang="en-US" dirty="0">
                <a:latin typeface="ＭＳ Ｐ明朝" panose="02020600040205080304" pitchFamily="18" charset="-128"/>
              </a:rPr>
              <a:t>上体を起立させることは、栄養剤の逆流を防止し、十二指腸への流れがスムーズになります。</a:t>
            </a:r>
          </a:p>
          <a:p>
            <a:pPr eaLnBrk="1" hangingPunct="1"/>
            <a:r>
              <a:rPr lang="ja-JP" altLang="en-US" dirty="0">
                <a:latin typeface="ＭＳ Ｐ明朝" panose="02020600040205080304" pitchFamily="18" charset="-128"/>
              </a:rPr>
              <a:t>その際は、身体の向きを変えた時などに顔色が蒼白になっていないか観察します。もし、顔色が蒼白になったり、変わったことがあれば、対象者の気分を聞き、望む体位に変えるようにしましょう。</a:t>
            </a:r>
          </a:p>
          <a:p>
            <a:pPr eaLnBrk="1" hangingPunct="1"/>
            <a:r>
              <a:rPr lang="ja-JP" altLang="en-US" dirty="0">
                <a:latin typeface="ＭＳ Ｐ明朝" panose="02020600040205080304" pitchFamily="18" charset="-128"/>
              </a:rPr>
              <a:t>本人が希望や変化を訴えられない人の場合は、体位を変えるたびに脈や血圧を調べます。</a:t>
            </a:r>
          </a:p>
          <a:p>
            <a:pPr eaLnBrk="1" hangingPunct="1"/>
            <a:r>
              <a:rPr lang="ja-JP" altLang="en-US" dirty="0">
                <a:latin typeface="ＭＳ Ｐ明朝" panose="02020600040205080304" pitchFamily="18" charset="-128"/>
              </a:rPr>
              <a:t>また注入中しばらく同じ体位を保つ事になるので、体位の安楽をはかる必要があります。それには、無理な体位にしないことが大切で、臀部などに高い圧がかかっていないか、胃部を圧迫するような体位ではないかなどに留意し、対象者の希望を聞くように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3035326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799A73F-A067-4222-B94A-5CF4E102A4B4}"/>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FE31BD37-EAF7-4BA0-B78C-5BCEDBC3D9F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手順４、胃ろうチューブを観察する。</a:t>
            </a:r>
          </a:p>
          <a:p>
            <a:pPr eaLnBrk="1" hangingPunct="1"/>
            <a:r>
              <a:rPr lang="ja-JP" altLang="en-US" dirty="0">
                <a:latin typeface="ＭＳ Ｐ明朝" panose="02020600040205080304" pitchFamily="18" charset="-128"/>
              </a:rPr>
              <a:t>胃ろうチューブの破損や抜けがないか、固定の位置を目視で観察します。胃ろうから出ているチューブの長さに注意し、チューブが抜けているようでしたら、医療職に連絡・相談します。予め、連絡先や方法を取り決めておくとよいでしょう。</a:t>
            </a:r>
          </a:p>
          <a:p>
            <a:pPr eaLnBrk="1" hangingPunct="1"/>
            <a:r>
              <a:rPr lang="ja-JP" altLang="en-US" dirty="0">
                <a:latin typeface="ＭＳ Ｐ明朝" panose="02020600040205080304" pitchFamily="18" charset="-128"/>
              </a:rPr>
              <a:t>また、胃ろう周囲の観察は毎回行ってください。</a:t>
            </a:r>
          </a:p>
          <a:p>
            <a:pPr eaLnBrk="1" hangingPunct="1"/>
            <a:r>
              <a:rPr lang="ja-JP" altLang="en-US" dirty="0">
                <a:latin typeface="ＭＳ Ｐ明朝" panose="02020600040205080304" pitchFamily="18" charset="-128"/>
              </a:rPr>
              <a:t>・チューブに破損がないか</a:t>
            </a:r>
          </a:p>
          <a:p>
            <a:pPr eaLnBrk="1" hangingPunct="1"/>
            <a:r>
              <a:rPr lang="ja-JP" altLang="en-US" dirty="0">
                <a:latin typeface="ＭＳ Ｐ明朝" panose="02020600040205080304" pitchFamily="18" charset="-128"/>
              </a:rPr>
              <a:t>・ボタン型などで、ストッパーが皮膚の一箇所へくいこんで圧迫がないか</a:t>
            </a:r>
          </a:p>
          <a:p>
            <a:pPr eaLnBrk="1" hangingPunct="1"/>
            <a:r>
              <a:rPr lang="ja-JP" altLang="en-US" dirty="0">
                <a:latin typeface="ＭＳ Ｐ明朝" panose="02020600040205080304" pitchFamily="18" charset="-128"/>
              </a:rPr>
              <a:t>・誤注入を避けるため、胃ろうチューブであること、</a:t>
            </a:r>
          </a:p>
          <a:p>
            <a:pPr eaLnBrk="1" hangingPunct="1"/>
            <a:r>
              <a:rPr lang="ja-JP" altLang="en-US" dirty="0">
                <a:latin typeface="ＭＳ Ｐ明朝" panose="02020600040205080304" pitchFamily="18" charset="-128"/>
              </a:rPr>
              <a:t>などを確認します。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0239315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75999D43-80F1-40B3-93DB-2DBEE259F1BA}"/>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C1FAC8EF-CEE2-484C-9310-6C1A3F77C56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手順５、胃ろうチューブと半固形栄養剤をつなぐ。</a:t>
            </a:r>
          </a:p>
          <a:p>
            <a:pPr eaLnBrk="1" hangingPunct="1"/>
            <a:r>
              <a:rPr lang="ja-JP" altLang="en-US" dirty="0">
                <a:latin typeface="ＭＳ Ｐ明朝" panose="02020600040205080304" pitchFamily="18" charset="-128"/>
              </a:rPr>
              <a:t>ボタン型胃ろうカテーテルに連結した接続用チューブの栓、あるいはチューブ型胃ろうカテーテルの栓を開けた際に、しばらくそのまま待って、胃内のガスを自然に排出できるよう促します。また、胃内に残った栄養剤の戻りが無いか確認します。透明で薄い黄色の胃液が少し戻ってくるだけなら心配ないことが多いのですが、チューブの栓を開けると勢い良く栄養剤などの液が戻ってくるような場合は、胃腸の調子が悪いために、前回注入した栄養剤や胃液などが多量にたまっている可能性があります。この場合は、注入を中止するか、注入量を減らすなどの対応が必要になりますので、注入を始める前に医療職と相談してください。戻ってきた液が、栄養剤の色や透明でなく、褐色、黄色、緑色の時にも、胃や腸の問題がある可能性がありますので、医療職と相談しましょう。</a:t>
            </a:r>
          </a:p>
          <a:p>
            <a:pPr eaLnBrk="1" hangingPunct="1"/>
            <a:r>
              <a:rPr lang="ja-JP" altLang="en-US" dirty="0">
                <a:latin typeface="ＭＳ Ｐ明朝" panose="02020600040205080304" pitchFamily="18" charset="-128"/>
              </a:rPr>
              <a:t>胃ろうチューブの先端をアルコール綿などで拭き、胃ろうチューブと半固形栄養剤のバッグないし半固形栄養剤を吸ったカテーテルチップ型シリンジをつなぎます。誤注入を避けるため、胃ろうチューブであることを再度確認しましょう。圧がかかったときに外れないようしっかり取り付け、接続部位をしっかり把持（はじ）します。</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9616695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3CEE78B2-307A-47F9-B32D-8D2BBBAFECFA}"/>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05EF71F8-05A0-4DB5-9D81-18911DC7009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手順６、半固形栄養剤を注入する。</a:t>
            </a:r>
          </a:p>
          <a:p>
            <a:pPr eaLnBrk="1" hangingPunct="1"/>
            <a:r>
              <a:rPr lang="ja-JP" altLang="en-US" dirty="0">
                <a:latin typeface="Arial" panose="020B0604020202020204" pitchFamily="34" charset="0"/>
              </a:rPr>
              <a:t>意識障害のあるなしに関わらず、対象者本人に注入開始について必ず声をかけます。</a:t>
            </a:r>
          </a:p>
          <a:p>
            <a:pPr eaLnBrk="1" hangingPunct="1"/>
            <a:r>
              <a:rPr lang="ja-JP" altLang="en-US" dirty="0">
                <a:latin typeface="Arial" panose="020B0604020202020204" pitchFamily="34" charset="0"/>
              </a:rPr>
              <a:t>半固形栄養剤のバッグを、両手で適切な圧で押しながら注入します。</a:t>
            </a:r>
          </a:p>
          <a:p>
            <a:pPr eaLnBrk="1" hangingPunct="1"/>
            <a:r>
              <a:rPr lang="ja-JP" altLang="en-US" dirty="0">
                <a:latin typeface="Arial" panose="020B0604020202020204" pitchFamily="34" charset="0"/>
              </a:rPr>
              <a:t>手にかかる圧力を確認しながら、布を絞り込むようにして、</a:t>
            </a:r>
            <a:r>
              <a:rPr lang="en-US" altLang="ja-JP" dirty="0">
                <a:latin typeface="Arial" panose="020B0604020202020204" pitchFamily="34" charset="0"/>
              </a:rPr>
              <a:t>300ml</a:t>
            </a:r>
            <a:r>
              <a:rPr lang="ja-JP" altLang="en-US" dirty="0">
                <a:latin typeface="Arial" panose="020B0604020202020204" pitchFamily="34" charset="0"/>
              </a:rPr>
              <a:t>～ </a:t>
            </a:r>
            <a:r>
              <a:rPr lang="en-US" altLang="ja-JP" dirty="0">
                <a:latin typeface="Arial" panose="020B0604020202020204" pitchFamily="34" charset="0"/>
              </a:rPr>
              <a:t>600ml</a:t>
            </a:r>
            <a:r>
              <a:rPr lang="ja-JP" altLang="en-US" dirty="0">
                <a:latin typeface="Arial" panose="020B0604020202020204" pitchFamily="34" charset="0"/>
              </a:rPr>
              <a:t>を </a:t>
            </a:r>
            <a:r>
              <a:rPr lang="en-US" altLang="ja-JP" dirty="0">
                <a:latin typeface="Arial" panose="020B0604020202020204" pitchFamily="34" charset="0"/>
              </a:rPr>
              <a:t>15</a:t>
            </a:r>
            <a:r>
              <a:rPr lang="ja-JP" altLang="en-US" dirty="0">
                <a:latin typeface="Arial" panose="020B0604020202020204" pitchFamily="34" charset="0"/>
              </a:rPr>
              <a:t>分程度の時間で注入します。圧をかけて注入するので、胃ろう周囲からの栄養剤の漏れや過剰な圧により接続部が外れないかを確認しましょう。</a:t>
            </a:r>
          </a:p>
          <a:p>
            <a:pPr eaLnBrk="1" hangingPunct="1"/>
            <a:r>
              <a:rPr lang="ja-JP" altLang="en-US" dirty="0">
                <a:latin typeface="Arial" panose="020B0604020202020204" pitchFamily="34" charset="0"/>
              </a:rPr>
              <a:t>なお、半固形栄養剤の注入方法は、他にもカテーテルチップ型シリンジを用いて行う方法や、加圧バッグを使用する方法などがあります。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4363315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9BDC89E9-70A2-409A-B833-EA6A0E74F5ED}"/>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A0E32F05-D72F-4F13-BF8E-B443C17F308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ja-JP" altLang="en-US" dirty="0">
                <a:latin typeface="ＭＳ Ｐ明朝" panose="02020600040205080304" pitchFamily="18" charset="-128"/>
              </a:rPr>
              <a:t>手順７、異常がないか確認する。</a:t>
            </a:r>
          </a:p>
          <a:p>
            <a:pPr eaLnBrk="1" hangingPunct="1">
              <a:lnSpc>
                <a:spcPct val="80000"/>
              </a:lnSpc>
            </a:pPr>
            <a:r>
              <a:rPr lang="ja-JP" altLang="en-US" dirty="0">
                <a:latin typeface="ＭＳ Ｐ明朝" panose="02020600040205080304" pitchFamily="18" charset="-128"/>
              </a:rPr>
              <a:t>注入中も頻回に対象者の状態を確認します。</a:t>
            </a:r>
          </a:p>
          <a:p>
            <a:pPr eaLnBrk="1" hangingPunct="1">
              <a:lnSpc>
                <a:spcPct val="80000"/>
              </a:lnSpc>
            </a:pPr>
            <a:r>
              <a:rPr lang="ja-JP" altLang="en-US" dirty="0">
                <a:latin typeface="ＭＳ Ｐ明朝" panose="02020600040205080304" pitchFamily="18" charset="-128"/>
              </a:rPr>
              <a:t>・半固形栄養剤が接続部位から漏れていないか。</a:t>
            </a:r>
          </a:p>
          <a:p>
            <a:pPr eaLnBrk="1" hangingPunct="1">
              <a:lnSpc>
                <a:spcPct val="80000"/>
              </a:lnSpc>
            </a:pPr>
            <a:r>
              <a:rPr lang="ja-JP" altLang="en-US" dirty="0">
                <a:latin typeface="ＭＳ Ｐ明朝" panose="02020600040205080304" pitchFamily="18" charset="-128"/>
              </a:rPr>
              <a:t>・対象者の表情は苦しそうではないか。</a:t>
            </a:r>
          </a:p>
          <a:p>
            <a:pPr eaLnBrk="1" hangingPunct="1">
              <a:lnSpc>
                <a:spcPct val="80000"/>
              </a:lnSpc>
            </a:pPr>
            <a:r>
              <a:rPr lang="ja-JP" altLang="en-US" dirty="0">
                <a:latin typeface="ＭＳ Ｐ明朝" panose="02020600040205080304" pitchFamily="18" charset="-128"/>
              </a:rPr>
              <a:t>・下痢、嘔吐、頻脈、発汗、顔面紅潮、めまいなどはないか。</a:t>
            </a:r>
          </a:p>
          <a:p>
            <a:pPr eaLnBrk="1" hangingPunct="1">
              <a:lnSpc>
                <a:spcPct val="80000"/>
              </a:lnSpc>
            </a:pPr>
            <a:r>
              <a:rPr lang="ja-JP" altLang="en-US" dirty="0">
                <a:latin typeface="ＭＳ Ｐ明朝" panose="02020600040205080304" pitchFamily="18" charset="-128"/>
              </a:rPr>
              <a:t>・意識の変化はないか。</a:t>
            </a:r>
          </a:p>
          <a:p>
            <a:pPr eaLnBrk="1" hangingPunct="1">
              <a:lnSpc>
                <a:spcPct val="80000"/>
              </a:lnSpc>
            </a:pPr>
            <a:r>
              <a:rPr lang="ja-JP" altLang="en-US" dirty="0">
                <a:latin typeface="ＭＳ Ｐ明朝" panose="02020600040205080304" pitchFamily="18" charset="-128"/>
              </a:rPr>
              <a:t>・息切れがないか。</a:t>
            </a:r>
          </a:p>
          <a:p>
            <a:pPr eaLnBrk="1" hangingPunct="1">
              <a:lnSpc>
                <a:spcPct val="80000"/>
              </a:lnSpc>
            </a:pPr>
            <a:r>
              <a:rPr lang="ja-JP" altLang="en-US" dirty="0">
                <a:latin typeface="ＭＳ Ｐ明朝" panose="02020600040205080304" pitchFamily="18" charset="-128"/>
              </a:rPr>
              <a:t>などを確認します。</a:t>
            </a:r>
          </a:p>
          <a:p>
            <a:pPr eaLnBrk="1" hangingPunct="1">
              <a:lnSpc>
                <a:spcPct val="80000"/>
              </a:lnSpc>
            </a:pPr>
            <a:r>
              <a:rPr lang="ja-JP" altLang="en-US" dirty="0">
                <a:latin typeface="ＭＳ Ｐ明朝" panose="02020600040205080304" pitchFamily="18" charset="-128"/>
              </a:rPr>
              <a:t>すぐに看護師、医師や家族に連絡して指示に従うケース、注入速度を落とし、すぐに看護師、医師、家族に連絡し、指示に従うケース、注入を中断するか、注入速度をおとし、お腹の具合などを聞き、注入を続行するか、看護師などに連絡をするか対象者と相談するケースと、症状ごとに対応方法を予め理解しておきましょう。</a:t>
            </a:r>
          </a:p>
          <a:p>
            <a:pPr eaLnBrk="1" hangingPunct="1">
              <a:lnSpc>
                <a:spcPct val="80000"/>
              </a:lnSpc>
            </a:pPr>
            <a:r>
              <a:rPr lang="ja-JP" altLang="en-US" dirty="0">
                <a:latin typeface="ＭＳ Ｐ明朝" panose="02020600040205080304" pitchFamily="18" charset="-128"/>
              </a:rPr>
              <a:t>また食事中は、出来るだけリラックスできるよう、他のケアはせずに見守るようにしましょう。</a:t>
            </a:r>
          </a:p>
          <a:p>
            <a:pPr eaLnBrk="1" hangingPunct="1">
              <a:lnSpc>
                <a:spcPct val="80000"/>
              </a:lnSpc>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4316355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7909C8CE-BECF-4309-AEC8-780A95547D6B}"/>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D4A4F55E-4476-471F-B0A4-D5CCB58DF61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手順８、終わったら胃ろうチューブに白湯を流す。</a:t>
            </a:r>
          </a:p>
          <a:p>
            <a:pPr eaLnBrk="1" hangingPunct="1"/>
            <a:r>
              <a:rPr lang="ja-JP" altLang="en-US" dirty="0">
                <a:latin typeface="Arial" panose="020B0604020202020204" pitchFamily="34" charset="0"/>
              </a:rPr>
              <a:t>半固形栄養剤は粘度が高く、胃ろうチューブや胃ろうボタンの内腔に詰まり易いため、栄養剤の注入が終わったら、必ずカテーテルチップ型シリンジを使って白湯を注入し、チューブ内の栄養剤を流します。この時、白湯の量は、洗い流す程度の </a:t>
            </a:r>
            <a:r>
              <a:rPr lang="en-US" altLang="ja-JP" dirty="0">
                <a:latin typeface="Arial" panose="020B0604020202020204" pitchFamily="34" charset="0"/>
              </a:rPr>
              <a:t>5ml</a:t>
            </a:r>
            <a:r>
              <a:rPr lang="ja-JP" altLang="en-US" dirty="0">
                <a:latin typeface="Arial" panose="020B0604020202020204" pitchFamily="34" charset="0"/>
              </a:rPr>
              <a:t>～ </a:t>
            </a:r>
            <a:r>
              <a:rPr lang="en-US" altLang="ja-JP" dirty="0">
                <a:latin typeface="Arial" panose="020B0604020202020204" pitchFamily="34" charset="0"/>
              </a:rPr>
              <a:t>10 ml</a:t>
            </a:r>
            <a:r>
              <a:rPr lang="ja-JP" altLang="en-US" dirty="0">
                <a:latin typeface="Arial" panose="020B0604020202020204" pitchFamily="34" charset="0"/>
              </a:rPr>
              <a:t>程度が良いと考えられますが、決められた量であるかを確認しましょう。</a:t>
            </a:r>
          </a:p>
          <a:p>
            <a:pPr eaLnBrk="1" hangingPunct="1"/>
            <a:r>
              <a:rPr lang="ja-JP" altLang="en-US" dirty="0">
                <a:latin typeface="Arial" panose="020B0604020202020204" pitchFamily="34" charset="0"/>
              </a:rPr>
              <a:t>白湯はとろみをつける場合や、栄養剤と時間差を置いて注入する場合があります。あらかじめ指示内容を確認しましょう。</a:t>
            </a:r>
          </a:p>
          <a:p>
            <a:pPr eaLnBrk="1" hangingPunct="1"/>
            <a:r>
              <a:rPr lang="ja-JP" altLang="en-US" dirty="0">
                <a:latin typeface="Arial" panose="020B0604020202020204" pitchFamily="34" charset="0"/>
              </a:rPr>
              <a:t>胃ろうがチューブ型の場合は栓をし、ボタン型の場合は専用接続チューブをはずし、栓をします。</a:t>
            </a:r>
          </a:p>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70829269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1B2AACBA-C6A7-4CBE-8A8D-4C7D83927EC1}"/>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3B09CC6D-59A7-4DDC-AA8D-562A0B130A6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ＭＳ Ｐ明朝" panose="02020600040205080304" pitchFamily="18" charset="-128"/>
              </a:rPr>
              <a:t>手順９、体位を整える。</a:t>
            </a:r>
          </a:p>
          <a:p>
            <a:pPr eaLnBrk="1" hangingPunct="1"/>
            <a:r>
              <a:rPr lang="ja-JP" altLang="en-US" dirty="0">
                <a:latin typeface="ＭＳ Ｐ明朝" panose="02020600040205080304" pitchFamily="18" charset="-128"/>
              </a:rPr>
              <a:t>注入終了後しばらくは上体を挙上したまま、対象者の希望を参考に、医師や家族の指示に従い、安楽な姿勢を保ちます。上体挙上時間が長いことによる体幹の痛みがないか、安楽な姿勢となっているか確認します。特に、褥瘡（じょくそう）発生のリスクが高い対象者の場合、高い圧がかかっている部位がないか注意しましょう。</a:t>
            </a:r>
          </a:p>
          <a:p>
            <a:pPr eaLnBrk="1" hangingPunct="1"/>
            <a:r>
              <a:rPr lang="ja-JP" altLang="en-US" dirty="0">
                <a:latin typeface="ＭＳ Ｐ明朝" panose="02020600040205080304" pitchFamily="18" charset="-128"/>
              </a:rPr>
              <a:t>その後、異常がなければ、上体をさげるなど体位を整え、必要時は体位交換を再開します。</a:t>
            </a:r>
          </a:p>
          <a:p>
            <a:pPr eaLnBrk="1" hangingPunct="1"/>
            <a:r>
              <a:rPr lang="ja-JP" altLang="en-US" dirty="0">
                <a:latin typeface="ＭＳ Ｐ明朝" panose="02020600040205080304" pitchFamily="18" charset="-128"/>
              </a:rPr>
              <a:t>食後２時間～３時間、お腹の張りによる不快感などがないか、対象者に聞きます。その結果も参考にして、次回の注入速度や体位の工夫など対象者と相談して対処しましょう。</a:t>
            </a:r>
          </a:p>
          <a:p>
            <a:pPr eaLnBrk="1" hangingPunct="1"/>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375301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 name="正方形/長方形 10"/>
          <p:cNvSpPr/>
          <p:nvPr userDrawn="1"/>
        </p:nvSpPr>
        <p:spPr>
          <a:xfrm>
            <a:off x="611560" y="728808"/>
            <a:ext cx="7920880" cy="565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85800" y="1842393"/>
            <a:ext cx="7772400" cy="1470025"/>
          </a:xfrm>
        </p:spPr>
        <p:txBody>
          <a:bodyPr/>
          <a:lstStyle>
            <a:lvl1pPr>
              <a:defRPr baseline="0">
                <a:latin typeface="Segoe UI" panose="020B0502040204020203" pitchFamily="34" charset="0"/>
                <a:ea typeface="メイリオ" panose="020B0604030504040204" pitchFamily="50" charset="-128"/>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371600" y="3836640"/>
            <a:ext cx="6400800" cy="2400672"/>
          </a:xfrm>
        </p:spPr>
        <p:txBody>
          <a:bodyPr anchor="ctr" anchorCtr="0">
            <a:normAutofit/>
          </a:bodyPr>
          <a:lstStyle>
            <a:lvl1pPr marL="0" indent="0" algn="l">
              <a:buNone/>
              <a:defRPr sz="2400" baseline="0">
                <a:solidFill>
                  <a:schemeClr val="tx1">
                    <a:lumMod val="65000"/>
                    <a:lumOff val="35000"/>
                  </a:schemeClr>
                </a:solidFill>
                <a:latin typeface="Segoe UI" panose="020B0502040204020203" pitchFamily="34" charset="0"/>
                <a:ea typeface="メイリオ"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lvl1pPr>
              <a:defRPr baseline="0">
                <a:latin typeface="Segoe UI" panose="020B0502040204020203" pitchFamily="34" charset="0"/>
                <a:ea typeface="メイリオ" panose="020B0604030504040204" pitchFamily="50" charset="-128"/>
              </a:defRPr>
            </a:lvl1pPr>
          </a:lstStyle>
          <a:p>
            <a:fld id="{BF6C3C60-A757-4C9E-A269-9F5DBF6B79B4}" type="datetime1">
              <a:rPr lang="ja-JP" altLang="en-US" smtClean="0"/>
              <a:t>2019/4/23</a:t>
            </a:fld>
            <a:endParaRPr lang="ja-JP" altLang="en-US"/>
          </a:p>
        </p:txBody>
      </p:sp>
      <p:sp>
        <p:nvSpPr>
          <p:cNvPr id="5" name="フッター プレースホルダー 4"/>
          <p:cNvSpPr>
            <a:spLocks noGrp="1"/>
          </p:cNvSpPr>
          <p:nvPr>
            <p:ph type="ftr" sz="quarter" idx="11"/>
          </p:nvPr>
        </p:nvSpPr>
        <p:spPr/>
        <p:txBody>
          <a:bodyPr/>
          <a:lstStyle>
            <a:lvl1pPr>
              <a:defRPr baseline="0">
                <a:latin typeface="Segoe UI" panose="020B0502040204020203" pitchFamily="34" charset="0"/>
                <a:ea typeface="メイリオ" panose="020B0604030504040204" pitchFamily="50" charset="-128"/>
              </a:defRPr>
            </a:lvl1pPr>
          </a:lstStyle>
          <a:p>
            <a:endParaRPr lang="ja-JP" altLang="en-US"/>
          </a:p>
        </p:txBody>
      </p:sp>
      <p:sp>
        <p:nvSpPr>
          <p:cNvPr id="7" name="正方形/長方形 6"/>
          <p:cNvSpPr/>
          <p:nvPr userDrawn="1"/>
        </p:nvSpPr>
        <p:spPr>
          <a:xfrm>
            <a:off x="611560" y="728808"/>
            <a:ext cx="792088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dirty="0">
              <a:latin typeface="Segoe UI" panose="020B0502040204020203" pitchFamily="34" charset="0"/>
              <a:ea typeface="メイリオ" panose="020B0604030504040204" pitchFamily="50" charset="-128"/>
            </a:endParaRPr>
          </a:p>
        </p:txBody>
      </p:sp>
      <p:cxnSp>
        <p:nvCxnSpPr>
          <p:cNvPr id="9" name="直線コネクタ 8"/>
          <p:cNvCxnSpPr/>
          <p:nvPr userDrawn="1"/>
        </p:nvCxnSpPr>
        <p:spPr>
          <a:xfrm>
            <a:off x="611560" y="3356992"/>
            <a:ext cx="7920880" cy="0"/>
          </a:xfrm>
          <a:prstGeom prst="line">
            <a:avLst/>
          </a:prstGeom>
          <a:ln w="762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88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2545C9-9893-43E4-8640-7523A459E69F}" type="datetime1">
              <a:rPr kumimoji="1" lang="ja-JP" altLang="en-US" smtClean="0"/>
              <a:t>2019/4/23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64605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E06CFBD-9F93-48E8-BCA4-69502AF3016F}" type="datetime1">
              <a:rPr kumimoji="1" lang="ja-JP" altLang="en-US" smtClean="0"/>
              <a:t>2019/4/23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086535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コンテンツ">
    <p:spTree>
      <p:nvGrpSpPr>
        <p:cNvPr id="1" name=""/>
        <p:cNvGrpSpPr/>
        <p:nvPr/>
      </p:nvGrpSpPr>
      <p:grpSpPr>
        <a:xfrm>
          <a:off x="0" y="0"/>
          <a:ext cx="0" cy="0"/>
          <a:chOff x="0" y="0"/>
          <a:chExt cx="0" cy="0"/>
        </a:xfrm>
      </p:grpSpPr>
      <p:pic>
        <p:nvPicPr>
          <p:cNvPr id="3" name="Picture 5" descr="たんの吸引飾り1"/>
          <p:cNvPicPr>
            <a:picLocks noChangeAspect="1" noChangeArrowheads="1"/>
          </p:cNvPicPr>
          <p:nvPr userDrawn="1"/>
        </p:nvPicPr>
        <p:blipFill>
          <a:blip r:embed="rId2">
            <a:extLst>
              <a:ext uri="{28A0092B-C50C-407E-A947-70E740481C1C}">
                <a14:useLocalDpi xmlns:a14="http://schemas.microsoft.com/office/drawing/2010/main" val="0"/>
              </a:ext>
            </a:extLst>
          </a:blip>
          <a:srcRect l="5008" r="5966" b="11688"/>
          <a:stretch>
            <a:fillRect/>
          </a:stretch>
        </p:blipFill>
        <p:spPr bwMode="auto">
          <a:xfrm>
            <a:off x="0" y="333375"/>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コンテンツ プレースホルダ 1"/>
          <p:cNvSpPr>
            <a:spLocks noGrp="1"/>
          </p:cNvSpPr>
          <p:nvPr>
            <p:ph/>
          </p:nvPr>
        </p:nvSpPr>
        <p:spPr>
          <a:xfrm>
            <a:off x="457200" y="274644"/>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fld id="{4E5B5803-A520-4781-AEB7-E284EE93AD29}" type="datetime1">
              <a:rPr lang="ja-JP" altLang="en-US" smtClean="0"/>
              <a:t>2019/4/23</a:t>
            </a:fld>
            <a:endParaRPr lang="en-US" altLang="ja-JP"/>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Tree>
    <p:extLst>
      <p:ext uri="{BB962C8B-B14F-4D97-AF65-F5344CB8AC3E}">
        <p14:creationId xmlns:p14="http://schemas.microsoft.com/office/powerpoint/2010/main" val="268299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0EAB33-1A51-4AF7-8241-0B4B1D101741}" type="datetime1">
              <a:rPr kumimoji="1" lang="ja-JP" altLang="en-US" smtClean="0"/>
              <a:t>2019/4/23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831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bg>
      <p:bgPr>
        <a:solidFill>
          <a:schemeClr val="bg1">
            <a:lumMod val="95000"/>
          </a:schemeClr>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611560" y="728808"/>
            <a:ext cx="7920880" cy="565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83568" y="1628800"/>
            <a:ext cx="7772400" cy="1584176"/>
          </a:xfrm>
        </p:spPr>
        <p:txBody>
          <a:bodyPr anchor="ctr" anchorCtr="1"/>
          <a:lstStyle>
            <a:lvl1pPr algn="l">
              <a:defRPr sz="4000" b="1" cap="all" baseline="0">
                <a:latin typeface="Segoe UI" panose="020B0502040204020203" pitchFamily="34" charset="0"/>
                <a:ea typeface="メイリオ" panose="020B0604030504040204" pitchFamily="50" charset="-128"/>
              </a:defRPr>
            </a:lvl1p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lvl1pPr>
              <a:defRPr baseline="0">
                <a:latin typeface="Segoe UI" panose="020B0502040204020203" pitchFamily="34" charset="0"/>
                <a:ea typeface="メイリオ" panose="020B0604030504040204" pitchFamily="50" charset="-128"/>
              </a:defRPr>
            </a:lvl1pPr>
          </a:lstStyle>
          <a:p>
            <a:fld id="{CB554797-47A5-46BB-BF04-B00612D1A90B}" type="datetime1">
              <a:rPr lang="ja-JP" altLang="en-US" smtClean="0"/>
              <a:t>2019/4/23</a:t>
            </a:fld>
            <a:endParaRPr lang="ja-JP" altLang="en-US"/>
          </a:p>
        </p:txBody>
      </p:sp>
      <p:sp>
        <p:nvSpPr>
          <p:cNvPr id="5" name="フッター プレースホルダー 4"/>
          <p:cNvSpPr>
            <a:spLocks noGrp="1"/>
          </p:cNvSpPr>
          <p:nvPr>
            <p:ph type="ftr" sz="quarter" idx="11"/>
          </p:nvPr>
        </p:nvSpPr>
        <p:spPr/>
        <p:txBody>
          <a:bodyPr/>
          <a:lstStyle>
            <a:lvl1pPr>
              <a:defRPr baseline="0">
                <a:latin typeface="Segoe UI" panose="020B0502040204020203" pitchFamily="34" charset="0"/>
                <a:ea typeface="メイリオ" panose="020B0604030504040204" pitchFamily="50" charset="-128"/>
              </a:defRPr>
            </a:lvl1pPr>
          </a:lstStyle>
          <a:p>
            <a:endParaRPr lang="ja-JP" altLang="en-US"/>
          </a:p>
        </p:txBody>
      </p:sp>
      <p:cxnSp>
        <p:nvCxnSpPr>
          <p:cNvPr id="7" name="直線コネクタ 6"/>
          <p:cNvCxnSpPr/>
          <p:nvPr userDrawn="1"/>
        </p:nvCxnSpPr>
        <p:spPr>
          <a:xfrm>
            <a:off x="611560" y="3356992"/>
            <a:ext cx="7920880" cy="0"/>
          </a:xfrm>
          <a:prstGeom prst="line">
            <a:avLst/>
          </a:prstGeom>
          <a:ln w="76200" cmpd="thinThick">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サブタイトル 2"/>
          <p:cNvSpPr>
            <a:spLocks noGrp="1"/>
          </p:cNvSpPr>
          <p:nvPr>
            <p:ph type="subTitle" idx="1"/>
          </p:nvPr>
        </p:nvSpPr>
        <p:spPr>
          <a:xfrm>
            <a:off x="1371600" y="3836640"/>
            <a:ext cx="6400800" cy="2400672"/>
          </a:xfrm>
        </p:spPr>
        <p:txBody>
          <a:bodyPr anchor="ctr" anchorCtr="0">
            <a:normAutofit/>
          </a:bodyPr>
          <a:lstStyle>
            <a:lvl1pPr marL="0" indent="0" algn="l">
              <a:buNone/>
              <a:defRPr sz="2400" baseline="0">
                <a:solidFill>
                  <a:schemeClr val="tx1">
                    <a:lumMod val="65000"/>
                    <a:lumOff val="35000"/>
                  </a:schemeClr>
                </a:solidFill>
                <a:latin typeface="Segoe UI" panose="020B0502040204020203" pitchFamily="34" charset="0"/>
                <a:ea typeface="メイリオ"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13" name="正方形/長方形 12"/>
          <p:cNvSpPr/>
          <p:nvPr userDrawn="1"/>
        </p:nvSpPr>
        <p:spPr>
          <a:xfrm>
            <a:off x="611560" y="728808"/>
            <a:ext cx="7920880" cy="75597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dirty="0">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54317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5DA06D8-6B87-45EA-BF10-9FC0BF7AEC6B}" type="datetime1">
              <a:rPr kumimoji="1" lang="ja-JP" altLang="en-US" smtClean="0"/>
              <a:t>2019/4/23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27287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7209C39-EF13-4CAD-9990-A1C92DE5D2E2}" type="datetime1">
              <a:rPr kumimoji="1" lang="ja-JP" altLang="en-US" smtClean="0"/>
              <a:t>2019/4/23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63092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59552" y="558000"/>
            <a:ext cx="8748000" cy="530688"/>
          </a:xfrm>
        </p:spPr>
        <p:txBody>
          <a:bodyPr>
            <a:normAutofit/>
          </a:bodyPr>
          <a:lstStyle>
            <a:lvl1pPr algn="l">
              <a:defRPr sz="3200" b="0"/>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0EC0657B-03AD-4498-B135-93DF73436C00}" type="datetime1">
              <a:rPr kumimoji="1" lang="ja-JP" altLang="en-US" smtClean="0"/>
              <a:t>2019/4/23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cxnSp>
        <p:nvCxnSpPr>
          <p:cNvPr id="6" name="直線コネクタ 5"/>
          <p:cNvCxnSpPr/>
          <p:nvPr userDrawn="1"/>
        </p:nvCxnSpPr>
        <p:spPr>
          <a:xfrm>
            <a:off x="252520" y="1086867"/>
            <a:ext cx="8892000" cy="0"/>
          </a:xfrm>
          <a:prstGeom prst="line">
            <a:avLst/>
          </a:prstGeom>
          <a:ln w="57150" cmpd="sng">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userDrawn="1"/>
        </p:nvCxnSpPr>
        <p:spPr>
          <a:xfrm rot="5400000">
            <a:off x="-35488" y="834859"/>
            <a:ext cx="612000" cy="0"/>
          </a:xfrm>
          <a:prstGeom prst="line">
            <a:avLst/>
          </a:prstGeom>
          <a:ln w="57150" cmpd="sng">
            <a:solidFill>
              <a:schemeClr val="accent3">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547F5E4D-43F0-4533-AFBD-3EBEEF5D4A1B}"/>
              </a:ext>
            </a:extLst>
          </p:cNvPr>
          <p:cNvSpPr txBox="1"/>
          <p:nvPr userDrawn="1"/>
        </p:nvSpPr>
        <p:spPr>
          <a:xfrm>
            <a:off x="4598311" y="188640"/>
            <a:ext cx="4545193" cy="281290"/>
          </a:xfrm>
          <a:prstGeom prst="flowChartPunchedCard">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noAutofit/>
          </a:bodyPr>
          <a:lstStyle/>
          <a:p>
            <a:pPr algn="ctr"/>
            <a:endParaRPr kumimoji="1" lang="ja-JP" altLang="en-US" sz="1400" b="1" dirty="0">
              <a:latin typeface="Segoe UI" panose="020B0502040204020203" pitchFamily="34" charset="0"/>
              <a:ea typeface="メイリオ" panose="020B0604030504040204" pitchFamily="50" charset="-128"/>
            </a:endParaRPr>
          </a:p>
        </p:txBody>
      </p:sp>
      <p:cxnSp>
        <p:nvCxnSpPr>
          <p:cNvPr id="12" name="直線コネクタ 11">
            <a:extLst>
              <a:ext uri="{FF2B5EF4-FFF2-40B4-BE49-F238E27FC236}">
                <a16:creationId xmlns:a16="http://schemas.microsoft.com/office/drawing/2014/main" id="{1E12EE34-D9A2-4D77-8CB4-7ED33F86A0E4}"/>
              </a:ext>
            </a:extLst>
          </p:cNvPr>
          <p:cNvCxnSpPr>
            <a:cxnSpLocks/>
          </p:cNvCxnSpPr>
          <p:nvPr userDrawn="1"/>
        </p:nvCxnSpPr>
        <p:spPr>
          <a:xfrm>
            <a:off x="216520" y="501771"/>
            <a:ext cx="8928000" cy="0"/>
          </a:xfrm>
          <a:prstGeom prst="line">
            <a:avLst/>
          </a:prstGeom>
          <a:ln w="57150" cmpd="sng">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円/楕円 7"/>
          <p:cNvSpPr/>
          <p:nvPr userDrawn="1"/>
        </p:nvSpPr>
        <p:spPr>
          <a:xfrm>
            <a:off x="144512" y="384803"/>
            <a:ext cx="252000" cy="25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a:latin typeface="ＭＳ Ｐゴシック" panose="020B0600070205080204" pitchFamily="50" charset="-128"/>
              <a:ea typeface="ＭＳ Ｐゴシック" panose="020B0600070205080204" pitchFamily="50" charset="-128"/>
            </a:endParaRPr>
          </a:p>
        </p:txBody>
      </p:sp>
      <p:sp>
        <p:nvSpPr>
          <p:cNvPr id="13" name="円/楕円 7">
            <a:extLst>
              <a:ext uri="{FF2B5EF4-FFF2-40B4-BE49-F238E27FC236}">
                <a16:creationId xmlns:a16="http://schemas.microsoft.com/office/drawing/2014/main" id="{F3A36434-3811-44AD-AD88-D6C52E69F712}"/>
              </a:ext>
            </a:extLst>
          </p:cNvPr>
          <p:cNvSpPr/>
          <p:nvPr userDrawn="1"/>
        </p:nvSpPr>
        <p:spPr>
          <a:xfrm>
            <a:off x="216512" y="1032859"/>
            <a:ext cx="108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0937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baseline="0">
                <a:latin typeface="ＭＳ Ｐゴシック" panose="020B0600070205080204" pitchFamily="50" charset="-128"/>
                <a:ea typeface="ＭＳ Ｐゴシック" panose="020B0600070205080204" pitchFamily="50" charset="-128"/>
              </a:defRPr>
            </a:lvl1pPr>
          </a:lstStyle>
          <a:p>
            <a:fld id="{A1F69157-8F02-4015-B632-DB01F4C3D901}" type="datetime1">
              <a:rPr lang="ja-JP" altLang="en-US" smtClean="0"/>
              <a:t>2019/4/23</a:t>
            </a:fld>
            <a:endParaRPr lang="ja-JP" altLang="en-US"/>
          </a:p>
        </p:txBody>
      </p:sp>
      <p:sp>
        <p:nvSpPr>
          <p:cNvPr id="3" name="フッター プレースホルダー 2"/>
          <p:cNvSpPr>
            <a:spLocks noGrp="1"/>
          </p:cNvSpPr>
          <p:nvPr>
            <p:ph type="ftr" sz="quarter" idx="11"/>
          </p:nvPr>
        </p:nvSpPr>
        <p:spPr/>
        <p:txBody>
          <a:bodyPr/>
          <a:lstStyle>
            <a:lvl1pPr>
              <a:defRPr baseline="0">
                <a:latin typeface="ＭＳ Ｐゴシック" panose="020B0600070205080204" pitchFamily="50" charset="-128"/>
                <a:ea typeface="ＭＳ Ｐゴシック" panose="020B0600070205080204" pitchFamily="50" charset="-128"/>
              </a:defRPr>
            </a:lvl1pPr>
          </a:lstStyle>
          <a:p>
            <a:endParaRPr lang="ja-JP" altLang="en-US"/>
          </a:p>
        </p:txBody>
      </p:sp>
      <p:sp>
        <p:nvSpPr>
          <p:cNvPr id="4" name="スライド番号プレースホルダー 3"/>
          <p:cNvSpPr>
            <a:spLocks noGrp="1"/>
          </p:cNvSpPr>
          <p:nvPr>
            <p:ph type="sldNum" sz="quarter" idx="12"/>
          </p:nvPr>
        </p:nvSpPr>
        <p:spPr>
          <a:xfrm>
            <a:off x="7046912" y="6520259"/>
            <a:ext cx="2133600" cy="365125"/>
          </a:xfrm>
          <a:prstGeom prst="rect">
            <a:avLst/>
          </a:prstGeom>
        </p:spPr>
        <p:txBody>
          <a:bodyPr/>
          <a:lstStyle>
            <a:lvl1pPr>
              <a:defRPr baseline="0">
                <a:latin typeface="Segoe UI" panose="020B0502040204020203" pitchFamily="34" charset="0"/>
                <a:ea typeface="ＭＳ Ｐゴシック" panose="020B0600070205080204" pitchFamily="50" charset="-128"/>
              </a:defRPr>
            </a:lvl1pPr>
          </a:lstStyle>
          <a:p>
            <a:fld id="{2F220228-436E-489F-B827-493F94785DA9}" type="slidenum">
              <a:rPr lang="ja-JP" altLang="en-US" smtClean="0"/>
              <a:pPr/>
              <a:t>‹#›</a:t>
            </a:fld>
            <a:endParaRPr lang="ja-JP" altLang="en-US"/>
          </a:p>
        </p:txBody>
      </p:sp>
      <p:cxnSp>
        <p:nvCxnSpPr>
          <p:cNvPr id="18" name="直線コネクタ 17"/>
          <p:cNvCxnSpPr/>
          <p:nvPr userDrawn="1"/>
        </p:nvCxnSpPr>
        <p:spPr>
          <a:xfrm>
            <a:off x="143528" y="638704"/>
            <a:ext cx="9000000" cy="0"/>
          </a:xfrm>
          <a:prstGeom prst="line">
            <a:avLst/>
          </a:prstGeom>
          <a:ln w="57150" cmpd="sng">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userDrawn="1"/>
        </p:nvCxnSpPr>
        <p:spPr>
          <a:xfrm rot="5400000">
            <a:off x="-144504" y="314688"/>
            <a:ext cx="612000" cy="0"/>
          </a:xfrm>
          <a:prstGeom prst="line">
            <a:avLst/>
          </a:prstGeom>
          <a:ln w="57150" cmpd="sng">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 name="円/楕円 19"/>
          <p:cNvSpPr/>
          <p:nvPr userDrawn="1"/>
        </p:nvSpPr>
        <p:spPr>
          <a:xfrm>
            <a:off x="35496" y="512704"/>
            <a:ext cx="252000" cy="252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4545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4BE71CC-D419-4F0D-A01C-C4A0587CF952}" type="datetime1">
              <a:rPr kumimoji="1" lang="ja-JP" altLang="en-US" smtClean="0"/>
              <a:t>2019/4/23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74904" y="6453336"/>
            <a:ext cx="2133600" cy="365125"/>
          </a:xfrm>
          <a:prstGeom prst="rect">
            <a:avLst/>
          </a:prstGeom>
        </p:spPr>
        <p:txBody>
          <a:bodyPr/>
          <a:lstStyle/>
          <a:p>
            <a:fld id="{2F220228-436E-489F-B827-493F94785DA9}" type="slidenum">
              <a:rPr kumimoji="1" lang="ja-JP" altLang="en-US" smtClean="0"/>
              <a:t>‹#›</a:t>
            </a:fld>
            <a:endParaRPr kumimoji="1" lang="ja-JP" altLang="en-US"/>
          </a:p>
        </p:txBody>
      </p:sp>
    </p:spTree>
    <p:extLst>
      <p:ext uri="{BB962C8B-B14F-4D97-AF65-F5344CB8AC3E}">
        <p14:creationId xmlns:p14="http://schemas.microsoft.com/office/powerpoint/2010/main" val="356086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24BA494-D08F-487A-8A48-F25B881BDB85}" type="datetime1">
              <a:rPr kumimoji="1" lang="ja-JP" altLang="en-US" smtClean="0"/>
              <a:t>2019/4/23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57195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Segoe UI" panose="020B0502040204020203" pitchFamily="34" charset="0"/>
                <a:ea typeface="メイリオ" panose="020B0604030504040204" pitchFamily="50" charset="-128"/>
              </a:defRPr>
            </a:lvl1pPr>
          </a:lstStyle>
          <a:p>
            <a:fld id="{452DF93E-6539-45B3-81C2-4C0636370A0B}" type="datetime1">
              <a:rPr lang="ja-JP" altLang="en-US" smtClean="0"/>
              <a:t>2019/4/23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aseline="0">
                <a:solidFill>
                  <a:schemeClr val="tx1">
                    <a:tint val="75000"/>
                  </a:schemeClr>
                </a:solidFill>
                <a:latin typeface="Segoe UI" panose="020B0502040204020203" pitchFamily="34" charset="0"/>
                <a:ea typeface="メイリオ" panose="020B0604030504040204" pitchFamily="50" charset="-128"/>
              </a:defRPr>
            </a:lvl1pPr>
          </a:lstStyle>
          <a:p>
            <a:endParaRPr lang="ja-JP" altLang="en-US"/>
          </a:p>
        </p:txBody>
      </p:sp>
    </p:spTree>
    <p:extLst>
      <p:ext uri="{BB962C8B-B14F-4D97-AF65-F5344CB8AC3E}">
        <p14:creationId xmlns:p14="http://schemas.microsoft.com/office/powerpoint/2010/main" val="99880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baseline="0">
          <a:solidFill>
            <a:schemeClr val="tx1"/>
          </a:solidFill>
          <a:latin typeface="Segoe UI" panose="020B0502040204020203" pitchFamily="34" charset="0"/>
          <a:ea typeface="メイリオ" panose="020B0604030504040204"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baseline="0">
          <a:solidFill>
            <a:schemeClr val="tx1"/>
          </a:solidFill>
          <a:latin typeface="Segoe UI" panose="020B0502040204020203" pitchFamily="34" charset="0"/>
          <a:ea typeface="メイリオ" panose="020B060403050404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Segoe UI" panose="020B0502040204020203" pitchFamily="34" charset="0"/>
          <a:ea typeface="メイリオ" panose="020B0604030504040204"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baseline="0">
          <a:solidFill>
            <a:schemeClr val="tx1"/>
          </a:solidFill>
          <a:latin typeface="Segoe UI" panose="020B0502040204020203" pitchFamily="34" charset="0"/>
          <a:ea typeface="メイリオ" panose="020B0604030504040204"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g"/></Relationships>
</file>

<file path=ppt/slides/_rels/slide10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0.xml"/><Relationship Id="rId1" Type="http://schemas.openxmlformats.org/officeDocument/2006/relationships/slideLayout" Target="../slideLayouts/slideLayout6.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6.xml"/><Relationship Id="rId1" Type="http://schemas.openxmlformats.org/officeDocument/2006/relationships/slideLayout" Target="../slideLayouts/slideLayout6.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10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09.xml"/><Relationship Id="rId1" Type="http://schemas.openxmlformats.org/officeDocument/2006/relationships/slideLayout" Target="../slideLayouts/slideLayout6.xml"/><Relationship Id="rId4" Type="http://schemas.openxmlformats.org/officeDocument/2006/relationships/image" Target="../media/image95.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10.xml"/><Relationship Id="rId1" Type="http://schemas.openxmlformats.org/officeDocument/2006/relationships/slideLayout" Target="../slideLayouts/slideLayout6.xml"/><Relationship Id="rId5" Type="http://schemas.openxmlformats.org/officeDocument/2006/relationships/image" Target="../media/image81.jpeg"/><Relationship Id="rId4" Type="http://schemas.openxmlformats.org/officeDocument/2006/relationships/image" Target="../media/image80.jpe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4.xml"/><Relationship Id="rId1" Type="http://schemas.openxmlformats.org/officeDocument/2006/relationships/slideLayout" Target="../slideLayouts/slideLayout6.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38.jpg"/><Relationship Id="rId4" Type="http://schemas.openxmlformats.org/officeDocument/2006/relationships/image" Target="../media/image37.jpg"/></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3.jpg"/></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5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6.xml"/><Relationship Id="rId1" Type="http://schemas.openxmlformats.org/officeDocument/2006/relationships/slideLayout" Target="../slideLayouts/slideLayout6.xml"/><Relationship Id="rId5" Type="http://schemas.openxmlformats.org/officeDocument/2006/relationships/image" Target="../media/image52.jpg"/><Relationship Id="rId4" Type="http://schemas.openxmlformats.org/officeDocument/2006/relationships/image" Target="../media/image51.jpg"/></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54.jp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56.jpg"/></Relationships>
</file>

<file path=ppt/slides/_rels/slide6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1.xml"/><Relationship Id="rId1" Type="http://schemas.openxmlformats.org/officeDocument/2006/relationships/slideLayout" Target="../slideLayouts/slideLayout6.xml"/><Relationship Id="rId5" Type="http://schemas.openxmlformats.org/officeDocument/2006/relationships/image" Target="../media/image59.jpg"/><Relationship Id="rId4" Type="http://schemas.openxmlformats.org/officeDocument/2006/relationships/image" Target="../media/image58.jpg"/></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62.jpg"/></Relationships>
</file>

<file path=ppt/slides/_rels/slide6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67.jpg"/></Relationships>
</file>

<file path=ppt/slides/_rels/slide6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0.xml"/><Relationship Id="rId1" Type="http://schemas.openxmlformats.org/officeDocument/2006/relationships/slideLayout" Target="../slideLayouts/slideLayout6.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8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4.xml"/><Relationship Id="rId1" Type="http://schemas.openxmlformats.org/officeDocument/2006/relationships/slideLayout" Target="../slideLayouts/slideLayout6.xml"/><Relationship Id="rId5" Type="http://schemas.openxmlformats.org/officeDocument/2006/relationships/image" Target="../media/image81.jpeg"/><Relationship Id="rId4" Type="http://schemas.openxmlformats.org/officeDocument/2006/relationships/image" Target="../media/image80.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8.xml"/><Relationship Id="rId1" Type="http://schemas.openxmlformats.org/officeDocument/2006/relationships/slideLayout" Target="../slideLayouts/slideLayout6.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タイトル 1">
            <a:extLst>
              <a:ext uri="{FF2B5EF4-FFF2-40B4-BE49-F238E27FC236}">
                <a16:creationId xmlns:a16="http://schemas.microsoft.com/office/drawing/2014/main" id="{59DDFFC6-4054-487F-93EB-38968658B80B}"/>
              </a:ext>
            </a:extLst>
          </p:cNvPr>
          <p:cNvSpPr>
            <a:spLocks noGrp="1"/>
          </p:cNvSpPr>
          <p:nvPr>
            <p:ph type="ctrTitle"/>
          </p:nvPr>
        </p:nvSpPr>
        <p:spPr/>
        <p:txBody>
          <a:bodyPr/>
          <a:lstStyle/>
          <a:p>
            <a:pPr algn="ctr" eaLnBrk="1" hangingPunct="1"/>
            <a:r>
              <a:rPr lang="ja-JP" altLang="en-US" sz="4400" b="1" dirty="0"/>
              <a:t>喀痰</a:t>
            </a:r>
            <a:r>
              <a:rPr lang="ja-JP" altLang="ja-JP" sz="4400" b="1" dirty="0"/>
              <a:t>吸引等に関する演習</a:t>
            </a:r>
            <a:endParaRPr lang="ja-JP" altLang="en-US" sz="4400" b="1" dirty="0"/>
          </a:p>
        </p:txBody>
      </p:sp>
      <p:sp>
        <p:nvSpPr>
          <p:cNvPr id="5" name="テキスト ボックス 4">
            <a:extLst>
              <a:ext uri="{FF2B5EF4-FFF2-40B4-BE49-F238E27FC236}">
                <a16:creationId xmlns:a16="http://schemas.microsoft.com/office/drawing/2014/main" id="{AEE5F736-80BC-4EEB-B6C5-31ED0C99B563}"/>
              </a:ext>
            </a:extLst>
          </p:cNvPr>
          <p:cNvSpPr txBox="1"/>
          <p:nvPr/>
        </p:nvSpPr>
        <p:spPr>
          <a:xfrm>
            <a:off x="3574435" y="777478"/>
            <a:ext cx="200888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uLnTx/>
                <a:uFillTx/>
                <a:latin typeface="Segoe UI" panose="020B0502040204020203" pitchFamily="34" charset="0"/>
                <a:ea typeface="メイリオ" panose="020B0604030504040204" pitchFamily="50" charset="-128"/>
                <a:cs typeface="+mn-cs"/>
              </a:rPr>
              <a:t>第</a:t>
            </a:r>
            <a:r>
              <a:rPr kumimoji="1" lang="en-US" altLang="ja-JP" sz="5400" b="1" i="0" u="none" strike="noStrike" kern="1200" cap="none" spc="0" normalizeH="0" baseline="0" noProof="0" dirty="0">
                <a:ln>
                  <a:noFill/>
                </a:ln>
                <a:solidFill>
                  <a:prstClr val="white"/>
                </a:solidFill>
                <a:effectLst/>
                <a:uLnTx/>
                <a:uFillTx/>
                <a:latin typeface="Segoe UI" panose="020B0502040204020203" pitchFamily="34" charset="0"/>
                <a:ea typeface="メイリオ" panose="020B0604030504040204" pitchFamily="50" charset="-128"/>
                <a:cs typeface="+mn-cs"/>
              </a:rPr>
              <a:t>Ⅲ</a:t>
            </a:r>
            <a:r>
              <a:rPr kumimoji="1" lang="ja-JP" altLang="en-US" sz="4400" b="1" i="0" u="none" strike="noStrike" kern="1200" cap="none" spc="0" normalizeH="0" baseline="0" noProof="0" dirty="0">
                <a:ln>
                  <a:noFill/>
                </a:ln>
                <a:solidFill>
                  <a:prstClr val="white"/>
                </a:solidFill>
                <a:effectLst/>
                <a:uLnTx/>
                <a:uFillTx/>
                <a:latin typeface="Segoe UI" panose="020B0502040204020203" pitchFamily="34" charset="0"/>
                <a:ea typeface="メイリオ" panose="020B0604030504040204" pitchFamily="50" charset="-128"/>
                <a:cs typeface="+mn-cs"/>
              </a:rPr>
              <a:t>章</a:t>
            </a:r>
          </a:p>
        </p:txBody>
      </p:sp>
      <p:sp>
        <p:nvSpPr>
          <p:cNvPr id="7" name="字幕 1">
            <a:extLst>
              <a:ext uri="{FF2B5EF4-FFF2-40B4-BE49-F238E27FC236}">
                <a16:creationId xmlns:a16="http://schemas.microsoft.com/office/drawing/2014/main" id="{F729F227-A64F-44C1-9B83-5E65D8B25E52}"/>
              </a:ext>
            </a:extLst>
          </p:cNvPr>
          <p:cNvSpPr txBox="1">
            <a:spLocks/>
          </p:cNvSpPr>
          <p:nvPr/>
        </p:nvSpPr>
        <p:spPr>
          <a:xfrm>
            <a:off x="1187624" y="3645024"/>
            <a:ext cx="6912768" cy="2400672"/>
          </a:xfrm>
          <a:prstGeom prst="rect">
            <a:avLst/>
          </a:prstGeom>
        </p:spPr>
        <p:txBody>
          <a:bodyPr vert="horz" lIns="91440" tIns="45720" rIns="91440" bIns="45720" rtlCol="0" anchor="ctr" anchorCtr="0">
            <a:normAutofit/>
          </a:bodyPr>
          <a:lstStyle>
            <a:lvl1pPr marL="0" indent="0" algn="l" defTabSz="914400" rtl="0" eaLnBrk="1" latinLnBrk="0" hangingPunct="1">
              <a:spcBef>
                <a:spcPct val="20000"/>
              </a:spcBef>
              <a:buFont typeface="Arial" panose="020B0604020202020204" pitchFamily="34" charset="0"/>
              <a:buNone/>
              <a:defRPr kumimoji="1" sz="2400" kern="1200" baseline="0">
                <a:solidFill>
                  <a:schemeClr val="tx1">
                    <a:lumMod val="65000"/>
                    <a:lumOff val="35000"/>
                  </a:schemeClr>
                </a:solidFill>
                <a:latin typeface="Segoe UI" panose="020B0502040204020203" pitchFamily="34" charset="0"/>
                <a:ea typeface="メイリオ" panose="020B0604030504040204" pitchFamily="50" charset="-128"/>
                <a:cs typeface="+mn-cs"/>
              </a:defRPr>
            </a:lvl1pPr>
            <a:lvl2pPr marL="457200" indent="0" algn="ctr" defTabSz="914400" rtl="0" eaLnBrk="1" latinLnBrk="0" hangingPunct="1">
              <a:spcBef>
                <a:spcPct val="20000"/>
              </a:spcBef>
              <a:buFont typeface="Arial" panose="020B0604020202020204" pitchFamily="34" charset="0"/>
              <a:buNone/>
              <a:defRPr kumimoji="1" sz="2800" kern="1200" baseline="0">
                <a:solidFill>
                  <a:schemeClr val="tx1">
                    <a:tint val="75000"/>
                  </a:schemeClr>
                </a:solidFill>
                <a:latin typeface="Segoe UI" panose="020B0502040204020203" pitchFamily="34" charset="0"/>
                <a:ea typeface="メイリオ" panose="020B0604030504040204" pitchFamily="50" charset="-128"/>
                <a:cs typeface="+mn-cs"/>
              </a:defRPr>
            </a:lvl2pPr>
            <a:lvl3pPr marL="914400" indent="0" algn="ctr" defTabSz="914400" rtl="0" eaLnBrk="1" latinLnBrk="0" hangingPunct="1">
              <a:spcBef>
                <a:spcPct val="20000"/>
              </a:spcBef>
              <a:buFont typeface="Arial" panose="020B0604020202020204" pitchFamily="34" charset="0"/>
              <a:buNone/>
              <a:defRPr kumimoji="1" sz="2400" kern="1200" baseline="0">
                <a:solidFill>
                  <a:schemeClr val="tx1">
                    <a:tint val="75000"/>
                  </a:schemeClr>
                </a:solidFill>
                <a:latin typeface="Segoe UI" panose="020B0502040204020203" pitchFamily="34" charset="0"/>
                <a:ea typeface="メイリオ" panose="020B0604030504040204" pitchFamily="50" charset="-128"/>
                <a:cs typeface="+mn-cs"/>
              </a:defRPr>
            </a:lvl3pPr>
            <a:lvl4pPr marL="1371600" indent="0" algn="ctr" defTabSz="914400" rtl="0" eaLnBrk="1" latinLnBrk="0" hangingPunct="1">
              <a:spcBef>
                <a:spcPct val="20000"/>
              </a:spcBef>
              <a:buFont typeface="Arial" panose="020B0604020202020204" pitchFamily="34" charset="0"/>
              <a:buNone/>
              <a:defRPr kumimoji="1" sz="2000" kern="1200" baseline="0">
                <a:solidFill>
                  <a:schemeClr val="tx1">
                    <a:tint val="75000"/>
                  </a:schemeClr>
                </a:solidFill>
                <a:latin typeface="Segoe UI" panose="020B0502040204020203" pitchFamily="34" charset="0"/>
                <a:ea typeface="メイリオ" panose="020B0604030504040204" pitchFamily="50" charset="-128"/>
                <a:cs typeface="+mn-cs"/>
              </a:defRPr>
            </a:lvl4pPr>
            <a:lvl5pPr marL="1828800" indent="0" algn="ctr" defTabSz="914400" rtl="0" eaLnBrk="1" latinLnBrk="0" hangingPunct="1">
              <a:spcBef>
                <a:spcPct val="20000"/>
              </a:spcBef>
              <a:buFont typeface="Arial" panose="020B0604020202020204" pitchFamily="34" charset="0"/>
              <a:buNone/>
              <a:defRPr kumimoji="1" sz="2000" kern="1200" baseline="0">
                <a:solidFill>
                  <a:schemeClr val="tx1">
                    <a:tint val="75000"/>
                  </a:schemeClr>
                </a:solidFill>
                <a:latin typeface="Segoe UI" panose="020B0502040204020203" pitchFamily="34" charset="0"/>
                <a:ea typeface="メイリオ" panose="020B0604030504040204" pitchFamily="50" charset="-128"/>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2000"/>
              <a:t>１．口腔内の喀痰吸引</a:t>
            </a:r>
            <a:endParaRPr lang="en-US" altLang="ja-JP" sz="2000"/>
          </a:p>
          <a:p>
            <a:r>
              <a:rPr lang="ja-JP" altLang="en-US" sz="2000"/>
              <a:t>２．鼻腔内の喀痰吸引</a:t>
            </a:r>
            <a:endParaRPr lang="en-US" altLang="ja-JP" sz="2000"/>
          </a:p>
          <a:p>
            <a:r>
              <a:rPr lang="ja-JP" altLang="en-US" sz="2000"/>
              <a:t>３．気管カニューレ内部の喀痰吸引</a:t>
            </a:r>
            <a:endParaRPr lang="en-US" altLang="ja-JP" sz="2000"/>
          </a:p>
          <a:p>
            <a:r>
              <a:rPr lang="ja-JP" altLang="en-US" sz="2000"/>
              <a:t>４．胃ろうによる経管栄養（滴下型の液体栄養剤の場合）</a:t>
            </a:r>
            <a:endParaRPr lang="en-US" altLang="ja-JP" sz="2000"/>
          </a:p>
          <a:p>
            <a:r>
              <a:rPr lang="ja-JP" altLang="en-US" sz="2000"/>
              <a:t>５．胃ろうによる経管栄養（半固形栄養剤の場合）</a:t>
            </a:r>
            <a:endParaRPr lang="en-US" altLang="ja-JP" sz="2000"/>
          </a:p>
          <a:p>
            <a:r>
              <a:rPr lang="ja-JP" altLang="en-US" sz="2000"/>
              <a:t>６．経鼻経管栄養（滴下型の液体栄養剤の場合）</a:t>
            </a:r>
            <a:endParaRPr lang="en-US" altLang="ja-JP" sz="2000" dirty="0"/>
          </a:p>
        </p:txBody>
      </p:sp>
    </p:spTree>
    <p:extLst>
      <p:ext uri="{BB962C8B-B14F-4D97-AF65-F5344CB8AC3E}">
        <p14:creationId xmlns:p14="http://schemas.microsoft.com/office/powerpoint/2010/main" val="222900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a:xfrm>
            <a:off x="251520" y="558000"/>
            <a:ext cx="8892480" cy="530688"/>
          </a:xfrm>
        </p:spPr>
        <p:txBody>
          <a:bodyPr>
            <a:noAutofit/>
          </a:bodyPr>
          <a:lstStyle/>
          <a:p>
            <a:r>
              <a:rPr kumimoji="1" lang="ja-JP" altLang="en-US" sz="2200" dirty="0"/>
              <a:t>＜乾燥法、薬液浸漬法＞手順④吸引カテーテルを取り出す</a:t>
            </a:r>
            <a:endParaRPr kumimoji="1" lang="ja-JP" altLang="en-US" sz="2200" strike="sngStrike" dirty="0">
              <a:solidFill>
                <a:srgbClr val="FF0000"/>
              </a:solidFill>
            </a:endParaRPr>
          </a:p>
        </p:txBody>
      </p:sp>
      <p:sp>
        <p:nvSpPr>
          <p:cNvPr id="8" name="Text Box 3">
            <a:extLst>
              <a:ext uri="{FF2B5EF4-FFF2-40B4-BE49-F238E27FC236}">
                <a16:creationId xmlns:a16="http://schemas.microsoft.com/office/drawing/2014/main" id="{9FC112C0-A227-4D85-8AC7-2E562F047F1B}"/>
              </a:ext>
            </a:extLst>
          </p:cNvPr>
          <p:cNvSpPr txBox="1">
            <a:spLocks noChangeArrowheads="1"/>
          </p:cNvSpPr>
          <p:nvPr/>
        </p:nvSpPr>
        <p:spPr bwMode="auto">
          <a:xfrm>
            <a:off x="2268000" y="3038748"/>
            <a:ext cx="670622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nchor="ctr">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○非利き手で吸引カテーテルを保管容器から取り出す。</a:t>
            </a:r>
          </a:p>
        </p:txBody>
      </p:sp>
      <p:pic>
        <p:nvPicPr>
          <p:cNvPr id="9" name="コンテンツ プレースホルダー 5">
            <a:extLst>
              <a:ext uri="{FF2B5EF4-FFF2-40B4-BE49-F238E27FC236}">
                <a16:creationId xmlns:a16="http://schemas.microsoft.com/office/drawing/2014/main" id="{E9D27554-9510-4E56-AF4C-A7D860408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53" y="3038748"/>
            <a:ext cx="1887029" cy="1418316"/>
          </a:xfrm>
          <a:prstGeom prst="rect">
            <a:avLst/>
          </a:prstGeom>
        </p:spPr>
      </p:pic>
      <p:pic>
        <p:nvPicPr>
          <p:cNvPr id="10" name="コンテンツ プレースホルダー 5">
            <a:extLst>
              <a:ext uri="{FF2B5EF4-FFF2-40B4-BE49-F238E27FC236}">
                <a16:creationId xmlns:a16="http://schemas.microsoft.com/office/drawing/2014/main" id="{05370199-F348-4E17-8996-BFFC50209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791" y="4749403"/>
            <a:ext cx="1887029" cy="1418316"/>
          </a:xfrm>
          <a:prstGeom prst="rect">
            <a:avLst/>
          </a:prstGeom>
        </p:spPr>
      </p:pic>
      <p:sp>
        <p:nvSpPr>
          <p:cNvPr id="11" name="Text Box 3">
            <a:extLst>
              <a:ext uri="{FF2B5EF4-FFF2-40B4-BE49-F238E27FC236}">
                <a16:creationId xmlns:a16="http://schemas.microsoft.com/office/drawing/2014/main" id="{B0F8A0D9-1685-4E1C-94F7-5BB3E5C60B8C}"/>
              </a:ext>
            </a:extLst>
          </p:cNvPr>
          <p:cNvSpPr txBox="1">
            <a:spLocks noChangeArrowheads="1"/>
          </p:cNvSpPr>
          <p:nvPr/>
        </p:nvSpPr>
        <p:spPr bwMode="auto">
          <a:xfrm>
            <a:off x="2268000" y="4749403"/>
            <a:ext cx="3771118" cy="141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t"/>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○非利き手から、利き手で吸引カテーテルの接続部を持つ。</a:t>
            </a:r>
          </a:p>
        </p:txBody>
      </p:sp>
      <p:pic>
        <p:nvPicPr>
          <p:cNvPr id="13" name="図 12">
            <a:extLst>
              <a:ext uri="{FF2B5EF4-FFF2-40B4-BE49-F238E27FC236}">
                <a16:creationId xmlns:a16="http://schemas.microsoft.com/office/drawing/2014/main" id="{7B5E4F68-71EF-4924-82B5-70376D49FA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801" y="1332000"/>
            <a:ext cx="1889943" cy="1414408"/>
          </a:xfrm>
          <a:prstGeom prst="rect">
            <a:avLst/>
          </a:prstGeom>
        </p:spPr>
      </p:pic>
      <p:sp>
        <p:nvSpPr>
          <p:cNvPr id="14" name="Text Box 3">
            <a:extLst>
              <a:ext uri="{FF2B5EF4-FFF2-40B4-BE49-F238E27FC236}">
                <a16:creationId xmlns:a16="http://schemas.microsoft.com/office/drawing/2014/main" id="{634339AC-E968-49A5-B784-FA9311510274}"/>
              </a:ext>
            </a:extLst>
          </p:cNvPr>
          <p:cNvSpPr txBox="1">
            <a:spLocks noChangeArrowheads="1"/>
          </p:cNvSpPr>
          <p:nvPr/>
        </p:nvSpPr>
        <p:spPr bwMode="auto">
          <a:xfrm>
            <a:off x="2268000" y="1332000"/>
            <a:ext cx="6706224" cy="94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0" rIns="0" bIns="0" anchor="t"/>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○使い捨て手袋をする。</a:t>
            </a:r>
            <a:br>
              <a:rPr lang="en-US" altLang="ja-JP" dirty="0"/>
            </a:br>
            <a:r>
              <a:rPr lang="ja-JP" altLang="en-US" dirty="0"/>
              <a:t>場合によっては、セッシを持つ。</a:t>
            </a:r>
          </a:p>
        </p:txBody>
      </p:sp>
      <p:sp>
        <p:nvSpPr>
          <p:cNvPr id="16" name="テキスト ボックス 15">
            <a:extLst>
              <a:ext uri="{FF2B5EF4-FFF2-40B4-BE49-F238E27FC236}">
                <a16:creationId xmlns:a16="http://schemas.microsoft.com/office/drawing/2014/main" id="{BD18A452-56ED-42DB-BE59-E62B7540765B}"/>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15" name="Text Box 17">
            <a:extLst>
              <a:ext uri="{FF2B5EF4-FFF2-40B4-BE49-F238E27FC236}">
                <a16:creationId xmlns:a16="http://schemas.microsoft.com/office/drawing/2014/main" id="{F2E1644C-D4B4-4C98-BD22-D48570F67356}"/>
              </a:ext>
            </a:extLst>
          </p:cNvPr>
          <p:cNvSpPr txBox="1">
            <a:spLocks noChangeArrowheads="1"/>
          </p:cNvSpPr>
          <p:nvPr/>
        </p:nvSpPr>
        <p:spPr bwMode="auto">
          <a:xfrm>
            <a:off x="6145567" y="4166376"/>
            <a:ext cx="2602897" cy="2286811"/>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・衛生的に、器具の取扱いができているか。</a:t>
            </a:r>
          </a:p>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・カテーテルの先端をあちこちにぶつけていないか。</a:t>
            </a:r>
          </a:p>
        </p:txBody>
      </p:sp>
      <p:sp>
        <p:nvSpPr>
          <p:cNvPr id="17" name="Text Box 25">
            <a:extLst>
              <a:ext uri="{FF2B5EF4-FFF2-40B4-BE49-F238E27FC236}">
                <a16:creationId xmlns:a16="http://schemas.microsoft.com/office/drawing/2014/main" id="{599B8E4B-1BEF-485B-9A95-4316CEC02F3E}"/>
              </a:ext>
            </a:extLst>
          </p:cNvPr>
          <p:cNvSpPr txBox="1">
            <a:spLocks noChangeArrowheads="1"/>
          </p:cNvSpPr>
          <p:nvPr/>
        </p:nvSpPr>
        <p:spPr bwMode="auto">
          <a:xfrm>
            <a:off x="6145567" y="378904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2" name="スライド番号プレースホルダー 1">
            <a:extLst>
              <a:ext uri="{FF2B5EF4-FFF2-40B4-BE49-F238E27FC236}">
                <a16:creationId xmlns:a16="http://schemas.microsoft.com/office/drawing/2014/main" id="{C45B1B7D-F172-47CE-BF84-7D4A1EA61D15}"/>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6</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275346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
            <a:extLst>
              <a:ext uri="{FF2B5EF4-FFF2-40B4-BE49-F238E27FC236}">
                <a16:creationId xmlns:a16="http://schemas.microsoft.com/office/drawing/2014/main" id="{4F3A9AD1-A1F9-4919-AA05-AEDC0585DF79}"/>
              </a:ext>
            </a:extLst>
          </p:cNvPr>
          <p:cNvSpPr txBox="1">
            <a:spLocks noChangeArrowheads="1"/>
          </p:cNvSpPr>
          <p:nvPr/>
        </p:nvSpPr>
        <p:spPr bwMode="auto">
          <a:xfrm>
            <a:off x="251520" y="1260000"/>
            <a:ext cx="8640960" cy="298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defPPr>
              <a:defRPr lang="ja-JP"/>
            </a:defPPr>
            <a:lvl1pPr defTabSz="873125">
              <a:spcBef>
                <a:spcPct val="0"/>
              </a:spcBef>
              <a:buFontTx/>
              <a:buNone/>
              <a:defRPr sz="3200">
                <a:latin typeface="Segoe UI" panose="020B0502040204020203" pitchFamily="34" charset="0"/>
                <a:ea typeface="メイリオ" panose="020B0604030504040204" pitchFamily="50" charset="-128"/>
              </a:defRPr>
            </a:lvl1pPr>
            <a:lvl2pPr marL="742950" indent="-285750" defTabSz="873125">
              <a:spcBef>
                <a:spcPct val="20000"/>
              </a:spcBef>
              <a:buChar char="–"/>
              <a:defRPr sz="2600">
                <a:latin typeface="Arial" panose="020B0604020202020204" pitchFamily="34" charset="0"/>
                <a:ea typeface="ＭＳ Ｐゴシック" panose="020B0600070205080204" pitchFamily="50" charset="-128"/>
              </a:defRPr>
            </a:lvl2pPr>
            <a:lvl3pPr marL="1143000" indent="-228600" defTabSz="873125">
              <a:spcBef>
                <a:spcPct val="20000"/>
              </a:spcBef>
              <a:buChar char="•"/>
              <a:defRPr sz="2300">
                <a:latin typeface="Arial" panose="020B0604020202020204" pitchFamily="34" charset="0"/>
                <a:ea typeface="ＭＳ Ｐゴシック" panose="020B0600070205080204" pitchFamily="50" charset="-128"/>
              </a:defRPr>
            </a:lvl3pPr>
            <a:lvl4pPr marL="1600200" indent="-228600" defTabSz="873125">
              <a:spcBef>
                <a:spcPct val="20000"/>
              </a:spcBef>
              <a:buChar char="–"/>
              <a:defRPr sz="1900">
                <a:latin typeface="Arial" panose="020B0604020202020204" pitchFamily="34" charset="0"/>
                <a:ea typeface="ＭＳ Ｐゴシック" panose="020B0600070205080204" pitchFamily="50" charset="-128"/>
              </a:defRPr>
            </a:lvl4pPr>
            <a:lvl5pPr marL="2057400" indent="-228600" defTabSz="873125">
              <a:spcBef>
                <a:spcPct val="20000"/>
              </a:spcBef>
              <a:buChar char="»"/>
              <a:defRPr sz="1900">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9pPr>
          </a:lstStyle>
          <a:p>
            <a:pPr marL="360000" marR="0" lvl="0" indent="-360000" defTabSz="873125"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○指導看護師に対し、対象者の状態等を報告する。</a:t>
            </a:r>
            <a:r>
              <a:rPr lang="ja-JP" altLang="en-US" sz="2800" dirty="0">
                <a:solidFill>
                  <a:prstClr val="black"/>
                </a:solidFill>
              </a:rPr>
              <a:t>ヒヤリ・ハット、アクシデントがあれば、あわせて報告する。</a:t>
            </a:r>
            <a:endParaRPr lang="en-US" altLang="ja-JP" sz="2800" dirty="0">
              <a:solidFill>
                <a:prstClr val="black"/>
              </a:solidFill>
            </a:endParaRPr>
          </a:p>
          <a:p>
            <a:pPr marL="360000" marR="0" lvl="0" indent="-360000" defTabSz="873125" rtl="0" eaLnBrk="1" fontAlgn="auto" latinLnBrk="0" hangingPunct="1">
              <a:lnSpc>
                <a:spcPct val="100000"/>
              </a:lnSpc>
              <a:spcBef>
                <a:spcPts val="1200"/>
              </a:spcBef>
              <a:spcAft>
                <a:spcPts val="0"/>
              </a:spcAft>
              <a:buClrTx/>
              <a:buSzTx/>
              <a:buFontTx/>
              <a:buNone/>
              <a:tabLst/>
              <a:defRPr/>
            </a:pPr>
            <a:r>
              <a:rPr lang="ja-JP" altLang="en-US" sz="2800" dirty="0">
                <a:solidFill>
                  <a:prstClr val="black"/>
                </a:solidFill>
              </a:rPr>
              <a:t>○</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使用物品の後片付けを行う。</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360000" defTabSz="873125" rtl="0" eaLnBrk="1" fontAlgn="auto" latinLnBrk="0" hangingPunct="1">
              <a:lnSpc>
                <a:spcPct val="100000"/>
              </a:lnSpc>
              <a:spcBef>
                <a:spcPts val="1200"/>
              </a:spcBef>
              <a:spcAft>
                <a:spcPts val="0"/>
              </a:spcAft>
              <a:buClrTx/>
              <a:buSzTx/>
              <a:buFontTx/>
              <a:buNone/>
              <a:tabLst/>
              <a:defRPr/>
            </a:pPr>
            <a:r>
              <a:rPr lang="ja-JP" altLang="en-US" sz="2800" dirty="0">
                <a:solidFill>
                  <a:prstClr val="black"/>
                </a:solidFill>
              </a:rPr>
              <a:t>○実施記録を書く。ヒヤリ・ハットがあれば、業務の後に記録する。</a:t>
            </a: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134146" name="Rectangle 2">
            <a:extLst>
              <a:ext uri="{FF2B5EF4-FFF2-40B4-BE49-F238E27FC236}">
                <a16:creationId xmlns:a16="http://schemas.microsoft.com/office/drawing/2014/main" id="{B70B1236-EE77-4B44-AC36-733A4346E824}"/>
              </a:ext>
            </a:extLst>
          </p:cNvPr>
          <p:cNvSpPr>
            <a:spLocks noGrp="1" noChangeArrowheads="1"/>
          </p:cNvSpPr>
          <p:nvPr>
            <p:ph type="title"/>
          </p:nvPr>
        </p:nvSpPr>
        <p:spPr/>
        <p:txBody>
          <a:bodyPr>
            <a:noAutofit/>
          </a:bodyPr>
          <a:lstStyle/>
          <a:p>
            <a:pPr eaLnBrk="1" hangingPunct="1"/>
            <a:r>
              <a:rPr lang="ja-JP" altLang="en-US" sz="2900" dirty="0"/>
              <a:t>報告、片付け、記録</a:t>
            </a:r>
          </a:p>
        </p:txBody>
      </p:sp>
      <p:sp>
        <p:nvSpPr>
          <p:cNvPr id="9" name="テキスト ボックス 8">
            <a:extLst>
              <a:ext uri="{FF2B5EF4-FFF2-40B4-BE49-F238E27FC236}">
                <a16:creationId xmlns:a16="http://schemas.microsoft.com/office/drawing/2014/main" id="{950F3657-3AD2-42CE-B570-73AAF41D1AEE}"/>
              </a:ext>
            </a:extLst>
          </p:cNvPr>
          <p:cNvSpPr txBox="1"/>
          <p:nvPr/>
        </p:nvSpPr>
        <p:spPr>
          <a:xfrm>
            <a:off x="5724128" y="169200"/>
            <a:ext cx="2311851"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5.</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胃ろう（半固形栄養剤）</a:t>
            </a:r>
          </a:p>
        </p:txBody>
      </p:sp>
      <p:sp>
        <p:nvSpPr>
          <p:cNvPr id="11" name="Text Box 29">
            <a:extLst>
              <a:ext uri="{FF2B5EF4-FFF2-40B4-BE49-F238E27FC236}">
                <a16:creationId xmlns:a16="http://schemas.microsoft.com/office/drawing/2014/main" id="{62FCE143-731E-4670-9D08-8CA59104CDD0}"/>
              </a:ext>
            </a:extLst>
          </p:cNvPr>
          <p:cNvSpPr txBox="1">
            <a:spLocks noChangeArrowheads="1"/>
          </p:cNvSpPr>
          <p:nvPr/>
        </p:nvSpPr>
        <p:spPr bwMode="auto">
          <a:xfrm>
            <a:off x="4427984" y="4545304"/>
            <a:ext cx="4320480" cy="162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・物品は食器と同じ取り扱い方法で洗浄する。</a:t>
            </a:r>
          </a:p>
        </p:txBody>
      </p:sp>
      <p:sp>
        <p:nvSpPr>
          <p:cNvPr id="13" name="Text Box 25">
            <a:extLst>
              <a:ext uri="{FF2B5EF4-FFF2-40B4-BE49-F238E27FC236}">
                <a16:creationId xmlns:a16="http://schemas.microsoft.com/office/drawing/2014/main" id="{67AAD4BB-A7E4-4706-9FFB-04A566C8CCAB}"/>
              </a:ext>
            </a:extLst>
          </p:cNvPr>
          <p:cNvSpPr txBox="1">
            <a:spLocks noChangeArrowheads="1"/>
          </p:cNvSpPr>
          <p:nvPr/>
        </p:nvSpPr>
        <p:spPr bwMode="auto">
          <a:xfrm>
            <a:off x="4427984" y="4183205"/>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pic>
        <p:nvPicPr>
          <p:cNvPr id="15" name="グラフィックス 14" descr="ドキュメント">
            <a:extLst>
              <a:ext uri="{FF2B5EF4-FFF2-40B4-BE49-F238E27FC236}">
                <a16:creationId xmlns:a16="http://schemas.microsoft.com/office/drawing/2014/main" id="{C807B885-FF3B-45B3-8838-95B5F8C10C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8217" y="4203097"/>
            <a:ext cx="2178231" cy="2178231"/>
          </a:xfrm>
          <a:prstGeom prst="rect">
            <a:avLst/>
          </a:prstGeom>
        </p:spPr>
      </p:pic>
      <p:pic>
        <p:nvPicPr>
          <p:cNvPr id="16" name="グラフィックス 15" descr="鉛筆">
            <a:extLst>
              <a:ext uri="{FF2B5EF4-FFF2-40B4-BE49-F238E27FC236}">
                <a16:creationId xmlns:a16="http://schemas.microsoft.com/office/drawing/2014/main" id="{55EDD48C-2EE1-4809-85C5-AFA93394E16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2564491" y="5083152"/>
            <a:ext cx="990121" cy="990121"/>
          </a:xfrm>
          <a:prstGeom prst="rect">
            <a:avLst/>
          </a:prstGeom>
        </p:spPr>
      </p:pic>
      <p:sp>
        <p:nvSpPr>
          <p:cNvPr id="10" name="スライド番号プレースホルダー 1">
            <a:extLst>
              <a:ext uri="{FF2B5EF4-FFF2-40B4-BE49-F238E27FC236}">
                <a16:creationId xmlns:a16="http://schemas.microsoft.com/office/drawing/2014/main" id="{863FF963-7200-4ABC-8571-83BE4192668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92</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9727523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8520BD5A-DE2E-48B4-AB56-5F896D88A925}"/>
              </a:ext>
            </a:extLst>
          </p:cNvPr>
          <p:cNvSpPr>
            <a:spLocks noGrp="1"/>
          </p:cNvSpPr>
          <p:nvPr>
            <p:ph type="title"/>
          </p:nvPr>
        </p:nvSpPr>
        <p:spPr>
          <a:xfrm>
            <a:off x="683568" y="1700808"/>
            <a:ext cx="7772400" cy="1584176"/>
          </a:xfrm>
        </p:spPr>
        <p:txBody>
          <a:bodyPr>
            <a:noAutofit/>
          </a:bodyPr>
          <a:lstStyle/>
          <a:p>
            <a:r>
              <a:rPr lang="ja-JP" altLang="en-US" dirty="0"/>
              <a:t>６．経鼻経管栄養</a:t>
            </a:r>
            <a:br>
              <a:rPr lang="en-US" altLang="ja-JP" dirty="0"/>
            </a:br>
            <a:r>
              <a:rPr lang="ja-JP" altLang="en-US" sz="3200" dirty="0"/>
              <a:t>（滴下型の液体栄養剤の場合）</a:t>
            </a:r>
            <a:endParaRPr kumimoji="1" lang="ja-JP" altLang="en-US" sz="3200" dirty="0"/>
          </a:p>
        </p:txBody>
      </p:sp>
    </p:spTree>
    <p:extLst>
      <p:ext uri="{BB962C8B-B14F-4D97-AF65-F5344CB8AC3E}">
        <p14:creationId xmlns:p14="http://schemas.microsoft.com/office/powerpoint/2010/main" val="20676255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a:extLst>
              <a:ext uri="{FF2B5EF4-FFF2-40B4-BE49-F238E27FC236}">
                <a16:creationId xmlns:a16="http://schemas.microsoft.com/office/drawing/2014/main" id="{4A2B1F84-0043-45A8-81AF-2D49C1D5A128}"/>
              </a:ext>
            </a:extLst>
          </p:cNvPr>
          <p:cNvSpPr>
            <a:spLocks noGrp="1" noChangeArrowheads="1"/>
          </p:cNvSpPr>
          <p:nvPr>
            <p:ph type="title"/>
          </p:nvPr>
        </p:nvSpPr>
        <p:spPr/>
        <p:txBody>
          <a:bodyPr>
            <a:normAutofit fontScale="90000"/>
          </a:bodyPr>
          <a:lstStyle/>
          <a:p>
            <a:pPr eaLnBrk="1" hangingPunct="1"/>
            <a:r>
              <a:rPr lang="ja-JP" altLang="en-US" dirty="0"/>
              <a:t>実施準備：手洗い、指示書の確認、体調の確認</a:t>
            </a:r>
            <a:endParaRPr lang="ja-JP" altLang="en-US" dirty="0">
              <a:solidFill>
                <a:srgbClr val="FF0000"/>
              </a:solidFill>
            </a:endParaRPr>
          </a:p>
        </p:txBody>
      </p:sp>
      <p:sp>
        <p:nvSpPr>
          <p:cNvPr id="14" name="テキスト ボックス 13">
            <a:extLst>
              <a:ext uri="{FF2B5EF4-FFF2-40B4-BE49-F238E27FC236}">
                <a16:creationId xmlns:a16="http://schemas.microsoft.com/office/drawing/2014/main" id="{0B2D50BD-7467-4A5E-859B-7A8D70F122A8}"/>
              </a:ext>
            </a:extLst>
          </p:cNvPr>
          <p:cNvSpPr txBox="1"/>
          <p:nvPr/>
        </p:nvSpPr>
        <p:spPr>
          <a:xfrm>
            <a:off x="5508104" y="169200"/>
            <a:ext cx="338906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6</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経鼻経管栄養（滴下型の液体栄養剤）</a:t>
            </a:r>
          </a:p>
        </p:txBody>
      </p:sp>
      <p:sp>
        <p:nvSpPr>
          <p:cNvPr id="10" name="Text Box 6">
            <a:extLst>
              <a:ext uri="{FF2B5EF4-FFF2-40B4-BE49-F238E27FC236}">
                <a16:creationId xmlns:a16="http://schemas.microsoft.com/office/drawing/2014/main" id="{050CE828-5219-4008-94E4-9784AD45A452}"/>
              </a:ext>
            </a:extLst>
          </p:cNvPr>
          <p:cNvSpPr txBox="1">
            <a:spLocks noChangeArrowheads="1"/>
          </p:cNvSpPr>
          <p:nvPr/>
        </p:nvSpPr>
        <p:spPr bwMode="auto">
          <a:xfrm>
            <a:off x="251520" y="1170000"/>
            <a:ext cx="882096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spcBef>
                <a:spcPts val="300"/>
              </a:spcBef>
            </a:pPr>
            <a:r>
              <a:rPr lang="ja-JP" altLang="en-US" dirty="0"/>
              <a:t>○</a:t>
            </a:r>
            <a:r>
              <a:rPr lang="ja-JP" altLang="en-US" spc="-80" dirty="0"/>
              <a:t>訪問時、流水と石けんによる手洗いを済ませておく。</a:t>
            </a:r>
          </a:p>
          <a:p>
            <a:pPr>
              <a:spcBef>
                <a:spcPts val="300"/>
              </a:spcBef>
            </a:pPr>
            <a:r>
              <a:rPr lang="ja-JP" altLang="en-US" dirty="0"/>
              <a:t>○医師の指示書を確認する。</a:t>
            </a:r>
          </a:p>
          <a:p>
            <a:pPr>
              <a:spcBef>
                <a:spcPts val="300"/>
              </a:spcBef>
            </a:pPr>
            <a:r>
              <a:rPr lang="ja-JP" altLang="en-US" dirty="0"/>
              <a:t>○対象者本人・家族もしくは記録にて、体調を確認</a:t>
            </a:r>
            <a:br>
              <a:rPr lang="en-US" altLang="ja-JP" dirty="0"/>
            </a:br>
            <a:r>
              <a:rPr lang="ja-JP" altLang="en-US" dirty="0"/>
              <a:t>する。</a:t>
            </a:r>
          </a:p>
        </p:txBody>
      </p:sp>
      <p:pic>
        <p:nvPicPr>
          <p:cNvPr id="12" name="Picture 13" descr="no4">
            <a:extLst>
              <a:ext uri="{FF2B5EF4-FFF2-40B4-BE49-F238E27FC236}">
                <a16:creationId xmlns:a16="http://schemas.microsoft.com/office/drawing/2014/main" id="{D4CE9A50-C168-4213-A9AE-97DAE0C311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271418"/>
            <a:ext cx="2728771" cy="225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8">
            <a:extLst>
              <a:ext uri="{FF2B5EF4-FFF2-40B4-BE49-F238E27FC236}">
                <a16:creationId xmlns:a16="http://schemas.microsoft.com/office/drawing/2014/main" id="{E5A11C2E-445F-4DB3-B302-191B0684D8E4}"/>
              </a:ext>
            </a:extLst>
          </p:cNvPr>
          <p:cNvSpPr>
            <a:spLocks noChangeArrowheads="1"/>
          </p:cNvSpPr>
          <p:nvPr/>
        </p:nvSpPr>
        <p:spPr bwMode="auto">
          <a:xfrm>
            <a:off x="3563888" y="5985336"/>
            <a:ext cx="5184306" cy="468000"/>
          </a:xfrm>
          <a:prstGeom prst="rect">
            <a:avLst/>
          </a:prstGeom>
          <a:solidFill>
            <a:schemeClr val="accent3"/>
          </a:solidFill>
          <a:ln>
            <a:noFill/>
          </a:ln>
          <a:extLst/>
        </p:spPr>
        <p:txBody>
          <a:bodyPr wrap="none" t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000" b="1" dirty="0">
                <a:solidFill>
                  <a:srgbClr val="FFFFFF"/>
                </a:solidFill>
                <a:latin typeface="Segoe UI" panose="020B0502040204020203" pitchFamily="34" charset="0"/>
                <a:ea typeface="メイリオ" panose="020B0604030504040204" pitchFamily="50" charset="-128"/>
              </a:rPr>
              <a:t>  ここまでは、ケアの前に済ませておきます。</a:t>
            </a:r>
          </a:p>
        </p:txBody>
      </p:sp>
      <p:sp>
        <p:nvSpPr>
          <p:cNvPr id="16" name="Text Box 25">
            <a:extLst>
              <a:ext uri="{FF2B5EF4-FFF2-40B4-BE49-F238E27FC236}">
                <a16:creationId xmlns:a16="http://schemas.microsoft.com/office/drawing/2014/main" id="{EB1ECAC1-F769-4A29-81CB-8D21730389AC}"/>
              </a:ext>
            </a:extLst>
          </p:cNvPr>
          <p:cNvSpPr txBox="1">
            <a:spLocks noChangeArrowheads="1"/>
          </p:cNvSpPr>
          <p:nvPr/>
        </p:nvSpPr>
        <p:spPr bwMode="auto">
          <a:xfrm>
            <a:off x="3563888" y="2664000"/>
            <a:ext cx="1514475" cy="411183"/>
          </a:xfrm>
          <a:prstGeom prst="trapezoid">
            <a:avLst/>
          </a:prstGeom>
          <a:solidFill>
            <a:schemeClr val="accent3">
              <a:lumMod val="20000"/>
              <a:lumOff val="80000"/>
            </a:schemeClr>
          </a:solidFill>
          <a:ln>
            <a:noFill/>
          </a:ln>
          <a:extLst/>
        </p:spPr>
        <p:txBody>
          <a:bodyPr tIns="72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7" name="Text Box 18">
            <a:extLst>
              <a:ext uri="{FF2B5EF4-FFF2-40B4-BE49-F238E27FC236}">
                <a16:creationId xmlns:a16="http://schemas.microsoft.com/office/drawing/2014/main" id="{0CADAB3F-8C0F-4F6D-A0C6-00E45C48D187}"/>
              </a:ext>
            </a:extLst>
          </p:cNvPr>
          <p:cNvSpPr txBox="1">
            <a:spLocks noChangeArrowheads="1"/>
          </p:cNvSpPr>
          <p:nvPr/>
        </p:nvSpPr>
        <p:spPr bwMode="auto">
          <a:xfrm>
            <a:off x="223442" y="2996952"/>
            <a:ext cx="3240000"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266700" indent="-266700" algn="just">
              <a:spcBef>
                <a:spcPts val="1200"/>
              </a:spcBef>
              <a:buFontTx/>
              <a:buNone/>
              <a:defRPr sz="2400">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9pPr>
          </a:lstStyle>
          <a:p>
            <a:pPr>
              <a:spcBef>
                <a:spcPts val="0"/>
              </a:spcBef>
            </a:pPr>
            <a:r>
              <a:rPr lang="ja-JP" altLang="en-US" sz="2000" dirty="0"/>
              <a:t>＊いつもの状態と変わりがないか確認する</a:t>
            </a:r>
            <a:endParaRPr lang="en-US" altLang="ja-JP" sz="2000" dirty="0"/>
          </a:p>
          <a:p>
            <a:pPr>
              <a:spcBef>
                <a:spcPts val="300"/>
              </a:spcBef>
            </a:pPr>
            <a:r>
              <a:rPr lang="ja-JP" altLang="en-US" sz="2000" dirty="0"/>
              <a:t>＊腹痛や吐き気、お腹の</a:t>
            </a:r>
            <a:br>
              <a:rPr lang="en-US" altLang="ja-JP" sz="2000" dirty="0"/>
            </a:br>
            <a:r>
              <a:rPr lang="ja-JP" altLang="en-US" sz="2000" dirty="0"/>
              <a:t>張りがないか聞く</a:t>
            </a:r>
          </a:p>
        </p:txBody>
      </p:sp>
      <p:sp>
        <p:nvSpPr>
          <p:cNvPr id="18" name="Text Box 29">
            <a:extLst>
              <a:ext uri="{FF2B5EF4-FFF2-40B4-BE49-F238E27FC236}">
                <a16:creationId xmlns:a16="http://schemas.microsoft.com/office/drawing/2014/main" id="{D07FD989-9A93-4242-AD18-B0E88141F0B4}"/>
              </a:ext>
            </a:extLst>
          </p:cNvPr>
          <p:cNvSpPr txBox="1">
            <a:spLocks noChangeArrowheads="1"/>
          </p:cNvSpPr>
          <p:nvPr/>
        </p:nvSpPr>
        <p:spPr bwMode="auto">
          <a:xfrm>
            <a:off x="3563888" y="3024000"/>
            <a:ext cx="5184576" cy="288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sz="2000" b="0" dirty="0">
                <a:solidFill>
                  <a:schemeClr val="tx1"/>
                </a:solidFill>
              </a:rPr>
              <a:t>・外から細菌等を持ち込まない。</a:t>
            </a:r>
            <a:endParaRPr lang="en-US" altLang="ja-JP" sz="2000" b="0" dirty="0">
              <a:solidFill>
                <a:schemeClr val="tx1"/>
              </a:solidFill>
            </a:endParaRPr>
          </a:p>
          <a:p>
            <a:r>
              <a:rPr lang="ja-JP" altLang="en-US" sz="2000" b="0" dirty="0">
                <a:solidFill>
                  <a:schemeClr val="tx1"/>
                </a:solidFill>
              </a:rPr>
              <a:t>・手洗いの時間は、</a:t>
            </a:r>
            <a:r>
              <a:rPr lang="en-US" altLang="ja-JP" sz="2000" b="0" dirty="0">
                <a:solidFill>
                  <a:schemeClr val="tx1"/>
                </a:solidFill>
              </a:rPr>
              <a:t>15</a:t>
            </a:r>
            <a:r>
              <a:rPr lang="ja-JP" altLang="en-US" sz="2000" b="0" dirty="0">
                <a:solidFill>
                  <a:schemeClr val="tx1"/>
                </a:solidFill>
              </a:rPr>
              <a:t>秒以上</a:t>
            </a:r>
            <a:r>
              <a:rPr lang="en-US" altLang="ja-JP" sz="2000" b="0" dirty="0">
                <a:solidFill>
                  <a:schemeClr val="tx1"/>
                </a:solidFill>
              </a:rPr>
              <a:t>30</a:t>
            </a:r>
            <a:r>
              <a:rPr lang="ja-JP" altLang="en-US" sz="2000" b="0" dirty="0">
                <a:solidFill>
                  <a:schemeClr val="tx1"/>
                </a:solidFill>
              </a:rPr>
              <a:t>秒程度。</a:t>
            </a:r>
            <a:endParaRPr lang="en-US" altLang="ja-JP" sz="2000" b="0" dirty="0">
              <a:solidFill>
                <a:schemeClr val="tx1"/>
              </a:solidFill>
            </a:endParaRPr>
          </a:p>
          <a:p>
            <a:r>
              <a:rPr lang="ja-JP" altLang="en-US" sz="2000" b="0" dirty="0">
                <a:solidFill>
                  <a:schemeClr val="tx1"/>
                </a:solidFill>
              </a:rPr>
              <a:t>・対象者の腹痛などの腹部症状に関する訴えや、以下の症状がある時には</a:t>
            </a:r>
            <a:r>
              <a:rPr lang="ja-JP" altLang="en-US" sz="2000" b="0" spc="-150" dirty="0">
                <a:solidFill>
                  <a:schemeClr val="tx1"/>
                </a:solidFill>
              </a:rPr>
              <a:t>、</a:t>
            </a:r>
            <a:r>
              <a:rPr lang="ja-JP" altLang="en-US" sz="2000" b="0" dirty="0">
                <a:solidFill>
                  <a:schemeClr val="tx1"/>
                </a:solidFill>
              </a:rPr>
              <a:t>対象者</a:t>
            </a:r>
            <a:r>
              <a:rPr lang="ja-JP" altLang="en-US" sz="2000" b="0" spc="-150" dirty="0">
                <a:solidFill>
                  <a:schemeClr val="tx1"/>
                </a:solidFill>
              </a:rPr>
              <a:t>、</a:t>
            </a:r>
            <a:r>
              <a:rPr lang="ja-JP" altLang="en-US" sz="2000" b="0" dirty="0">
                <a:solidFill>
                  <a:schemeClr val="tx1"/>
                </a:solidFill>
              </a:rPr>
              <a:t>担当看護師</a:t>
            </a:r>
            <a:r>
              <a:rPr lang="ja-JP" altLang="en-US" sz="2000" b="0" spc="-150" dirty="0">
                <a:solidFill>
                  <a:schemeClr val="tx1"/>
                </a:solidFill>
              </a:rPr>
              <a:t>、</a:t>
            </a:r>
            <a:r>
              <a:rPr lang="ja-JP" altLang="en-US" sz="2000" b="0" dirty="0">
                <a:solidFill>
                  <a:schemeClr val="tx1"/>
                </a:solidFill>
              </a:rPr>
              <a:t>家族に相談する。</a:t>
            </a:r>
          </a:p>
          <a:p>
            <a:r>
              <a:rPr lang="ja-JP" altLang="en-US" sz="2000" b="0" dirty="0">
                <a:solidFill>
                  <a:schemeClr val="tx1"/>
                </a:solidFill>
              </a:rPr>
              <a:t>　　□発熱</a:t>
            </a:r>
            <a:r>
              <a:rPr lang="en-US" altLang="ja-JP" sz="2000" b="0" dirty="0">
                <a:solidFill>
                  <a:schemeClr val="tx1"/>
                </a:solidFill>
              </a:rPr>
              <a:t>(38.0</a:t>
            </a:r>
            <a:r>
              <a:rPr lang="ja-JP" altLang="en-US" sz="2000" b="0" dirty="0">
                <a:solidFill>
                  <a:schemeClr val="tx1"/>
                </a:solidFill>
              </a:rPr>
              <a:t>度以上</a:t>
            </a:r>
            <a:r>
              <a:rPr lang="en-US" altLang="ja-JP" sz="2000" b="0" dirty="0">
                <a:solidFill>
                  <a:schemeClr val="tx1"/>
                </a:solidFill>
              </a:rPr>
              <a:t>)</a:t>
            </a:r>
          </a:p>
          <a:p>
            <a:r>
              <a:rPr lang="ja-JP" altLang="en-US" sz="2000" b="0" dirty="0">
                <a:solidFill>
                  <a:schemeClr val="tx1"/>
                </a:solidFill>
              </a:rPr>
              <a:t>　　□腹部の張り</a:t>
            </a:r>
          </a:p>
          <a:p>
            <a:r>
              <a:rPr lang="ja-JP" altLang="en-US" sz="2000" b="0" dirty="0">
                <a:solidFill>
                  <a:schemeClr val="tx1"/>
                </a:solidFill>
              </a:rPr>
              <a:t>　　□連続した水様便</a:t>
            </a:r>
          </a:p>
          <a:p>
            <a:r>
              <a:rPr lang="ja-JP" altLang="en-US" sz="2000" b="0" dirty="0">
                <a:solidFill>
                  <a:schemeClr val="tx1"/>
                </a:solidFill>
              </a:rPr>
              <a:t>　　□いつもと違う活気や元気のなさ</a:t>
            </a:r>
          </a:p>
        </p:txBody>
      </p:sp>
      <p:sp>
        <p:nvSpPr>
          <p:cNvPr id="11" name="テキスト ボックス 10">
            <a:extLst>
              <a:ext uri="{FF2B5EF4-FFF2-40B4-BE49-F238E27FC236}">
                <a16:creationId xmlns:a16="http://schemas.microsoft.com/office/drawing/2014/main" id="{7C7F724B-67AC-4F55-85AB-CCE18B849404}"/>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5" name="スライド番号プレースホルダー 1">
            <a:extLst>
              <a:ext uri="{FF2B5EF4-FFF2-40B4-BE49-F238E27FC236}">
                <a16:creationId xmlns:a16="http://schemas.microsoft.com/office/drawing/2014/main" id="{C227AB6C-50D2-4743-9663-8F63930B0020}"/>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93</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749188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5" descr="no5">
            <a:extLst>
              <a:ext uri="{FF2B5EF4-FFF2-40B4-BE49-F238E27FC236}">
                <a16:creationId xmlns:a16="http://schemas.microsoft.com/office/drawing/2014/main" id="{27DA8128-89AA-43EC-B96E-0A988138A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2563974"/>
            <a:ext cx="4753920" cy="31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18">
            <a:extLst>
              <a:ext uri="{FF2B5EF4-FFF2-40B4-BE49-F238E27FC236}">
                <a16:creationId xmlns:a16="http://schemas.microsoft.com/office/drawing/2014/main" id="{FA0D4CF7-A5E1-47C0-AE7A-B32997C23EE3}"/>
              </a:ext>
            </a:extLst>
          </p:cNvPr>
          <p:cNvSpPr txBox="1">
            <a:spLocks noChangeArrowheads="1"/>
          </p:cNvSpPr>
          <p:nvPr/>
        </p:nvSpPr>
        <p:spPr bwMode="auto">
          <a:xfrm>
            <a:off x="4427984" y="2861673"/>
            <a:ext cx="4320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266700" indent="-266700" algn="just">
              <a:spcBef>
                <a:spcPts val="1200"/>
              </a:spcBef>
              <a:buFontTx/>
              <a:buNone/>
              <a:defRPr sz="2400">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9pPr>
          </a:lstStyle>
          <a:p>
            <a:pPr>
              <a:spcBef>
                <a:spcPts val="0"/>
              </a:spcBef>
            </a:pPr>
            <a:r>
              <a:rPr lang="ja-JP" altLang="en-US" sz="2000" dirty="0"/>
              <a:t>＊対象者の意思と同意の確認を行う。</a:t>
            </a:r>
            <a:endParaRPr lang="en-US" altLang="ja-JP" sz="2000" dirty="0"/>
          </a:p>
        </p:txBody>
      </p:sp>
      <p:sp>
        <p:nvSpPr>
          <p:cNvPr id="14" name="Rectangle 6">
            <a:extLst>
              <a:ext uri="{FF2B5EF4-FFF2-40B4-BE49-F238E27FC236}">
                <a16:creationId xmlns:a16="http://schemas.microsoft.com/office/drawing/2014/main" id="{A85CB8FE-9903-4340-B531-FD80A99FD309}"/>
              </a:ext>
            </a:extLst>
          </p:cNvPr>
          <p:cNvSpPr>
            <a:spLocks noChangeArrowheads="1"/>
          </p:cNvSpPr>
          <p:nvPr/>
        </p:nvSpPr>
        <p:spPr bwMode="auto">
          <a:xfrm>
            <a:off x="251520" y="1260000"/>
            <a:ext cx="86409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indent="-360000">
              <a:spcBef>
                <a:spcPts val="1200"/>
              </a:spcBef>
            </a:pPr>
            <a:r>
              <a:rPr lang="ja-JP" altLang="en-US" sz="2800" dirty="0">
                <a:latin typeface="Segoe UI" panose="020B0502040204020203" pitchFamily="34" charset="0"/>
                <a:ea typeface="メイリオ" panose="020B0604030504040204" pitchFamily="50" charset="-128"/>
              </a:rPr>
              <a:t>○対象者本人から注入の依頼を受ける。あるいは、対象者の意思を確認する。</a:t>
            </a:r>
          </a:p>
        </p:txBody>
      </p:sp>
      <p:sp>
        <p:nvSpPr>
          <p:cNvPr id="4" name="タイトル 3">
            <a:extLst>
              <a:ext uri="{FF2B5EF4-FFF2-40B4-BE49-F238E27FC236}">
                <a16:creationId xmlns:a16="http://schemas.microsoft.com/office/drawing/2014/main" id="{F0FEF2E7-2F4C-453A-B31F-E61F78DF29A6}"/>
              </a:ext>
            </a:extLst>
          </p:cNvPr>
          <p:cNvSpPr>
            <a:spLocks noGrp="1"/>
          </p:cNvSpPr>
          <p:nvPr>
            <p:ph type="title"/>
          </p:nvPr>
        </p:nvSpPr>
        <p:spPr/>
        <p:txBody>
          <a:bodyPr>
            <a:normAutofit fontScale="90000"/>
          </a:bodyPr>
          <a:lstStyle/>
          <a:p>
            <a:r>
              <a:rPr lang="ja-JP" altLang="en-US" dirty="0"/>
              <a:t>手順①注入の依頼を受ける／意思を確認する</a:t>
            </a:r>
          </a:p>
        </p:txBody>
      </p:sp>
      <p:sp>
        <p:nvSpPr>
          <p:cNvPr id="12" name="Text Box 29">
            <a:extLst>
              <a:ext uri="{FF2B5EF4-FFF2-40B4-BE49-F238E27FC236}">
                <a16:creationId xmlns:a16="http://schemas.microsoft.com/office/drawing/2014/main" id="{85D87EC9-E008-4197-B2F8-567B6B5F935E}"/>
              </a:ext>
            </a:extLst>
          </p:cNvPr>
          <p:cNvSpPr txBox="1">
            <a:spLocks noChangeArrowheads="1"/>
          </p:cNvSpPr>
          <p:nvPr/>
        </p:nvSpPr>
        <p:spPr bwMode="auto">
          <a:xfrm>
            <a:off x="5148464" y="4581320"/>
            <a:ext cx="3600000" cy="1728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spcBef>
                <a:spcPts val="600"/>
              </a:spcBef>
            </a:pPr>
            <a:r>
              <a:rPr lang="ja-JP" altLang="en-US" sz="2000" b="0" dirty="0">
                <a:solidFill>
                  <a:schemeClr val="tx1"/>
                </a:solidFill>
              </a:rPr>
              <a:t>・栄養剤の注入を中止や延期の場合には水分をどうするか対象者あるいは看護師に確認する。</a:t>
            </a:r>
          </a:p>
        </p:txBody>
      </p:sp>
      <p:sp>
        <p:nvSpPr>
          <p:cNvPr id="13" name="Text Box 25">
            <a:extLst>
              <a:ext uri="{FF2B5EF4-FFF2-40B4-BE49-F238E27FC236}">
                <a16:creationId xmlns:a16="http://schemas.microsoft.com/office/drawing/2014/main" id="{D0491911-631F-4AC9-AA12-B1CDC3CD12D2}"/>
              </a:ext>
            </a:extLst>
          </p:cNvPr>
          <p:cNvSpPr txBox="1">
            <a:spLocks noChangeArrowheads="1"/>
          </p:cNvSpPr>
          <p:nvPr/>
        </p:nvSpPr>
        <p:spPr bwMode="auto">
          <a:xfrm>
            <a:off x="5148464" y="4202965"/>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9" name="テキスト ボックス 8">
            <a:extLst>
              <a:ext uri="{FF2B5EF4-FFF2-40B4-BE49-F238E27FC236}">
                <a16:creationId xmlns:a16="http://schemas.microsoft.com/office/drawing/2014/main" id="{F8003482-4BBA-4C60-B0A3-279F097B5B76}"/>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0" name="テキスト ボックス 9">
            <a:extLst>
              <a:ext uri="{FF2B5EF4-FFF2-40B4-BE49-F238E27FC236}">
                <a16:creationId xmlns:a16="http://schemas.microsoft.com/office/drawing/2014/main" id="{EC1ACC7E-0BF5-4BD4-9AF5-F484FB6F0391}"/>
              </a:ext>
            </a:extLst>
          </p:cNvPr>
          <p:cNvSpPr txBox="1"/>
          <p:nvPr/>
        </p:nvSpPr>
        <p:spPr>
          <a:xfrm>
            <a:off x="5508104" y="169200"/>
            <a:ext cx="338906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6</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経鼻経管栄養（滴下型の液体栄養剤）</a:t>
            </a:r>
          </a:p>
        </p:txBody>
      </p:sp>
      <p:sp>
        <p:nvSpPr>
          <p:cNvPr id="11" name="スライド番号プレースホルダー 1">
            <a:extLst>
              <a:ext uri="{FF2B5EF4-FFF2-40B4-BE49-F238E27FC236}">
                <a16:creationId xmlns:a16="http://schemas.microsoft.com/office/drawing/2014/main" id="{9410AB13-3B3E-4EB1-B57F-6447D5CAB90B}"/>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94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8506307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6">
            <a:extLst>
              <a:ext uri="{FF2B5EF4-FFF2-40B4-BE49-F238E27FC236}">
                <a16:creationId xmlns:a16="http://schemas.microsoft.com/office/drawing/2014/main" id="{626EFD4C-1A36-4932-A28B-D98BC12770EC}"/>
              </a:ext>
            </a:extLst>
          </p:cNvPr>
          <p:cNvSpPr>
            <a:spLocks noGrp="1" noChangeArrowheads="1"/>
          </p:cNvSpPr>
          <p:nvPr>
            <p:ph type="title"/>
          </p:nvPr>
        </p:nvSpPr>
        <p:spPr/>
        <p:txBody>
          <a:bodyPr>
            <a:noAutofit/>
          </a:bodyPr>
          <a:lstStyle/>
          <a:p>
            <a:pPr eaLnBrk="1" hangingPunct="1"/>
            <a:r>
              <a:rPr lang="ja-JP" altLang="en-US" sz="2900" dirty="0"/>
              <a:t>手順②必要物品、栄養剤を用意する</a:t>
            </a:r>
          </a:p>
        </p:txBody>
      </p:sp>
      <p:pic>
        <p:nvPicPr>
          <p:cNvPr id="12" name="Picture 15">
            <a:extLst>
              <a:ext uri="{FF2B5EF4-FFF2-40B4-BE49-F238E27FC236}">
                <a16:creationId xmlns:a16="http://schemas.microsoft.com/office/drawing/2014/main" id="{76BC1256-2802-4CF2-A2C5-2845A55FC1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3422" y="2247106"/>
            <a:ext cx="4288818" cy="26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5">
            <a:extLst>
              <a:ext uri="{FF2B5EF4-FFF2-40B4-BE49-F238E27FC236}">
                <a16:creationId xmlns:a16="http://schemas.microsoft.com/office/drawing/2014/main" id="{AB753BA5-9CFA-4189-91AB-4923818999BD}"/>
              </a:ext>
            </a:extLst>
          </p:cNvPr>
          <p:cNvSpPr txBox="1">
            <a:spLocks noChangeArrowheads="1"/>
          </p:cNvSpPr>
          <p:nvPr/>
        </p:nvSpPr>
        <p:spPr bwMode="auto">
          <a:xfrm>
            <a:off x="4936168" y="1399779"/>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9" name="テキスト ボックス 18">
            <a:extLst>
              <a:ext uri="{FF2B5EF4-FFF2-40B4-BE49-F238E27FC236}">
                <a16:creationId xmlns:a16="http://schemas.microsoft.com/office/drawing/2014/main" id="{42105CA1-9301-4C40-B345-A4752272A4FD}"/>
              </a:ext>
            </a:extLst>
          </p:cNvPr>
          <p:cNvSpPr txBox="1"/>
          <p:nvPr/>
        </p:nvSpPr>
        <p:spPr>
          <a:xfrm>
            <a:off x="322268" y="1916832"/>
            <a:ext cx="1441420" cy="307777"/>
          </a:xfrm>
          <a:prstGeom prst="rect">
            <a:avLst/>
          </a:prstGeom>
          <a:solidFill>
            <a:schemeClr val="bg1"/>
          </a:solidFill>
        </p:spPr>
        <p:txBody>
          <a:bodyPr wrap="none" rtlCol="0">
            <a:spAutoFit/>
          </a:bodyPr>
          <a:lstStyle/>
          <a:p>
            <a:r>
              <a:rPr kumimoji="1" lang="ja-JP" altLang="en-US" sz="1400" b="1" dirty="0">
                <a:latin typeface="Segoe UI" panose="020B0502040204020203" pitchFamily="34" charset="0"/>
                <a:ea typeface="メイリオ" panose="020B0604030504040204" pitchFamily="50" charset="-128"/>
              </a:rPr>
              <a:t>経管栄養セット</a:t>
            </a:r>
          </a:p>
        </p:txBody>
      </p:sp>
      <p:sp>
        <p:nvSpPr>
          <p:cNvPr id="20" name="テキスト ボックス 19">
            <a:extLst>
              <a:ext uri="{FF2B5EF4-FFF2-40B4-BE49-F238E27FC236}">
                <a16:creationId xmlns:a16="http://schemas.microsoft.com/office/drawing/2014/main" id="{F4E669E7-38EE-4292-BEDF-2AEFDCD8948C}"/>
              </a:ext>
            </a:extLst>
          </p:cNvPr>
          <p:cNvSpPr txBox="1"/>
          <p:nvPr/>
        </p:nvSpPr>
        <p:spPr>
          <a:xfrm>
            <a:off x="1979855" y="2641685"/>
            <a:ext cx="792088" cy="307777"/>
          </a:xfrm>
          <a:prstGeom prst="rect">
            <a:avLst/>
          </a:prstGeom>
          <a:solidFill>
            <a:schemeClr val="bg1"/>
          </a:solidFill>
        </p:spPr>
        <p:txBody>
          <a:bodyPr wrap="square" rtlCol="0">
            <a:spAutoFit/>
          </a:bodyPr>
          <a:lstStyle/>
          <a:p>
            <a:pPr algn="ctr"/>
            <a:r>
              <a:rPr lang="ja-JP" altLang="en-US" sz="1400" b="1" dirty="0">
                <a:latin typeface="Segoe UI" panose="020B0502040204020203" pitchFamily="34" charset="0"/>
                <a:ea typeface="メイリオ" panose="020B0604030504040204" pitchFamily="50" charset="-128"/>
              </a:rPr>
              <a:t>トレイ</a:t>
            </a:r>
            <a:endParaRPr kumimoji="1" lang="ja-JP" altLang="en-US" sz="1400" b="1" dirty="0">
              <a:latin typeface="Segoe UI" panose="020B0502040204020203" pitchFamily="34" charset="0"/>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EA94D7D2-4C6B-4DC8-A133-3319A7F9606F}"/>
              </a:ext>
            </a:extLst>
          </p:cNvPr>
          <p:cNvSpPr txBox="1"/>
          <p:nvPr/>
        </p:nvSpPr>
        <p:spPr>
          <a:xfrm>
            <a:off x="3160072" y="2108488"/>
            <a:ext cx="540059" cy="307777"/>
          </a:xfrm>
          <a:prstGeom prst="rect">
            <a:avLst/>
          </a:prstGeom>
          <a:solidFill>
            <a:schemeClr val="bg1"/>
          </a:solidFill>
        </p:spPr>
        <p:txBody>
          <a:bodyPr wrap="square" rtlCol="0">
            <a:spAutoFit/>
          </a:bodyPr>
          <a:lstStyle/>
          <a:p>
            <a:pPr algn="ctr"/>
            <a:r>
              <a:rPr lang="ja-JP" altLang="en-US" sz="1400" b="1" dirty="0">
                <a:latin typeface="Segoe UI" panose="020B0502040204020203" pitchFamily="34" charset="0"/>
                <a:ea typeface="メイリオ" panose="020B0604030504040204" pitchFamily="50" charset="-128"/>
              </a:rPr>
              <a:t>白湯</a:t>
            </a:r>
            <a:endParaRPr kumimoji="1" lang="ja-JP" altLang="en-US" sz="1400" b="1" dirty="0">
              <a:latin typeface="Segoe UI" panose="020B0502040204020203" pitchFamily="34" charset="0"/>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78703F75-227C-43BF-8A3A-651418C7D749}"/>
              </a:ext>
            </a:extLst>
          </p:cNvPr>
          <p:cNvSpPr txBox="1"/>
          <p:nvPr/>
        </p:nvSpPr>
        <p:spPr>
          <a:xfrm>
            <a:off x="3788413" y="2751311"/>
            <a:ext cx="1071619" cy="461665"/>
          </a:xfrm>
          <a:prstGeom prst="rect">
            <a:avLst/>
          </a:prstGeom>
          <a:solidFill>
            <a:schemeClr val="bg1"/>
          </a:solidFill>
        </p:spPr>
        <p:txBody>
          <a:bodyPr wrap="none" rtlCol="0" anchor="ctr" anchorCtr="1">
            <a:noAutofit/>
          </a:bodyPr>
          <a:lstStyle/>
          <a:p>
            <a:pPr algn="ctr"/>
            <a:r>
              <a:rPr lang="ja-JP" altLang="en-US" sz="1400" b="1" dirty="0">
                <a:latin typeface="Segoe UI" panose="020B0502040204020203" pitchFamily="34" charset="0"/>
                <a:ea typeface="メイリオ" panose="020B0604030504040204" pitchFamily="50" charset="-128"/>
              </a:rPr>
              <a:t>栄養剤</a:t>
            </a:r>
            <a:endParaRPr lang="en-US" altLang="ja-JP" sz="1400" b="1" dirty="0">
              <a:latin typeface="Segoe UI" panose="020B0502040204020203" pitchFamily="34" charset="0"/>
              <a:ea typeface="メイリオ" panose="020B0604030504040204" pitchFamily="50" charset="-128"/>
            </a:endParaRPr>
          </a:p>
          <a:p>
            <a:pPr algn="ctr"/>
            <a:r>
              <a:rPr lang="ja-JP" altLang="en-US" sz="1400" b="1" dirty="0">
                <a:latin typeface="Segoe UI" panose="020B0502040204020203" pitchFamily="34" charset="0"/>
                <a:ea typeface="メイリオ" panose="020B0604030504040204" pitchFamily="50" charset="-128"/>
              </a:rPr>
              <a:t>（液体タイプ）</a:t>
            </a:r>
            <a:endParaRPr kumimoji="1" lang="ja-JP" altLang="en-US" sz="1400" b="1" dirty="0">
              <a:latin typeface="Segoe UI" panose="020B0502040204020203" pitchFamily="34" charset="0"/>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5A63040A-ECAC-440B-8B49-278F110906E3}"/>
              </a:ext>
            </a:extLst>
          </p:cNvPr>
          <p:cNvSpPr txBox="1"/>
          <p:nvPr/>
        </p:nvSpPr>
        <p:spPr>
          <a:xfrm>
            <a:off x="4212000" y="3913311"/>
            <a:ext cx="720000" cy="307777"/>
          </a:xfrm>
          <a:prstGeom prst="rect">
            <a:avLst/>
          </a:prstGeom>
          <a:solidFill>
            <a:schemeClr val="bg1"/>
          </a:solidFill>
        </p:spPr>
        <p:txBody>
          <a:bodyPr wrap="square" rtlCol="0">
            <a:spAutoFit/>
          </a:bodyPr>
          <a:lstStyle/>
          <a:p>
            <a:pPr algn="ctr"/>
            <a:r>
              <a:rPr lang="ja-JP" altLang="en-US" sz="1400" b="1" dirty="0">
                <a:latin typeface="Segoe UI" panose="020B0502040204020203" pitchFamily="34" charset="0"/>
                <a:ea typeface="メイリオ" panose="020B0604030504040204" pitchFamily="50" charset="-128"/>
              </a:rPr>
              <a:t>はさみ</a:t>
            </a:r>
            <a:endParaRPr kumimoji="1" lang="ja-JP" altLang="en-US" sz="1400" b="1" dirty="0">
              <a:latin typeface="Segoe UI" panose="020B0502040204020203" pitchFamily="34" charset="0"/>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E0177D34-0A19-4B93-9FC4-14D4B2E660D9}"/>
              </a:ext>
            </a:extLst>
          </p:cNvPr>
          <p:cNvSpPr txBox="1"/>
          <p:nvPr/>
        </p:nvSpPr>
        <p:spPr>
          <a:xfrm>
            <a:off x="2843808" y="4849996"/>
            <a:ext cx="1944216" cy="523220"/>
          </a:xfrm>
          <a:prstGeom prst="rect">
            <a:avLst/>
          </a:prstGeom>
          <a:solidFill>
            <a:schemeClr val="bg1"/>
          </a:solidFill>
        </p:spPr>
        <p:txBody>
          <a:bodyPr wrap="square" rtlCol="0">
            <a:spAutoFit/>
          </a:bodyPr>
          <a:lstStyle/>
          <a:p>
            <a:pPr algn="ctr"/>
            <a:r>
              <a:rPr lang="ja-JP" altLang="en-US" sz="1400" b="1" dirty="0">
                <a:latin typeface="Segoe UI" panose="020B0502040204020203" pitchFamily="34" charset="0"/>
                <a:ea typeface="メイリオ" panose="020B0604030504040204" pitchFamily="50" charset="-128"/>
              </a:rPr>
              <a:t>カテーテルチップ型</a:t>
            </a:r>
            <a:endParaRPr lang="en-US" altLang="ja-JP" sz="1400" b="1" dirty="0">
              <a:latin typeface="Segoe UI" panose="020B0502040204020203" pitchFamily="34" charset="0"/>
              <a:ea typeface="メイリオ" panose="020B0604030504040204" pitchFamily="50" charset="-128"/>
            </a:endParaRPr>
          </a:p>
          <a:p>
            <a:pPr algn="ctr"/>
            <a:r>
              <a:rPr lang="ja-JP" altLang="en-US" sz="1400" b="1" dirty="0">
                <a:latin typeface="Segoe UI" panose="020B0502040204020203" pitchFamily="34" charset="0"/>
                <a:ea typeface="メイリオ" panose="020B0604030504040204" pitchFamily="50" charset="-128"/>
              </a:rPr>
              <a:t>シリンジ</a:t>
            </a:r>
            <a:endParaRPr kumimoji="1" lang="ja-JP" altLang="en-US" sz="1400" b="1" dirty="0">
              <a:latin typeface="Segoe UI" panose="020B0502040204020203" pitchFamily="34" charset="0"/>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5F5A6108-4024-4471-85F1-E0768D41DA56}"/>
              </a:ext>
            </a:extLst>
          </p:cNvPr>
          <p:cNvSpPr txBox="1"/>
          <p:nvPr/>
        </p:nvSpPr>
        <p:spPr>
          <a:xfrm>
            <a:off x="1440188" y="5138028"/>
            <a:ext cx="1691652" cy="523220"/>
          </a:xfrm>
          <a:prstGeom prst="rect">
            <a:avLst/>
          </a:prstGeom>
          <a:solidFill>
            <a:schemeClr val="bg1"/>
          </a:solidFill>
        </p:spPr>
        <p:txBody>
          <a:bodyPr wrap="square" rtlCol="0">
            <a:spAutoFit/>
          </a:bodyPr>
          <a:lstStyle/>
          <a:p>
            <a:pPr algn="ctr"/>
            <a:r>
              <a:rPr lang="ja-JP" altLang="en-US" sz="1400" b="1" dirty="0">
                <a:latin typeface="Segoe UI" panose="020B0502040204020203" pitchFamily="34" charset="0"/>
                <a:ea typeface="メイリオ" panose="020B0604030504040204" pitchFamily="50" charset="-128"/>
              </a:rPr>
              <a:t>接続用チューブ</a:t>
            </a:r>
            <a:endParaRPr lang="en-US" altLang="ja-JP" sz="1400" b="1" dirty="0">
              <a:latin typeface="Segoe UI" panose="020B0502040204020203" pitchFamily="34" charset="0"/>
              <a:ea typeface="メイリオ" panose="020B0604030504040204" pitchFamily="50" charset="-128"/>
            </a:endParaRPr>
          </a:p>
          <a:p>
            <a:pPr algn="ctr"/>
            <a:r>
              <a:rPr lang="ja-JP" altLang="en-US" sz="1400" b="1" dirty="0">
                <a:latin typeface="Segoe UI" panose="020B0502040204020203" pitchFamily="34" charset="0"/>
                <a:ea typeface="メイリオ" panose="020B0604030504040204" pitchFamily="50" charset="-128"/>
              </a:rPr>
              <a:t>（必要な場合）</a:t>
            </a:r>
            <a:endParaRPr kumimoji="1" lang="ja-JP" altLang="en-US" sz="1400" b="1" dirty="0">
              <a:latin typeface="Segoe UI" panose="020B0502040204020203" pitchFamily="34" charset="0"/>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0E80979D-EEAA-40B7-8470-DC991A2EFA4D}"/>
              </a:ext>
            </a:extLst>
          </p:cNvPr>
          <p:cNvSpPr txBox="1"/>
          <p:nvPr/>
        </p:nvSpPr>
        <p:spPr>
          <a:xfrm>
            <a:off x="848720" y="2702583"/>
            <a:ext cx="1115616" cy="738664"/>
          </a:xfrm>
          <a:prstGeom prst="rect">
            <a:avLst/>
          </a:prstGeom>
          <a:noFill/>
        </p:spPr>
        <p:txBody>
          <a:bodyPr wrap="square" rtlCol="0">
            <a:spAutoFit/>
          </a:bodyPr>
          <a:lstStyle/>
          <a:p>
            <a:pPr algn="ctr"/>
            <a:r>
              <a:rPr kumimoji="1" lang="ja-JP" altLang="en-US" sz="1400" b="1" dirty="0">
                <a:latin typeface="Segoe UI" panose="020B0502040204020203" pitchFamily="34" charset="0"/>
                <a:ea typeface="メイリオ" panose="020B0604030504040204" pitchFamily="50" charset="-128"/>
              </a:rPr>
              <a:t>注入用</a:t>
            </a:r>
            <a:endParaRPr kumimoji="1" lang="en-US" altLang="ja-JP" sz="1400" b="1" dirty="0">
              <a:latin typeface="Segoe UI" panose="020B0502040204020203" pitchFamily="34" charset="0"/>
              <a:ea typeface="メイリオ" panose="020B0604030504040204" pitchFamily="50" charset="-128"/>
            </a:endParaRPr>
          </a:p>
          <a:p>
            <a:pPr algn="ctr"/>
            <a:r>
              <a:rPr kumimoji="1" lang="ja-JP" altLang="en-US" sz="1400" b="1" dirty="0">
                <a:latin typeface="Segoe UI" panose="020B0502040204020203" pitchFamily="34" charset="0"/>
                <a:ea typeface="メイリオ" panose="020B0604030504040204" pitchFamily="50" charset="-128"/>
              </a:rPr>
              <a:t>ボトル</a:t>
            </a:r>
            <a:endParaRPr kumimoji="1" lang="en-US" altLang="ja-JP" sz="1400" b="1" dirty="0">
              <a:latin typeface="Segoe UI" panose="020B0502040204020203" pitchFamily="34" charset="0"/>
              <a:ea typeface="メイリオ" panose="020B0604030504040204" pitchFamily="50" charset="-128"/>
            </a:endParaRPr>
          </a:p>
          <a:p>
            <a:pPr algn="ctr"/>
            <a:r>
              <a:rPr kumimoji="1" lang="ja-JP" altLang="en-US" sz="1400" b="1" dirty="0">
                <a:latin typeface="Segoe UI" panose="020B0502040204020203" pitchFamily="34" charset="0"/>
                <a:ea typeface="メイリオ" panose="020B0604030504040204" pitchFamily="50" charset="-128"/>
              </a:rPr>
              <a:t>（バッグ）</a:t>
            </a:r>
          </a:p>
        </p:txBody>
      </p:sp>
      <p:sp>
        <p:nvSpPr>
          <p:cNvPr id="27" name="テキスト ボックス 26">
            <a:extLst>
              <a:ext uri="{FF2B5EF4-FFF2-40B4-BE49-F238E27FC236}">
                <a16:creationId xmlns:a16="http://schemas.microsoft.com/office/drawing/2014/main" id="{F2B0C4CF-1082-4941-BB03-4EE302596304}"/>
              </a:ext>
            </a:extLst>
          </p:cNvPr>
          <p:cNvSpPr txBox="1"/>
          <p:nvPr/>
        </p:nvSpPr>
        <p:spPr>
          <a:xfrm>
            <a:off x="591005" y="4260910"/>
            <a:ext cx="1115616" cy="307777"/>
          </a:xfrm>
          <a:prstGeom prst="rect">
            <a:avLst/>
          </a:prstGeom>
          <a:noFill/>
        </p:spPr>
        <p:txBody>
          <a:bodyPr wrap="square" rtlCol="0">
            <a:spAutoFit/>
          </a:bodyPr>
          <a:lstStyle/>
          <a:p>
            <a:pPr algn="ctr"/>
            <a:r>
              <a:rPr kumimoji="1" lang="ja-JP" altLang="en-US" sz="1400" b="1" dirty="0">
                <a:latin typeface="Segoe UI" panose="020B0502040204020203" pitchFamily="34" charset="0"/>
                <a:ea typeface="メイリオ" panose="020B0604030504040204" pitchFamily="50" charset="-128"/>
              </a:rPr>
              <a:t>クレンメ</a:t>
            </a:r>
          </a:p>
        </p:txBody>
      </p:sp>
      <p:sp>
        <p:nvSpPr>
          <p:cNvPr id="28" name="テキスト ボックス 27">
            <a:extLst>
              <a:ext uri="{FF2B5EF4-FFF2-40B4-BE49-F238E27FC236}">
                <a16:creationId xmlns:a16="http://schemas.microsoft.com/office/drawing/2014/main" id="{14B15E2D-72CF-4F99-97DB-533F303B08B2}"/>
              </a:ext>
            </a:extLst>
          </p:cNvPr>
          <p:cNvSpPr txBox="1"/>
          <p:nvPr/>
        </p:nvSpPr>
        <p:spPr>
          <a:xfrm>
            <a:off x="1008000" y="3785658"/>
            <a:ext cx="1115616" cy="307777"/>
          </a:xfrm>
          <a:prstGeom prst="rect">
            <a:avLst/>
          </a:prstGeom>
          <a:noFill/>
        </p:spPr>
        <p:txBody>
          <a:bodyPr wrap="square" rtlCol="0">
            <a:spAutoFit/>
          </a:bodyPr>
          <a:lstStyle/>
          <a:p>
            <a:pPr algn="ctr"/>
            <a:r>
              <a:rPr kumimoji="1" lang="ja-JP" altLang="en-US" sz="1400" b="1" dirty="0">
                <a:latin typeface="Segoe UI" panose="020B0502040204020203" pitchFamily="34" charset="0"/>
                <a:ea typeface="メイリオ" panose="020B0604030504040204" pitchFamily="50" charset="-128"/>
              </a:rPr>
              <a:t>滴下筒</a:t>
            </a:r>
          </a:p>
        </p:txBody>
      </p:sp>
      <p:sp>
        <p:nvSpPr>
          <p:cNvPr id="33" name="Text Box 29">
            <a:extLst>
              <a:ext uri="{FF2B5EF4-FFF2-40B4-BE49-F238E27FC236}">
                <a16:creationId xmlns:a16="http://schemas.microsoft.com/office/drawing/2014/main" id="{C91205AC-5D84-4BE4-A031-62C04EFE77EB}"/>
              </a:ext>
            </a:extLst>
          </p:cNvPr>
          <p:cNvSpPr txBox="1">
            <a:spLocks noChangeArrowheads="1"/>
          </p:cNvSpPr>
          <p:nvPr/>
        </p:nvSpPr>
        <p:spPr bwMode="auto">
          <a:xfrm>
            <a:off x="4932464" y="1783398"/>
            <a:ext cx="3816000" cy="4669938"/>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0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en-US" altLang="ja-JP" dirty="0"/>
              <a:t>【</a:t>
            </a:r>
            <a:r>
              <a:rPr lang="ja-JP" altLang="en-US" dirty="0"/>
              <a:t>注入用ボトル（バッグ）</a:t>
            </a:r>
            <a:r>
              <a:rPr lang="en-US" altLang="ja-JP" dirty="0"/>
              <a:t>】</a:t>
            </a:r>
          </a:p>
          <a:p>
            <a:pPr marL="468000"/>
            <a:r>
              <a:rPr lang="ja-JP" altLang="en-US" b="0" dirty="0">
                <a:solidFill>
                  <a:schemeClr val="tx1"/>
                </a:solidFill>
              </a:rPr>
              <a:t>・清潔であるか。</a:t>
            </a:r>
          </a:p>
          <a:p>
            <a:pPr marL="468000"/>
            <a:r>
              <a:rPr lang="ja-JP" altLang="en-US" b="0" dirty="0">
                <a:solidFill>
                  <a:schemeClr val="tx1"/>
                </a:solidFill>
              </a:rPr>
              <a:t>・乾燥しているか。</a:t>
            </a:r>
            <a:endParaRPr lang="en-US" altLang="ja-JP" b="0" dirty="0">
              <a:solidFill>
                <a:schemeClr val="tx1"/>
              </a:solidFill>
            </a:endParaRPr>
          </a:p>
          <a:p>
            <a:endParaRPr lang="ja-JP" altLang="en-US" sz="1000" b="0" dirty="0">
              <a:solidFill>
                <a:schemeClr val="tx1"/>
              </a:solidFill>
            </a:endParaRPr>
          </a:p>
          <a:p>
            <a:r>
              <a:rPr lang="en-US" altLang="ja-JP" dirty="0"/>
              <a:t>【</a:t>
            </a:r>
            <a:r>
              <a:rPr lang="ja-JP" altLang="en-US" dirty="0"/>
              <a:t>栄養剤</a:t>
            </a:r>
            <a:r>
              <a:rPr lang="en-US" altLang="ja-JP" dirty="0"/>
              <a:t>】</a:t>
            </a:r>
          </a:p>
          <a:p>
            <a:r>
              <a:rPr lang="en-US" altLang="ja-JP" sz="1400" b="0" dirty="0">
                <a:solidFill>
                  <a:schemeClr val="tx1"/>
                </a:solidFill>
              </a:rPr>
              <a:t>    </a:t>
            </a:r>
            <a:r>
              <a:rPr lang="en-US" altLang="ja-JP" sz="1600" b="0" dirty="0">
                <a:solidFill>
                  <a:schemeClr val="tx1"/>
                </a:solidFill>
              </a:rPr>
              <a:t>※</a:t>
            </a:r>
            <a:r>
              <a:rPr lang="ja-JP" altLang="en-US" sz="1600" b="0" dirty="0">
                <a:solidFill>
                  <a:schemeClr val="tx1"/>
                </a:solidFill>
              </a:rPr>
              <a:t>好みにより湯せんしたりします</a:t>
            </a:r>
          </a:p>
          <a:p>
            <a:pPr marL="468000"/>
            <a:r>
              <a:rPr lang="ja-JP" altLang="en-US" b="0" dirty="0">
                <a:solidFill>
                  <a:schemeClr val="tx1"/>
                </a:solidFill>
              </a:rPr>
              <a:t>・栄養剤の種類・量。</a:t>
            </a:r>
            <a:endParaRPr lang="en-US" altLang="ja-JP" b="0" dirty="0">
              <a:solidFill>
                <a:schemeClr val="tx1"/>
              </a:solidFill>
            </a:endParaRPr>
          </a:p>
          <a:p>
            <a:pPr marL="468000"/>
            <a:r>
              <a:rPr lang="ja-JP" altLang="en-US" b="0" dirty="0">
                <a:solidFill>
                  <a:schemeClr val="tx1"/>
                </a:solidFill>
              </a:rPr>
              <a:t>・目安は常温～人肌の温度だが、 医師の指示や家族の方法に従う。</a:t>
            </a:r>
          </a:p>
          <a:p>
            <a:pPr marL="468000"/>
            <a:r>
              <a:rPr lang="ja-JP" altLang="en-US" b="0" dirty="0">
                <a:solidFill>
                  <a:schemeClr val="tx1"/>
                </a:solidFill>
              </a:rPr>
              <a:t>・冷蔵庫から取り出したものや、冷たい食品は避ける。</a:t>
            </a:r>
            <a:endParaRPr lang="en-US" altLang="ja-JP" b="0" dirty="0">
              <a:solidFill>
                <a:schemeClr val="tx1"/>
              </a:solidFill>
            </a:endParaRPr>
          </a:p>
          <a:p>
            <a:r>
              <a:rPr lang="en-US" altLang="ja-JP" dirty="0"/>
              <a:t>【</a:t>
            </a:r>
            <a:r>
              <a:rPr lang="ja-JP" altLang="en-US" dirty="0"/>
              <a:t>白湯</a:t>
            </a:r>
            <a:r>
              <a:rPr lang="en-US" altLang="ja-JP" dirty="0"/>
              <a:t>】</a:t>
            </a:r>
          </a:p>
          <a:p>
            <a:pPr marL="468000"/>
            <a:r>
              <a:rPr lang="ja-JP" altLang="en-US" b="0" dirty="0">
                <a:solidFill>
                  <a:schemeClr val="tx1"/>
                </a:solidFill>
              </a:rPr>
              <a:t>・指示量を確認する。</a:t>
            </a:r>
          </a:p>
        </p:txBody>
      </p:sp>
      <p:cxnSp>
        <p:nvCxnSpPr>
          <p:cNvPr id="4" name="直線コネクタ 3"/>
          <p:cNvCxnSpPr/>
          <p:nvPr/>
        </p:nvCxnSpPr>
        <p:spPr>
          <a:xfrm flipH="1">
            <a:off x="2411761" y="4221088"/>
            <a:ext cx="216023" cy="91694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5E555863-4A3B-420B-AB35-E7C27C649E96}"/>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30" name="テキスト ボックス 29">
            <a:extLst>
              <a:ext uri="{FF2B5EF4-FFF2-40B4-BE49-F238E27FC236}">
                <a16:creationId xmlns:a16="http://schemas.microsoft.com/office/drawing/2014/main" id="{6075A7F3-A448-4302-B8FE-F2F7BCFD0DF6}"/>
              </a:ext>
            </a:extLst>
          </p:cNvPr>
          <p:cNvSpPr txBox="1"/>
          <p:nvPr/>
        </p:nvSpPr>
        <p:spPr>
          <a:xfrm>
            <a:off x="5508104" y="169200"/>
            <a:ext cx="338906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6</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経鼻経管栄養（滴下型の液体栄養剤）</a:t>
            </a:r>
          </a:p>
        </p:txBody>
      </p:sp>
      <p:sp>
        <p:nvSpPr>
          <p:cNvPr id="31" name="スライド番号プレースホルダー 1">
            <a:extLst>
              <a:ext uri="{FF2B5EF4-FFF2-40B4-BE49-F238E27FC236}">
                <a16:creationId xmlns:a16="http://schemas.microsoft.com/office/drawing/2014/main" id="{49E7B741-1778-4244-92F5-5289BE04FAD6}"/>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95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9448627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44C708F0-ECA3-4DAF-AAB0-133ED914FDB0}"/>
              </a:ext>
            </a:extLst>
          </p:cNvPr>
          <p:cNvGrpSpPr/>
          <p:nvPr/>
        </p:nvGrpSpPr>
        <p:grpSpPr>
          <a:xfrm>
            <a:off x="251520" y="2471361"/>
            <a:ext cx="4122356" cy="4053983"/>
            <a:chOff x="437566" y="2388947"/>
            <a:chExt cx="3875133" cy="3810860"/>
          </a:xfrm>
        </p:grpSpPr>
        <p:grpSp>
          <p:nvGrpSpPr>
            <p:cNvPr id="21" name="グループ化 20">
              <a:extLst>
                <a:ext uri="{FF2B5EF4-FFF2-40B4-BE49-F238E27FC236}">
                  <a16:creationId xmlns:a16="http://schemas.microsoft.com/office/drawing/2014/main" id="{A8E768FC-7281-4A50-A956-78EE017EC295}"/>
                </a:ext>
              </a:extLst>
            </p:cNvPr>
            <p:cNvGrpSpPr/>
            <p:nvPr/>
          </p:nvGrpSpPr>
          <p:grpSpPr>
            <a:xfrm>
              <a:off x="437566" y="2388947"/>
              <a:ext cx="3875133" cy="3810860"/>
              <a:chOff x="2843213" y="2349500"/>
              <a:chExt cx="3636962" cy="3576638"/>
            </a:xfrm>
          </p:grpSpPr>
          <p:pic>
            <p:nvPicPr>
              <p:cNvPr id="23" name="Picture 7" descr="no9_体位調整ファイラー位jpg">
                <a:extLst>
                  <a:ext uri="{FF2B5EF4-FFF2-40B4-BE49-F238E27FC236}">
                    <a16:creationId xmlns:a16="http://schemas.microsoft.com/office/drawing/2014/main" id="{D76F701C-9949-4881-B684-BD8AF1549B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13" y="2349500"/>
                <a:ext cx="3636962"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フリーフォーム: 図形 23">
                <a:extLst>
                  <a:ext uri="{FF2B5EF4-FFF2-40B4-BE49-F238E27FC236}">
                    <a16:creationId xmlns:a16="http://schemas.microsoft.com/office/drawing/2014/main" id="{D954C755-A204-4885-AF28-8FCD6FD299F5}"/>
                  </a:ext>
                </a:extLst>
              </p:cNvPr>
              <p:cNvSpPr/>
              <p:nvPr/>
            </p:nvSpPr>
            <p:spPr>
              <a:xfrm>
                <a:off x="4814888" y="2493963"/>
                <a:ext cx="682625" cy="998537"/>
              </a:xfrm>
              <a:custGeom>
                <a:avLst/>
                <a:gdLst>
                  <a:gd name="connsiteX0" fmla="*/ 0 w 682625"/>
                  <a:gd name="connsiteY0" fmla="*/ 493712 h 998537"/>
                  <a:gd name="connsiteX1" fmla="*/ 225425 w 682625"/>
                  <a:gd name="connsiteY1" fmla="*/ 820737 h 998537"/>
                  <a:gd name="connsiteX2" fmla="*/ 328612 w 682625"/>
                  <a:gd name="connsiteY2" fmla="*/ 896937 h 998537"/>
                  <a:gd name="connsiteX3" fmla="*/ 358775 w 682625"/>
                  <a:gd name="connsiteY3" fmla="*/ 895350 h 998537"/>
                  <a:gd name="connsiteX4" fmla="*/ 500062 w 682625"/>
                  <a:gd name="connsiteY4" fmla="*/ 876300 h 998537"/>
                  <a:gd name="connsiteX5" fmla="*/ 573087 w 682625"/>
                  <a:gd name="connsiteY5" fmla="*/ 920750 h 998537"/>
                  <a:gd name="connsiteX6" fmla="*/ 676275 w 682625"/>
                  <a:gd name="connsiteY6" fmla="*/ 998537 h 998537"/>
                  <a:gd name="connsiteX7" fmla="*/ 682625 w 682625"/>
                  <a:gd name="connsiteY7" fmla="*/ 23812 h 998537"/>
                  <a:gd name="connsiteX8" fmla="*/ 142875 w 682625"/>
                  <a:gd name="connsiteY8" fmla="*/ 0 h 998537"/>
                  <a:gd name="connsiteX9" fmla="*/ 0 w 682625"/>
                  <a:gd name="connsiteY9" fmla="*/ 493712 h 9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2625" h="998537">
                    <a:moveTo>
                      <a:pt x="0" y="493712"/>
                    </a:moveTo>
                    <a:lnTo>
                      <a:pt x="225425" y="820737"/>
                    </a:lnTo>
                    <a:lnTo>
                      <a:pt x="328612" y="896937"/>
                    </a:lnTo>
                    <a:lnTo>
                      <a:pt x="358775" y="895350"/>
                    </a:lnTo>
                    <a:lnTo>
                      <a:pt x="500062" y="876300"/>
                    </a:lnTo>
                    <a:lnTo>
                      <a:pt x="573087" y="920750"/>
                    </a:lnTo>
                    <a:lnTo>
                      <a:pt x="676275" y="998537"/>
                    </a:lnTo>
                    <a:cubicBezTo>
                      <a:pt x="678392" y="673629"/>
                      <a:pt x="680508" y="348720"/>
                      <a:pt x="682625" y="23812"/>
                    </a:cubicBezTo>
                    <a:lnTo>
                      <a:pt x="142875" y="0"/>
                    </a:lnTo>
                    <a:lnTo>
                      <a:pt x="0" y="493712"/>
                    </a:lnTo>
                    <a:close/>
                  </a:path>
                </a:pathLst>
              </a:custGeom>
              <a:solidFill>
                <a:schemeClr val="bg1"/>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Segoe UI" panose="020B0502040204020203" pitchFamily="34" charset="0"/>
                  <a:ea typeface="メイリオ" panose="020B0604030504040204" pitchFamily="50" charset="-128"/>
                </a:endParaRPr>
              </a:p>
            </p:txBody>
          </p:sp>
        </p:grpSp>
        <p:sp>
          <p:nvSpPr>
            <p:cNvPr id="22" name="フリーフォーム: 図形 21">
              <a:extLst>
                <a:ext uri="{FF2B5EF4-FFF2-40B4-BE49-F238E27FC236}">
                  <a16:creationId xmlns:a16="http://schemas.microsoft.com/office/drawing/2014/main" id="{1136405C-557A-4F75-AF31-29AF996E7B9F}"/>
                </a:ext>
              </a:extLst>
            </p:cNvPr>
            <p:cNvSpPr/>
            <p:nvPr/>
          </p:nvSpPr>
          <p:spPr>
            <a:xfrm>
              <a:off x="3114060" y="4276302"/>
              <a:ext cx="151627" cy="880890"/>
            </a:xfrm>
            <a:custGeom>
              <a:avLst/>
              <a:gdLst>
                <a:gd name="connsiteX0" fmla="*/ 0 w 121783"/>
                <a:gd name="connsiteY0" fmla="*/ 357091 h 666707"/>
                <a:gd name="connsiteX1" fmla="*/ 39218 w 121783"/>
                <a:gd name="connsiteY1" fmla="*/ 113526 h 666707"/>
                <a:gd name="connsiteX2" fmla="*/ 121783 w 121783"/>
                <a:gd name="connsiteY2" fmla="*/ 0 h 666707"/>
                <a:gd name="connsiteX3" fmla="*/ 103206 w 121783"/>
                <a:gd name="connsiteY3" fmla="*/ 115590 h 666707"/>
                <a:gd name="connsiteX4" fmla="*/ 84629 w 121783"/>
                <a:gd name="connsiteY4" fmla="*/ 134167 h 666707"/>
                <a:gd name="connsiteX5" fmla="*/ 82565 w 121783"/>
                <a:gd name="connsiteY5" fmla="*/ 165129 h 666707"/>
                <a:gd name="connsiteX6" fmla="*/ 117655 w 121783"/>
                <a:gd name="connsiteY6" fmla="*/ 658450 h 666707"/>
                <a:gd name="connsiteX7" fmla="*/ 117655 w 121783"/>
                <a:gd name="connsiteY7" fmla="*/ 660515 h 666707"/>
                <a:gd name="connsiteX8" fmla="*/ 115591 w 121783"/>
                <a:gd name="connsiteY8" fmla="*/ 660515 h 666707"/>
                <a:gd name="connsiteX9" fmla="*/ 117655 w 121783"/>
                <a:gd name="connsiteY9" fmla="*/ 664643 h 666707"/>
                <a:gd name="connsiteX10" fmla="*/ 28898 w 121783"/>
                <a:gd name="connsiteY10" fmla="*/ 666707 h 666707"/>
                <a:gd name="connsiteX11" fmla="*/ 0 w 121783"/>
                <a:gd name="connsiteY11" fmla="*/ 357091 h 66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783" h="666707">
                  <a:moveTo>
                    <a:pt x="0" y="357091"/>
                  </a:moveTo>
                  <a:lnTo>
                    <a:pt x="39218" y="113526"/>
                  </a:lnTo>
                  <a:lnTo>
                    <a:pt x="121783" y="0"/>
                  </a:lnTo>
                  <a:lnTo>
                    <a:pt x="103206" y="115590"/>
                  </a:lnTo>
                  <a:lnTo>
                    <a:pt x="84629" y="134167"/>
                  </a:lnTo>
                  <a:lnTo>
                    <a:pt x="82565" y="165129"/>
                  </a:lnTo>
                  <a:lnTo>
                    <a:pt x="117655" y="658450"/>
                  </a:lnTo>
                  <a:lnTo>
                    <a:pt x="117655" y="660515"/>
                  </a:lnTo>
                  <a:lnTo>
                    <a:pt x="115591" y="660515"/>
                  </a:lnTo>
                  <a:lnTo>
                    <a:pt x="117655" y="664643"/>
                  </a:lnTo>
                  <a:lnTo>
                    <a:pt x="28898" y="666707"/>
                  </a:lnTo>
                  <a:lnTo>
                    <a:pt x="0" y="35709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Rectangle 8">
            <a:extLst>
              <a:ext uri="{FF2B5EF4-FFF2-40B4-BE49-F238E27FC236}">
                <a16:creationId xmlns:a16="http://schemas.microsoft.com/office/drawing/2014/main" id="{35E3183E-15B9-421A-8928-62131FD38B0B}"/>
              </a:ext>
            </a:extLst>
          </p:cNvPr>
          <p:cNvSpPr>
            <a:spLocks noChangeArrowheads="1"/>
          </p:cNvSpPr>
          <p:nvPr/>
        </p:nvSpPr>
        <p:spPr bwMode="auto">
          <a:xfrm>
            <a:off x="251520" y="1260000"/>
            <a:ext cx="864096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indent="-360000">
              <a:spcBef>
                <a:spcPts val="1200"/>
              </a:spcBef>
            </a:pPr>
            <a:r>
              <a:rPr lang="ja-JP" altLang="en-US" sz="2800" dirty="0">
                <a:latin typeface="Segoe UI" panose="020B0502040204020203" pitchFamily="34" charset="0"/>
                <a:ea typeface="メイリオ" panose="020B0604030504040204" pitchFamily="50" charset="-128"/>
              </a:rPr>
              <a:t>○対象者が望むいつもの決められた体位に調整する。</a:t>
            </a:r>
            <a:r>
              <a:rPr lang="ja-JP" altLang="en-US" sz="2400" dirty="0">
                <a:latin typeface="Segoe UI" panose="020B0502040204020203" pitchFamily="34" charset="0"/>
                <a:ea typeface="メイリオ" panose="020B0604030504040204" pitchFamily="50" charset="-128"/>
              </a:rPr>
              <a:t>（ベッドの頭側を上げる、あるいは車イスや安楽なソファーなどに移乗することもある）</a:t>
            </a:r>
          </a:p>
          <a:p>
            <a:pPr marL="360000" indent="-360000">
              <a:spcBef>
                <a:spcPts val="1200"/>
              </a:spcBef>
            </a:pPr>
            <a:r>
              <a:rPr lang="ja-JP" altLang="en-US" sz="2800" dirty="0">
                <a:latin typeface="Segoe UI" panose="020B0502040204020203" pitchFamily="34" charset="0"/>
                <a:ea typeface="メイリオ" panose="020B0604030504040204" pitchFamily="50" charset="-128"/>
              </a:rPr>
              <a:t>○体位の安楽をはかる。</a:t>
            </a:r>
          </a:p>
        </p:txBody>
      </p:sp>
      <p:sp>
        <p:nvSpPr>
          <p:cNvPr id="93186" name="Rectangle 6">
            <a:extLst>
              <a:ext uri="{FF2B5EF4-FFF2-40B4-BE49-F238E27FC236}">
                <a16:creationId xmlns:a16="http://schemas.microsoft.com/office/drawing/2014/main" id="{EE13AC2C-B796-4368-B089-11B3A97EC3C9}"/>
              </a:ext>
            </a:extLst>
          </p:cNvPr>
          <p:cNvSpPr>
            <a:spLocks noGrp="1" noChangeArrowheads="1"/>
          </p:cNvSpPr>
          <p:nvPr>
            <p:ph type="title"/>
          </p:nvPr>
        </p:nvSpPr>
        <p:spPr/>
        <p:txBody>
          <a:bodyPr>
            <a:noAutofit/>
          </a:bodyPr>
          <a:lstStyle/>
          <a:p>
            <a:pPr eaLnBrk="1" hangingPunct="1"/>
            <a:r>
              <a:rPr lang="ja-JP" altLang="en-US" sz="2900" dirty="0"/>
              <a:t>手順③体位を調整する</a:t>
            </a:r>
          </a:p>
        </p:txBody>
      </p:sp>
      <p:sp>
        <p:nvSpPr>
          <p:cNvPr id="25" name="Text Box 29">
            <a:extLst>
              <a:ext uri="{FF2B5EF4-FFF2-40B4-BE49-F238E27FC236}">
                <a16:creationId xmlns:a16="http://schemas.microsoft.com/office/drawing/2014/main" id="{707F504E-9D1F-40D4-B3EC-B519EF93344A}"/>
              </a:ext>
            </a:extLst>
          </p:cNvPr>
          <p:cNvSpPr txBox="1">
            <a:spLocks noChangeArrowheads="1"/>
          </p:cNvSpPr>
          <p:nvPr/>
        </p:nvSpPr>
        <p:spPr bwMode="auto">
          <a:xfrm>
            <a:off x="4427984" y="3140968"/>
            <a:ext cx="4322172" cy="324036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0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52000" indent="-252000">
              <a:spcBef>
                <a:spcPts val="800"/>
              </a:spcBef>
            </a:pPr>
            <a:r>
              <a:rPr lang="ja-JP" altLang="en-US" sz="1800" b="0" dirty="0">
                <a:solidFill>
                  <a:schemeClr val="tx1"/>
                </a:solidFill>
              </a:rPr>
              <a:t>・身体の向きを変えたときなど顔色は蒼白になっていないか見る。　</a:t>
            </a:r>
          </a:p>
          <a:p>
            <a:pPr marL="252000" indent="-252000">
              <a:spcBef>
                <a:spcPts val="800"/>
              </a:spcBef>
            </a:pPr>
            <a:r>
              <a:rPr lang="ja-JP" altLang="en-US" sz="1800" b="0" dirty="0">
                <a:solidFill>
                  <a:schemeClr val="tx1"/>
                </a:solidFill>
              </a:rPr>
              <a:t>・もし顔色が蒼白になったり、変わったことがあれば対象者の気分を聞き、望む体位に変える。</a:t>
            </a:r>
          </a:p>
          <a:p>
            <a:pPr marL="252000" indent="-252000">
              <a:spcBef>
                <a:spcPts val="800"/>
              </a:spcBef>
            </a:pPr>
            <a:r>
              <a:rPr lang="ja-JP" altLang="en-US" sz="1800" b="0" dirty="0">
                <a:solidFill>
                  <a:schemeClr val="tx1"/>
                </a:solidFill>
              </a:rPr>
              <a:t>・無理な体位にしない。</a:t>
            </a:r>
          </a:p>
          <a:p>
            <a:pPr marL="252000" indent="-252000">
              <a:spcBef>
                <a:spcPts val="800"/>
              </a:spcBef>
            </a:pPr>
            <a:r>
              <a:rPr lang="ja-JP" altLang="en-US" sz="1800" b="0" dirty="0">
                <a:solidFill>
                  <a:schemeClr val="tx1"/>
                </a:solidFill>
              </a:rPr>
              <a:t>・臀部などに高い圧がかかっていないか。</a:t>
            </a:r>
          </a:p>
          <a:p>
            <a:pPr marL="252000" indent="-252000">
              <a:spcBef>
                <a:spcPts val="800"/>
              </a:spcBef>
            </a:pPr>
            <a:r>
              <a:rPr lang="ja-JP" altLang="en-US" sz="1800" b="0" dirty="0">
                <a:solidFill>
                  <a:schemeClr val="tx1"/>
                </a:solidFill>
              </a:rPr>
              <a:t>・胃部を圧迫するような体位ではないか。</a:t>
            </a:r>
          </a:p>
          <a:p>
            <a:pPr marL="252000" indent="-252000">
              <a:spcBef>
                <a:spcPts val="800"/>
              </a:spcBef>
            </a:pPr>
            <a:r>
              <a:rPr lang="ja-JP" altLang="en-US" sz="1800" b="0" dirty="0">
                <a:solidFill>
                  <a:schemeClr val="tx1"/>
                </a:solidFill>
              </a:rPr>
              <a:t>・対象者の希望を聞いているか。</a:t>
            </a:r>
          </a:p>
        </p:txBody>
      </p:sp>
      <p:sp>
        <p:nvSpPr>
          <p:cNvPr id="26" name="Text Box 25">
            <a:extLst>
              <a:ext uri="{FF2B5EF4-FFF2-40B4-BE49-F238E27FC236}">
                <a16:creationId xmlns:a16="http://schemas.microsoft.com/office/drawing/2014/main" id="{4F09FA48-8423-47A5-9CCD-E360067CE463}"/>
              </a:ext>
            </a:extLst>
          </p:cNvPr>
          <p:cNvSpPr txBox="1">
            <a:spLocks noChangeArrowheads="1"/>
          </p:cNvSpPr>
          <p:nvPr/>
        </p:nvSpPr>
        <p:spPr bwMode="auto">
          <a:xfrm>
            <a:off x="4428252" y="2757349"/>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2" name="テキスト ボックス 11">
            <a:extLst>
              <a:ext uri="{FF2B5EF4-FFF2-40B4-BE49-F238E27FC236}">
                <a16:creationId xmlns:a16="http://schemas.microsoft.com/office/drawing/2014/main" id="{323D33D2-FA91-4AD1-BCAE-8DA9ADA602EC}"/>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3" name="テキスト ボックス 12">
            <a:extLst>
              <a:ext uri="{FF2B5EF4-FFF2-40B4-BE49-F238E27FC236}">
                <a16:creationId xmlns:a16="http://schemas.microsoft.com/office/drawing/2014/main" id="{8EBA0D8C-F072-4F07-ACF7-14F7475ECBE8}"/>
              </a:ext>
            </a:extLst>
          </p:cNvPr>
          <p:cNvSpPr txBox="1"/>
          <p:nvPr/>
        </p:nvSpPr>
        <p:spPr>
          <a:xfrm>
            <a:off x="5508104" y="169200"/>
            <a:ext cx="338906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6</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経鼻経管栄養（滴下型の液体栄養剤）</a:t>
            </a:r>
          </a:p>
        </p:txBody>
      </p:sp>
      <p:sp>
        <p:nvSpPr>
          <p:cNvPr id="14" name="スライド番号プレースホルダー 1">
            <a:extLst>
              <a:ext uri="{FF2B5EF4-FFF2-40B4-BE49-F238E27FC236}">
                <a16:creationId xmlns:a16="http://schemas.microsoft.com/office/drawing/2014/main" id="{F5F5A658-7D65-4DA2-8F27-DA31077970AC}"/>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96</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602876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19DE97BE-68E0-4206-8734-E5D0AA3ACFB1}"/>
              </a:ext>
            </a:extLst>
          </p:cNvPr>
          <p:cNvSpPr>
            <a:spLocks noGrp="1" noChangeArrowheads="1"/>
          </p:cNvSpPr>
          <p:nvPr>
            <p:ph type="title"/>
          </p:nvPr>
        </p:nvSpPr>
        <p:spPr/>
        <p:txBody>
          <a:bodyPr>
            <a:noAutofit/>
          </a:bodyPr>
          <a:lstStyle/>
          <a:p>
            <a:pPr marL="1074738" indent="-1074738" eaLnBrk="1" hangingPunct="1"/>
            <a:r>
              <a:rPr lang="ja-JP" altLang="en-US" sz="2900" dirty="0"/>
              <a:t>手順④栄養剤を注入用ボトルに入れる</a:t>
            </a:r>
          </a:p>
        </p:txBody>
      </p:sp>
      <p:pic>
        <p:nvPicPr>
          <p:cNvPr id="15" name="Picture 16" descr="no10-4チェンバー">
            <a:extLst>
              <a:ext uri="{FF2B5EF4-FFF2-40B4-BE49-F238E27FC236}">
                <a16:creationId xmlns:a16="http://schemas.microsoft.com/office/drawing/2014/main" id="{443D5549-CCBD-410C-9470-9B684C067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7379" y="5085184"/>
            <a:ext cx="592706" cy="125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9">
            <a:extLst>
              <a:ext uri="{FF2B5EF4-FFF2-40B4-BE49-F238E27FC236}">
                <a16:creationId xmlns:a16="http://schemas.microsoft.com/office/drawing/2014/main" id="{41090443-2F93-497E-8B20-D4952F8F70B5}"/>
              </a:ext>
            </a:extLst>
          </p:cNvPr>
          <p:cNvSpPr txBox="1">
            <a:spLocks noChangeArrowheads="1"/>
          </p:cNvSpPr>
          <p:nvPr/>
        </p:nvSpPr>
        <p:spPr bwMode="auto">
          <a:xfrm>
            <a:off x="263896" y="4221088"/>
            <a:ext cx="28803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pPr>
            <a:r>
              <a:rPr lang="ja-JP" altLang="en-US" sz="2000" dirty="0">
                <a:solidFill>
                  <a:srgbClr val="000000"/>
                </a:solidFill>
                <a:latin typeface="Segoe UI" panose="020B0502040204020203" pitchFamily="34" charset="0"/>
                <a:ea typeface="メイリオ" panose="020B0604030504040204" pitchFamily="50" charset="-128"/>
              </a:rPr>
              <a:t>＊滴下筒を指でゆっくり押しつぶして、滴下筒内</a:t>
            </a:r>
            <a:r>
              <a:rPr lang="en-US" altLang="ja-JP" sz="2000" dirty="0">
                <a:solidFill>
                  <a:srgbClr val="000000"/>
                </a:solidFill>
                <a:latin typeface="Segoe UI" panose="020B0502040204020203" pitchFamily="34" charset="0"/>
                <a:ea typeface="メイリオ" panose="020B0604030504040204" pitchFamily="50" charset="-128"/>
              </a:rPr>
              <a:t>1/3</a:t>
            </a:r>
            <a:r>
              <a:rPr lang="ja-JP" altLang="en-US" sz="2000" dirty="0">
                <a:solidFill>
                  <a:srgbClr val="000000"/>
                </a:solidFill>
                <a:latin typeface="Segoe UI" panose="020B0502040204020203" pitchFamily="34" charset="0"/>
                <a:ea typeface="メイリオ" panose="020B0604030504040204" pitchFamily="50" charset="-128"/>
              </a:rPr>
              <a:t>～</a:t>
            </a:r>
            <a:r>
              <a:rPr lang="en-US" altLang="ja-JP" sz="2000" dirty="0">
                <a:solidFill>
                  <a:srgbClr val="000000"/>
                </a:solidFill>
                <a:latin typeface="Segoe UI" panose="020B0502040204020203" pitchFamily="34" charset="0"/>
                <a:ea typeface="メイリオ" panose="020B0604030504040204" pitchFamily="50" charset="-128"/>
              </a:rPr>
              <a:t>1/2</a:t>
            </a:r>
            <a:r>
              <a:rPr lang="ja-JP" altLang="en-US" sz="2000" dirty="0">
                <a:solidFill>
                  <a:srgbClr val="000000"/>
                </a:solidFill>
                <a:latin typeface="Segoe UI" panose="020B0502040204020203" pitchFamily="34" charset="0"/>
                <a:ea typeface="メイリオ" panose="020B0604030504040204" pitchFamily="50" charset="-128"/>
              </a:rPr>
              <a:t>程度栄養剤を充填する。</a:t>
            </a:r>
            <a:endParaRPr lang="ja-JP" altLang="en-US" sz="2000" baseline="30000" dirty="0">
              <a:solidFill>
                <a:srgbClr val="000000"/>
              </a:solidFill>
              <a:latin typeface="Segoe UI" panose="020B0502040204020203" pitchFamily="34" charset="0"/>
              <a:ea typeface="メイリオ" panose="020B0604030504040204" pitchFamily="50" charset="-128"/>
            </a:endParaRPr>
          </a:p>
        </p:txBody>
      </p:sp>
      <p:pic>
        <p:nvPicPr>
          <p:cNvPr id="20" name="Picture 13" descr="no10-1_クレンメ操作">
            <a:extLst>
              <a:ext uri="{FF2B5EF4-FFF2-40B4-BE49-F238E27FC236}">
                <a16:creationId xmlns:a16="http://schemas.microsoft.com/office/drawing/2014/main" id="{3FC0C889-C354-4D83-9EC0-6031432A62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3402456"/>
            <a:ext cx="1159153" cy="126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4" descr="no10-3高所につるす">
            <a:extLst>
              <a:ext uri="{FF2B5EF4-FFF2-40B4-BE49-F238E27FC236}">
                <a16:creationId xmlns:a16="http://schemas.microsoft.com/office/drawing/2014/main" id="{9663388A-EB8E-49D4-877A-E8A3DB86A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3603" y="3412281"/>
            <a:ext cx="143986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5" descr="no10-2親指で押しつぶす">
            <a:extLst>
              <a:ext uri="{FF2B5EF4-FFF2-40B4-BE49-F238E27FC236}">
                <a16:creationId xmlns:a16="http://schemas.microsoft.com/office/drawing/2014/main" id="{DC796F14-1480-46D6-B44A-89238D36EF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6691" y="5074730"/>
            <a:ext cx="1230688" cy="122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7">
            <a:extLst>
              <a:ext uri="{FF2B5EF4-FFF2-40B4-BE49-F238E27FC236}">
                <a16:creationId xmlns:a16="http://schemas.microsoft.com/office/drawing/2014/main" id="{69EAC8D2-ABE8-45B1-9624-C6BD1865C054}"/>
              </a:ext>
            </a:extLst>
          </p:cNvPr>
          <p:cNvSpPr>
            <a:spLocks noChangeShapeType="1"/>
          </p:cNvSpPr>
          <p:nvPr/>
        </p:nvSpPr>
        <p:spPr bwMode="auto">
          <a:xfrm>
            <a:off x="4821104" y="5602196"/>
            <a:ext cx="0" cy="360363"/>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latin typeface="Segoe UI" panose="020B0502040204020203" pitchFamily="34" charset="0"/>
              <a:ea typeface="メイリオ" panose="020B0604030504040204" pitchFamily="50" charset="-128"/>
            </a:endParaRPr>
          </a:p>
        </p:txBody>
      </p:sp>
      <p:sp>
        <p:nvSpPr>
          <p:cNvPr id="24" name="Text Box 18">
            <a:extLst>
              <a:ext uri="{FF2B5EF4-FFF2-40B4-BE49-F238E27FC236}">
                <a16:creationId xmlns:a16="http://schemas.microsoft.com/office/drawing/2014/main" id="{0436CECB-9D0F-4D7C-9E30-6FC6D6019F53}"/>
              </a:ext>
            </a:extLst>
          </p:cNvPr>
          <p:cNvSpPr txBox="1">
            <a:spLocks noChangeArrowheads="1"/>
          </p:cNvSpPr>
          <p:nvPr/>
        </p:nvSpPr>
        <p:spPr bwMode="auto">
          <a:xfrm>
            <a:off x="4831862" y="5627824"/>
            <a:ext cx="104067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700" dirty="0">
                <a:solidFill>
                  <a:srgbClr val="000000"/>
                </a:solidFill>
                <a:latin typeface="Segoe UI" panose="020B0502040204020203" pitchFamily="34" charset="0"/>
                <a:ea typeface="メイリオ" panose="020B0604030504040204" pitchFamily="50" charset="-128"/>
              </a:rPr>
              <a:t>1/3</a:t>
            </a:r>
            <a:r>
              <a:rPr lang="ja-JP" altLang="en-US" sz="1700" dirty="0">
                <a:solidFill>
                  <a:srgbClr val="000000"/>
                </a:solidFill>
                <a:latin typeface="Segoe UI" panose="020B0502040204020203" pitchFamily="34" charset="0"/>
                <a:ea typeface="メイリオ" panose="020B0604030504040204" pitchFamily="50" charset="-128"/>
              </a:rPr>
              <a:t>～</a:t>
            </a:r>
            <a:r>
              <a:rPr lang="en-US" altLang="ja-JP" sz="1700" dirty="0">
                <a:solidFill>
                  <a:srgbClr val="000000"/>
                </a:solidFill>
                <a:latin typeface="Segoe UI" panose="020B0502040204020203" pitchFamily="34" charset="0"/>
                <a:ea typeface="メイリオ" panose="020B0604030504040204" pitchFamily="50" charset="-128"/>
              </a:rPr>
              <a:t>1/2</a:t>
            </a:r>
          </a:p>
        </p:txBody>
      </p:sp>
      <p:sp>
        <p:nvSpPr>
          <p:cNvPr id="26" name="Text Box 29">
            <a:extLst>
              <a:ext uri="{FF2B5EF4-FFF2-40B4-BE49-F238E27FC236}">
                <a16:creationId xmlns:a16="http://schemas.microsoft.com/office/drawing/2014/main" id="{07A0A824-A3C4-4294-B98E-D07A72B2B864}"/>
              </a:ext>
            </a:extLst>
          </p:cNvPr>
          <p:cNvSpPr txBox="1">
            <a:spLocks noChangeArrowheads="1"/>
          </p:cNvSpPr>
          <p:nvPr/>
        </p:nvSpPr>
        <p:spPr bwMode="auto">
          <a:xfrm>
            <a:off x="5868144" y="4474698"/>
            <a:ext cx="2886650" cy="1834622"/>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sz="2000" dirty="0"/>
              <a:t>・不潔にならないようにする。</a:t>
            </a:r>
          </a:p>
          <a:p>
            <a:r>
              <a:rPr lang="ja-JP" altLang="en-US" sz="2000" dirty="0"/>
              <a:t>・滴下筒で滴下が確認できる程度に満たす。</a:t>
            </a:r>
          </a:p>
        </p:txBody>
      </p:sp>
      <p:sp>
        <p:nvSpPr>
          <p:cNvPr id="27" name="Text Box 25">
            <a:extLst>
              <a:ext uri="{FF2B5EF4-FFF2-40B4-BE49-F238E27FC236}">
                <a16:creationId xmlns:a16="http://schemas.microsoft.com/office/drawing/2014/main" id="{D9AEF0E5-A9DD-48FD-B1E3-BAA47029BBC8}"/>
              </a:ext>
            </a:extLst>
          </p:cNvPr>
          <p:cNvSpPr txBox="1">
            <a:spLocks noChangeArrowheads="1"/>
          </p:cNvSpPr>
          <p:nvPr/>
        </p:nvSpPr>
        <p:spPr bwMode="auto">
          <a:xfrm>
            <a:off x="5868144" y="4091079"/>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28" name="Rectangle 6">
            <a:extLst>
              <a:ext uri="{FF2B5EF4-FFF2-40B4-BE49-F238E27FC236}">
                <a16:creationId xmlns:a16="http://schemas.microsoft.com/office/drawing/2014/main" id="{8BA34210-8CF8-4D4B-9D9A-D7B5EC50D8A8}"/>
              </a:ext>
            </a:extLst>
          </p:cNvPr>
          <p:cNvSpPr>
            <a:spLocks noChangeArrowheads="1"/>
          </p:cNvSpPr>
          <p:nvPr/>
        </p:nvSpPr>
        <p:spPr bwMode="auto">
          <a:xfrm>
            <a:off x="251519" y="1260000"/>
            <a:ext cx="866229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indent="-360000">
              <a:spcBef>
                <a:spcPts val="1200"/>
              </a:spcBef>
            </a:pPr>
            <a:r>
              <a:rPr lang="ja-JP" altLang="en-US" sz="2800" dirty="0">
                <a:latin typeface="Segoe UI" panose="020B0502040204020203" pitchFamily="34" charset="0"/>
                <a:ea typeface="メイリオ" panose="020B0604030504040204" pitchFamily="50" charset="-128"/>
              </a:rPr>
              <a:t>○注入内容を確認し、</a:t>
            </a:r>
            <a:r>
              <a:rPr lang="ja-JP" altLang="en-US" sz="2800" b="1" dirty="0">
                <a:solidFill>
                  <a:srgbClr val="C00000"/>
                </a:solidFill>
                <a:latin typeface="Segoe UI" panose="020B0502040204020203" pitchFamily="34" charset="0"/>
                <a:ea typeface="メイリオ" panose="020B0604030504040204" pitchFamily="50" charset="-128"/>
              </a:rPr>
              <a:t>クレンメを閉めてから</a:t>
            </a:r>
            <a:r>
              <a:rPr lang="ja-JP" altLang="en-US" sz="2800" dirty="0">
                <a:latin typeface="Segoe UI" panose="020B0502040204020203" pitchFamily="34" charset="0"/>
                <a:ea typeface="メイリオ" panose="020B0604030504040204" pitchFamily="50" charset="-128"/>
              </a:rPr>
              <a:t>、栄養剤を注入用ボトルに入れる。</a:t>
            </a:r>
            <a:endParaRPr lang="en-US" altLang="ja-JP" sz="2800" dirty="0">
              <a:latin typeface="Segoe UI" panose="020B0502040204020203" pitchFamily="34" charset="0"/>
              <a:ea typeface="メイリオ" panose="020B0604030504040204" pitchFamily="50" charset="-128"/>
            </a:endParaRPr>
          </a:p>
          <a:p>
            <a:pPr marL="360000" indent="-360000">
              <a:spcBef>
                <a:spcPts val="1200"/>
              </a:spcBef>
            </a:pPr>
            <a:r>
              <a:rPr lang="ja-JP" altLang="en-US" sz="2800" dirty="0">
                <a:latin typeface="Segoe UI" panose="020B0502040204020203" pitchFamily="34" charset="0"/>
                <a:ea typeface="メイリオ" panose="020B0604030504040204" pitchFamily="50" charset="-128"/>
              </a:rPr>
              <a:t>○注入用ボトルを高いところにかける。</a:t>
            </a:r>
            <a:endParaRPr lang="en-US" altLang="ja-JP" sz="2800" dirty="0">
              <a:latin typeface="Segoe UI" panose="020B0502040204020203" pitchFamily="34" charset="0"/>
              <a:ea typeface="メイリオ" panose="020B0604030504040204" pitchFamily="50" charset="-128"/>
            </a:endParaRPr>
          </a:p>
          <a:p>
            <a:pPr marL="360000" indent="-360000">
              <a:spcBef>
                <a:spcPts val="1200"/>
              </a:spcBef>
            </a:pPr>
            <a:r>
              <a:rPr lang="ja-JP" altLang="en-US" sz="2800" dirty="0">
                <a:latin typeface="Segoe UI" panose="020B0502040204020203" pitchFamily="34" charset="0"/>
                <a:ea typeface="メイリオ" panose="020B0604030504040204" pitchFamily="50" charset="-128"/>
              </a:rPr>
              <a:t>○滴下筒には半分くらい満たし、滴下が確認できるようにする。</a:t>
            </a:r>
          </a:p>
        </p:txBody>
      </p:sp>
      <p:sp>
        <p:nvSpPr>
          <p:cNvPr id="29" name="二等辺三角形 28">
            <a:extLst>
              <a:ext uri="{FF2B5EF4-FFF2-40B4-BE49-F238E27FC236}">
                <a16:creationId xmlns:a16="http://schemas.microsoft.com/office/drawing/2014/main" id="{4D191759-83C1-412F-80E9-0D10EECF7281}"/>
              </a:ext>
            </a:extLst>
          </p:cNvPr>
          <p:cNvSpPr/>
          <p:nvPr/>
        </p:nvSpPr>
        <p:spPr>
          <a:xfrm flipV="1">
            <a:off x="3412805" y="4766565"/>
            <a:ext cx="1944216" cy="33109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A8D0143-F93B-4A95-BA55-58F7C128F7FF}"/>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9" name="テキスト ボックス 18">
            <a:extLst>
              <a:ext uri="{FF2B5EF4-FFF2-40B4-BE49-F238E27FC236}">
                <a16:creationId xmlns:a16="http://schemas.microsoft.com/office/drawing/2014/main" id="{90184C18-50B1-466D-9ABC-E032D5747AED}"/>
              </a:ext>
            </a:extLst>
          </p:cNvPr>
          <p:cNvSpPr txBox="1"/>
          <p:nvPr/>
        </p:nvSpPr>
        <p:spPr>
          <a:xfrm>
            <a:off x="5508104" y="169200"/>
            <a:ext cx="338906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6</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経鼻経管栄養（滴下型の液体栄養剤）</a:t>
            </a:r>
          </a:p>
        </p:txBody>
      </p:sp>
      <p:sp>
        <p:nvSpPr>
          <p:cNvPr id="18" name="スライド番号プレースホルダー 1">
            <a:extLst>
              <a:ext uri="{FF2B5EF4-FFF2-40B4-BE49-F238E27FC236}">
                <a16:creationId xmlns:a16="http://schemas.microsoft.com/office/drawing/2014/main" id="{C0DB0811-BEE5-4498-87E1-093305293B98}"/>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97</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5938627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6E7B27C9-AE12-437F-B22C-7E026451FA0F}"/>
              </a:ext>
            </a:extLst>
          </p:cNvPr>
          <p:cNvSpPr>
            <a:spLocks noGrp="1" noChangeArrowheads="1"/>
          </p:cNvSpPr>
          <p:nvPr>
            <p:ph type="title"/>
          </p:nvPr>
        </p:nvSpPr>
        <p:spPr/>
        <p:txBody>
          <a:bodyPr>
            <a:noAutofit/>
          </a:bodyPr>
          <a:lstStyle/>
          <a:p>
            <a:pPr marL="1074738" indent="-1074738" eaLnBrk="1" hangingPunct="1"/>
            <a:r>
              <a:rPr lang="ja-JP" altLang="en-US" sz="2900" dirty="0"/>
              <a:t>手順⑤栄養剤を満たす</a:t>
            </a:r>
          </a:p>
        </p:txBody>
      </p:sp>
      <p:sp>
        <p:nvSpPr>
          <p:cNvPr id="11" name="Text Box 29">
            <a:extLst>
              <a:ext uri="{FF2B5EF4-FFF2-40B4-BE49-F238E27FC236}">
                <a16:creationId xmlns:a16="http://schemas.microsoft.com/office/drawing/2014/main" id="{5E07DD3C-146C-4471-B8A1-FAC800016C03}"/>
              </a:ext>
            </a:extLst>
          </p:cNvPr>
          <p:cNvSpPr txBox="1">
            <a:spLocks noChangeArrowheads="1"/>
          </p:cNvSpPr>
          <p:nvPr/>
        </p:nvSpPr>
        <p:spPr bwMode="auto">
          <a:xfrm>
            <a:off x="4355976" y="3806853"/>
            <a:ext cx="4356000" cy="2282347"/>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spcBef>
                <a:spcPts val="1200"/>
              </a:spcBef>
            </a:pPr>
            <a:r>
              <a:rPr lang="ja-JP" altLang="en-US" sz="2000" dirty="0"/>
              <a:t>・クレンメを操作し、栄養剤を経管栄養セットのラインの先端まで流し、空気を抜くことができる。</a:t>
            </a:r>
          </a:p>
          <a:p>
            <a:pPr>
              <a:spcBef>
                <a:spcPts val="1200"/>
              </a:spcBef>
            </a:pPr>
            <a:r>
              <a:rPr lang="ja-JP" altLang="en-US" sz="2000" dirty="0"/>
              <a:t>・チューブ先端が、不潔にならないように十分注意する。</a:t>
            </a:r>
          </a:p>
        </p:txBody>
      </p:sp>
      <p:sp>
        <p:nvSpPr>
          <p:cNvPr id="14" name="Text Box 25">
            <a:extLst>
              <a:ext uri="{FF2B5EF4-FFF2-40B4-BE49-F238E27FC236}">
                <a16:creationId xmlns:a16="http://schemas.microsoft.com/office/drawing/2014/main" id="{8A9C1DA8-37F6-42B2-A469-8A6E26B9FC0A}"/>
              </a:ext>
            </a:extLst>
          </p:cNvPr>
          <p:cNvSpPr txBox="1">
            <a:spLocks noChangeArrowheads="1"/>
          </p:cNvSpPr>
          <p:nvPr/>
        </p:nvSpPr>
        <p:spPr bwMode="auto">
          <a:xfrm>
            <a:off x="4355976" y="3423235"/>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5" name="Rectangle 6">
            <a:extLst>
              <a:ext uri="{FF2B5EF4-FFF2-40B4-BE49-F238E27FC236}">
                <a16:creationId xmlns:a16="http://schemas.microsoft.com/office/drawing/2014/main" id="{6D8A003C-4BF1-47D6-9E86-4F48878AF728}"/>
              </a:ext>
            </a:extLst>
          </p:cNvPr>
          <p:cNvSpPr>
            <a:spLocks noChangeArrowheads="1"/>
          </p:cNvSpPr>
          <p:nvPr/>
        </p:nvSpPr>
        <p:spPr bwMode="auto">
          <a:xfrm>
            <a:off x="251520" y="1260000"/>
            <a:ext cx="87129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indent="-360000">
              <a:spcBef>
                <a:spcPts val="1200"/>
              </a:spcBef>
            </a:pPr>
            <a:r>
              <a:rPr lang="ja-JP" altLang="en-US" sz="2800" dirty="0">
                <a:latin typeface="Segoe UI" panose="020B0502040204020203" pitchFamily="34" charset="0"/>
                <a:ea typeface="メイリオ" panose="020B0604030504040204" pitchFamily="50" charset="-128"/>
              </a:rPr>
              <a:t>○</a:t>
            </a:r>
            <a:r>
              <a:rPr lang="ja-JP" altLang="en-US" sz="2800" spc="-40" dirty="0">
                <a:latin typeface="Segoe UI" panose="020B0502040204020203" pitchFamily="34" charset="0"/>
                <a:ea typeface="メイリオ" panose="020B0604030504040204" pitchFamily="50" charset="-128"/>
              </a:rPr>
              <a:t>クレンメを緩め、経管栄養セットのラインの先端まで栄養剤を流して空気を抜き、クレンメを閉める。</a:t>
            </a:r>
          </a:p>
        </p:txBody>
      </p:sp>
      <p:pic>
        <p:nvPicPr>
          <p:cNvPr id="16" name="Picture 11" descr="no7_カニューレ内充填">
            <a:extLst>
              <a:ext uri="{FF2B5EF4-FFF2-40B4-BE49-F238E27FC236}">
                <a16:creationId xmlns:a16="http://schemas.microsoft.com/office/drawing/2014/main" id="{B2768268-5C3F-4E16-90AE-E7277CDCF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08" y="2132856"/>
            <a:ext cx="3670489" cy="403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5AC0CA12-D29C-4D27-B3BA-8EAD951B8020}"/>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9" name="テキスト ボックス 8">
            <a:extLst>
              <a:ext uri="{FF2B5EF4-FFF2-40B4-BE49-F238E27FC236}">
                <a16:creationId xmlns:a16="http://schemas.microsoft.com/office/drawing/2014/main" id="{8C92A84A-1296-4D30-B523-DCE45A6D0ABF}"/>
              </a:ext>
            </a:extLst>
          </p:cNvPr>
          <p:cNvSpPr txBox="1"/>
          <p:nvPr/>
        </p:nvSpPr>
        <p:spPr>
          <a:xfrm>
            <a:off x="5508104" y="169200"/>
            <a:ext cx="338906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6</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経鼻経管栄養（滴下型の液体栄養剤）</a:t>
            </a:r>
          </a:p>
        </p:txBody>
      </p:sp>
      <p:sp>
        <p:nvSpPr>
          <p:cNvPr id="10" name="スライド番号プレースホルダー 1">
            <a:extLst>
              <a:ext uri="{FF2B5EF4-FFF2-40B4-BE49-F238E27FC236}">
                <a16:creationId xmlns:a16="http://schemas.microsoft.com/office/drawing/2014/main" id="{C232D56C-D9FF-4CE9-AFF9-E35D547656A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98</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068347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a:extLst>
              <a:ext uri="{FF2B5EF4-FFF2-40B4-BE49-F238E27FC236}">
                <a16:creationId xmlns:a16="http://schemas.microsoft.com/office/drawing/2014/main" id="{4ED381A3-5FE2-4132-B5B5-56EF55AD407E}"/>
              </a:ext>
            </a:extLst>
          </p:cNvPr>
          <p:cNvSpPr>
            <a:spLocks noGrp="1" noChangeArrowheads="1"/>
          </p:cNvSpPr>
          <p:nvPr>
            <p:ph type="title"/>
          </p:nvPr>
        </p:nvSpPr>
        <p:spPr/>
        <p:txBody>
          <a:bodyPr>
            <a:noAutofit/>
          </a:bodyPr>
          <a:lstStyle/>
          <a:p>
            <a:pPr marL="987425" indent="-987425" eaLnBrk="1" hangingPunct="1"/>
            <a:r>
              <a:rPr lang="ja-JP" altLang="en-US" sz="2900" dirty="0">
                <a:latin typeface="ＭＳ Ｐゴシック" panose="020B0600070205080204" pitchFamily="50" charset="-128"/>
              </a:rPr>
              <a:t>手順⑥経鼻胃管を観察する</a:t>
            </a:r>
          </a:p>
        </p:txBody>
      </p:sp>
      <p:sp>
        <p:nvSpPr>
          <p:cNvPr id="148483" name="Text Box 9">
            <a:extLst>
              <a:ext uri="{FF2B5EF4-FFF2-40B4-BE49-F238E27FC236}">
                <a16:creationId xmlns:a16="http://schemas.microsoft.com/office/drawing/2014/main" id="{F8BD6081-DD2F-4E05-87A7-E7190CDBC2E5}"/>
              </a:ext>
            </a:extLst>
          </p:cNvPr>
          <p:cNvSpPr txBox="1">
            <a:spLocks noChangeArrowheads="1"/>
          </p:cNvSpPr>
          <p:nvPr/>
        </p:nvSpPr>
        <p:spPr bwMode="auto">
          <a:xfrm>
            <a:off x="467544" y="3064311"/>
            <a:ext cx="3888358"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266700" indent="-266700">
              <a:spcBef>
                <a:spcPts val="1200"/>
              </a:spcBef>
              <a:defRPr sz="2000">
                <a:solidFill>
                  <a:srgbClr val="000000"/>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＊対象者にチューブが抜けかかっている感じがないか聞く。</a:t>
            </a:r>
            <a:endParaRPr lang="en-US" altLang="ja-JP" dirty="0"/>
          </a:p>
          <a:p>
            <a:r>
              <a:rPr lang="ja-JP" altLang="en-US" dirty="0"/>
              <a:t>＊口を開くことが出来る場合、のどにチューブがまっすぐ通っており、とぐろを巻いていないことを確認する。</a:t>
            </a:r>
          </a:p>
        </p:txBody>
      </p:sp>
      <p:sp>
        <p:nvSpPr>
          <p:cNvPr id="148486" name="Text Box 29">
            <a:extLst>
              <a:ext uri="{FF2B5EF4-FFF2-40B4-BE49-F238E27FC236}">
                <a16:creationId xmlns:a16="http://schemas.microsoft.com/office/drawing/2014/main" id="{FF9B8C71-D014-472B-841A-6524DD661B55}"/>
              </a:ext>
            </a:extLst>
          </p:cNvPr>
          <p:cNvSpPr txBox="1">
            <a:spLocks noChangeArrowheads="1"/>
          </p:cNvSpPr>
          <p:nvPr/>
        </p:nvSpPr>
        <p:spPr bwMode="auto">
          <a:xfrm>
            <a:off x="4427984" y="3422263"/>
            <a:ext cx="4301827" cy="1631216"/>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・鼻から挿入されたチューブの鼻元に印をつけ、その印より外に出たチューブの長さに変わりがないか確認したか。</a:t>
            </a:r>
          </a:p>
        </p:txBody>
      </p:sp>
      <p:sp>
        <p:nvSpPr>
          <p:cNvPr id="17" name="Text Box 25">
            <a:extLst>
              <a:ext uri="{FF2B5EF4-FFF2-40B4-BE49-F238E27FC236}">
                <a16:creationId xmlns:a16="http://schemas.microsoft.com/office/drawing/2014/main" id="{E2B5D3D9-6ECE-4D93-B11D-793336348AA2}"/>
              </a:ext>
            </a:extLst>
          </p:cNvPr>
          <p:cNvSpPr txBox="1">
            <a:spLocks noChangeArrowheads="1"/>
          </p:cNvSpPr>
          <p:nvPr/>
        </p:nvSpPr>
        <p:spPr bwMode="auto">
          <a:xfrm>
            <a:off x="4427984" y="3050852"/>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9" name="Text Box 9">
            <a:extLst>
              <a:ext uri="{FF2B5EF4-FFF2-40B4-BE49-F238E27FC236}">
                <a16:creationId xmlns:a16="http://schemas.microsoft.com/office/drawing/2014/main" id="{C8C79DC2-5077-4AFF-82E3-68FF201D4A64}"/>
              </a:ext>
            </a:extLst>
          </p:cNvPr>
          <p:cNvSpPr txBox="1">
            <a:spLocks noChangeArrowheads="1"/>
          </p:cNvSpPr>
          <p:nvPr/>
        </p:nvSpPr>
        <p:spPr bwMode="auto">
          <a:xfrm>
            <a:off x="251520" y="1260000"/>
            <a:ext cx="864096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60000" indent="-360000" eaLnBrk="1" hangingPunct="1">
              <a:spcBef>
                <a:spcPts val="1200"/>
              </a:spcBef>
              <a:buFontTx/>
              <a:buNone/>
            </a:pPr>
            <a:r>
              <a:rPr lang="ja-JP" altLang="en-US" sz="2800" dirty="0">
                <a:latin typeface="Segoe UI" panose="020B0502040204020203" pitchFamily="34" charset="0"/>
                <a:ea typeface="メイリオ" panose="020B0604030504040204" pitchFamily="50" charset="-128"/>
              </a:rPr>
              <a:t>○経鼻胃管の破損や抜けがないか、固定の位置を観察する。</a:t>
            </a:r>
            <a:endParaRPr lang="en-US" altLang="ja-JP" sz="2800" dirty="0">
              <a:latin typeface="Segoe UI" panose="020B0502040204020203" pitchFamily="34" charset="0"/>
              <a:ea typeface="メイリオ" panose="020B0604030504040204" pitchFamily="50" charset="-128"/>
            </a:endParaRPr>
          </a:p>
          <a:p>
            <a:pPr marL="360000" indent="-360000" eaLnBrk="1" hangingPunct="1">
              <a:spcBef>
                <a:spcPts val="1200"/>
              </a:spcBef>
              <a:buFontTx/>
              <a:buNone/>
            </a:pPr>
            <a:r>
              <a:rPr lang="ja-JP" altLang="en-US" sz="2800" dirty="0">
                <a:latin typeface="Segoe UI" panose="020B0502040204020203" pitchFamily="34" charset="0"/>
                <a:ea typeface="メイリオ" panose="020B0604030504040204" pitchFamily="50" charset="-128"/>
              </a:rPr>
              <a:t>○口の中で、経鼻胃管が巻いていないか確認する。</a:t>
            </a:r>
          </a:p>
        </p:txBody>
      </p:sp>
      <p:sp>
        <p:nvSpPr>
          <p:cNvPr id="20" name="Text Box 8">
            <a:extLst>
              <a:ext uri="{FF2B5EF4-FFF2-40B4-BE49-F238E27FC236}">
                <a16:creationId xmlns:a16="http://schemas.microsoft.com/office/drawing/2014/main" id="{2D857096-64AD-43DD-B3C0-C0B3DF90F305}"/>
              </a:ext>
            </a:extLst>
          </p:cNvPr>
          <p:cNvSpPr txBox="1">
            <a:spLocks noChangeArrowheads="1"/>
          </p:cNvSpPr>
          <p:nvPr/>
        </p:nvSpPr>
        <p:spPr bwMode="auto">
          <a:xfrm>
            <a:off x="2412258" y="5330717"/>
            <a:ext cx="6120182" cy="105061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tIns="72000" anchor="ctr" anchorCtr="0">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0000" eaLnBrk="1" hangingPunct="1">
              <a:spcBef>
                <a:spcPct val="0"/>
              </a:spcBef>
              <a:buFontTx/>
              <a:buNone/>
            </a:pPr>
            <a:r>
              <a:rPr lang="ja-JP" altLang="en-US" sz="2800" b="1" dirty="0">
                <a:solidFill>
                  <a:srgbClr val="FF0000"/>
                </a:solidFill>
                <a:latin typeface="Segoe UI" panose="020B0502040204020203" pitchFamily="34" charset="0"/>
                <a:ea typeface="メイリオ" panose="020B0604030504040204" pitchFamily="50" charset="-128"/>
              </a:rPr>
              <a:t>抜けかかっているようだったら、</a:t>
            </a:r>
            <a:endParaRPr lang="en-US" altLang="ja-JP" sz="2800" b="1" dirty="0">
              <a:solidFill>
                <a:srgbClr val="FF0000"/>
              </a:solidFill>
              <a:latin typeface="Segoe UI" panose="020B0502040204020203" pitchFamily="34" charset="0"/>
              <a:ea typeface="メイリオ" panose="020B0604030504040204" pitchFamily="50" charset="-128"/>
            </a:endParaRPr>
          </a:p>
          <a:p>
            <a:pPr marL="180000" eaLnBrk="1" hangingPunct="1">
              <a:spcBef>
                <a:spcPct val="0"/>
              </a:spcBef>
              <a:buFontTx/>
              <a:buNone/>
            </a:pPr>
            <a:r>
              <a:rPr lang="ja-JP" altLang="en-US" sz="2800" b="1" dirty="0">
                <a:solidFill>
                  <a:srgbClr val="FF0000"/>
                </a:solidFill>
                <a:latin typeface="Segoe UI" panose="020B0502040204020203" pitchFamily="34" charset="0"/>
                <a:ea typeface="メイリオ" panose="020B0604030504040204" pitchFamily="50" charset="-128"/>
              </a:rPr>
              <a:t>注入をせず、医療職に連絡する。</a:t>
            </a:r>
          </a:p>
        </p:txBody>
      </p:sp>
      <p:sp>
        <p:nvSpPr>
          <p:cNvPr id="21" name="正方形/長方形 20">
            <a:extLst>
              <a:ext uri="{FF2B5EF4-FFF2-40B4-BE49-F238E27FC236}">
                <a16:creationId xmlns:a16="http://schemas.microsoft.com/office/drawing/2014/main" id="{4CCBFDF8-5829-4C66-8AB1-36F64009DE31}"/>
              </a:ext>
            </a:extLst>
          </p:cNvPr>
          <p:cNvSpPr/>
          <p:nvPr/>
        </p:nvSpPr>
        <p:spPr>
          <a:xfrm>
            <a:off x="755576" y="5330717"/>
            <a:ext cx="1656682" cy="105061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ea typeface="メイリオ" panose="020B0604030504040204" pitchFamily="50" charset="-128"/>
              </a:rPr>
              <a:t>重要</a:t>
            </a:r>
          </a:p>
        </p:txBody>
      </p:sp>
      <p:sp>
        <p:nvSpPr>
          <p:cNvPr id="10" name="テキスト ボックス 9">
            <a:extLst>
              <a:ext uri="{FF2B5EF4-FFF2-40B4-BE49-F238E27FC236}">
                <a16:creationId xmlns:a16="http://schemas.microsoft.com/office/drawing/2014/main" id="{194C94BF-E383-4289-8CF2-CC3B76308B09}"/>
              </a:ext>
            </a:extLst>
          </p:cNvPr>
          <p:cNvSpPr txBox="1"/>
          <p:nvPr/>
        </p:nvSpPr>
        <p:spPr>
          <a:xfrm>
            <a:off x="5508104" y="169200"/>
            <a:ext cx="338906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6</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経鼻経管栄養（滴下型の液体栄養剤）</a:t>
            </a:r>
          </a:p>
        </p:txBody>
      </p:sp>
      <p:sp>
        <p:nvSpPr>
          <p:cNvPr id="11" name="スライド番号プレースホルダー 1">
            <a:extLst>
              <a:ext uri="{FF2B5EF4-FFF2-40B4-BE49-F238E27FC236}">
                <a16:creationId xmlns:a16="http://schemas.microsoft.com/office/drawing/2014/main" id="{BA97F27B-1AF6-4A03-BB38-3C7AD221354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99</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0944197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6">
            <a:extLst>
              <a:ext uri="{FF2B5EF4-FFF2-40B4-BE49-F238E27FC236}">
                <a16:creationId xmlns:a16="http://schemas.microsoft.com/office/drawing/2014/main" id="{69AF40E6-117E-49FB-A89C-2ADA3B16E7BF}"/>
              </a:ext>
            </a:extLst>
          </p:cNvPr>
          <p:cNvSpPr>
            <a:spLocks noGrp="1" noChangeArrowheads="1"/>
          </p:cNvSpPr>
          <p:nvPr>
            <p:ph type="title"/>
          </p:nvPr>
        </p:nvSpPr>
        <p:spPr/>
        <p:txBody>
          <a:bodyPr>
            <a:noAutofit/>
          </a:bodyPr>
          <a:lstStyle/>
          <a:p>
            <a:pPr eaLnBrk="1" hangingPunct="1"/>
            <a:r>
              <a:rPr lang="ja-JP" altLang="en-US" sz="2900" dirty="0"/>
              <a:t>手順⑦注入用ボトルと経鼻胃管を接続する</a:t>
            </a:r>
          </a:p>
        </p:txBody>
      </p:sp>
      <p:sp>
        <p:nvSpPr>
          <p:cNvPr id="15" name="Text Box 25">
            <a:extLst>
              <a:ext uri="{FF2B5EF4-FFF2-40B4-BE49-F238E27FC236}">
                <a16:creationId xmlns:a16="http://schemas.microsoft.com/office/drawing/2014/main" id="{AE46B497-F025-4126-9CDD-E509727D588F}"/>
              </a:ext>
            </a:extLst>
          </p:cNvPr>
          <p:cNvSpPr txBox="1">
            <a:spLocks noChangeArrowheads="1"/>
          </p:cNvSpPr>
          <p:nvPr/>
        </p:nvSpPr>
        <p:spPr bwMode="auto">
          <a:xfrm>
            <a:off x="4644008" y="3657807"/>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pic>
        <p:nvPicPr>
          <p:cNvPr id="11" name="Picture 10" descr="no10-3高所につるす">
            <a:extLst>
              <a:ext uri="{FF2B5EF4-FFF2-40B4-BE49-F238E27FC236}">
                <a16:creationId xmlns:a16="http://schemas.microsoft.com/office/drawing/2014/main" id="{A4DA6CD4-5005-45E3-A80D-A6F83E3C99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183"/>
          <a:stretch/>
        </p:blipFill>
        <p:spPr bwMode="auto">
          <a:xfrm>
            <a:off x="2555776" y="3573016"/>
            <a:ext cx="1960750" cy="151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no12_カニューレつなぐ">
            <a:extLst>
              <a:ext uri="{FF2B5EF4-FFF2-40B4-BE49-F238E27FC236}">
                <a16:creationId xmlns:a16="http://schemas.microsoft.com/office/drawing/2014/main" id="{7118BC3C-702E-4A43-AAC8-80FFBEBB093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606" r="13553" b="5889"/>
          <a:stretch/>
        </p:blipFill>
        <p:spPr bwMode="auto">
          <a:xfrm>
            <a:off x="405447" y="5114221"/>
            <a:ext cx="3157879" cy="144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6">
            <a:extLst>
              <a:ext uri="{FF2B5EF4-FFF2-40B4-BE49-F238E27FC236}">
                <a16:creationId xmlns:a16="http://schemas.microsoft.com/office/drawing/2014/main" id="{41F229BB-D5E5-4BF9-9DB0-591C7A103FFD}"/>
              </a:ext>
            </a:extLst>
          </p:cNvPr>
          <p:cNvSpPr>
            <a:spLocks noChangeArrowheads="1"/>
          </p:cNvSpPr>
          <p:nvPr/>
        </p:nvSpPr>
        <p:spPr bwMode="auto">
          <a:xfrm>
            <a:off x="252000" y="1170000"/>
            <a:ext cx="864096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60000" indent="-360000" algn="just">
              <a:spcBef>
                <a:spcPts val="1200"/>
              </a:spcBef>
              <a:buNone/>
            </a:pPr>
            <a:r>
              <a:rPr lang="ja-JP" altLang="en-US" sz="2800" dirty="0">
                <a:latin typeface="Segoe UI" panose="020B0502040204020203" pitchFamily="34" charset="0"/>
                <a:ea typeface="メイリオ" panose="020B0604030504040204" pitchFamily="50" charset="-128"/>
              </a:rPr>
              <a:t>○</a:t>
            </a:r>
            <a:r>
              <a:rPr lang="ja-JP" altLang="en-US" sz="2800" kern="100" spc="-50" dirty="0">
                <a:latin typeface="Segoe UI" panose="020B0502040204020203" pitchFamily="34" charset="0"/>
                <a:ea typeface="メイリオ" panose="020B0604030504040204" pitchFamily="50" charset="-128"/>
              </a:rPr>
              <a:t>注入前に胃内のガスの自然な排出を促し、胃液や前回注入した栄養剤などが戻ってこないか確認する。</a:t>
            </a:r>
          </a:p>
          <a:p>
            <a:pPr marL="360000" indent="-360000" algn="just" eaLnBrk="1" hangingPunct="1">
              <a:spcBef>
                <a:spcPts val="1200"/>
              </a:spcBef>
              <a:buFontTx/>
              <a:buNone/>
            </a:pPr>
            <a:r>
              <a:rPr lang="ja-JP" altLang="en-US" sz="2800" dirty="0">
                <a:latin typeface="Segoe UI" panose="020B0502040204020203" pitchFamily="34" charset="0"/>
                <a:ea typeface="メイリオ" panose="020B0604030504040204" pitchFamily="50" charset="-128"/>
              </a:rPr>
              <a:t>○</a:t>
            </a:r>
            <a:r>
              <a:rPr lang="ja-JP" altLang="en-US" sz="2800" spc="60" dirty="0">
                <a:latin typeface="Segoe UI" panose="020B0502040204020203" pitchFamily="34" charset="0"/>
                <a:ea typeface="メイリオ" panose="020B0604030504040204" pitchFamily="50" charset="-128"/>
              </a:rPr>
              <a:t>注入用ボトルを所定の位置につるす。</a:t>
            </a:r>
            <a:endParaRPr lang="en-US" altLang="ja-JP" sz="2800" spc="60" dirty="0">
              <a:latin typeface="Segoe UI" panose="020B0502040204020203" pitchFamily="34" charset="0"/>
              <a:ea typeface="メイリオ" panose="020B0604030504040204" pitchFamily="50" charset="-128"/>
            </a:endParaRPr>
          </a:p>
          <a:p>
            <a:pPr marL="360000" indent="-360000" algn="just">
              <a:spcBef>
                <a:spcPts val="1200"/>
              </a:spcBef>
              <a:buNone/>
            </a:pPr>
            <a:r>
              <a:rPr lang="ja-JP" altLang="en-US" sz="2800" dirty="0">
                <a:latin typeface="Segoe UI" panose="020B0502040204020203" pitchFamily="34" charset="0"/>
                <a:ea typeface="メイリオ" panose="020B0604030504040204" pitchFamily="50" charset="-128"/>
              </a:rPr>
              <a:t>○経鼻胃管の先端と経管栄養セットのラインの先端を、アルコール綿などで拭いてから接続する。</a:t>
            </a:r>
          </a:p>
        </p:txBody>
      </p:sp>
      <p:sp>
        <p:nvSpPr>
          <p:cNvPr id="17" name="テキスト ボックス 16">
            <a:extLst>
              <a:ext uri="{FF2B5EF4-FFF2-40B4-BE49-F238E27FC236}">
                <a16:creationId xmlns:a16="http://schemas.microsoft.com/office/drawing/2014/main" id="{ACAF3D85-5B4A-48F3-93C9-85F18977388F}"/>
              </a:ext>
            </a:extLst>
          </p:cNvPr>
          <p:cNvSpPr txBox="1"/>
          <p:nvPr/>
        </p:nvSpPr>
        <p:spPr>
          <a:xfrm>
            <a:off x="107504" y="5013176"/>
            <a:ext cx="2628145" cy="338554"/>
          </a:xfrm>
          <a:prstGeom prst="rect">
            <a:avLst/>
          </a:prstGeom>
          <a:solidFill>
            <a:schemeClr val="bg1"/>
          </a:solidFill>
        </p:spPr>
        <p:txBody>
          <a:bodyPr wrap="square" rtlCol="0">
            <a:spAutoFit/>
          </a:bodyPr>
          <a:lstStyle/>
          <a:p>
            <a:pPr algn="ctr"/>
            <a:r>
              <a:rPr kumimoji="1" lang="ja-JP" altLang="en-US" sz="1600" dirty="0">
                <a:latin typeface="Segoe UI" panose="020B0502040204020203" pitchFamily="34" charset="0"/>
                <a:ea typeface="メイリオ" panose="020B0604030504040204" pitchFamily="50" charset="-128"/>
              </a:rPr>
              <a:t>経管栄養セットのライン</a:t>
            </a:r>
          </a:p>
        </p:txBody>
      </p:sp>
      <p:sp>
        <p:nvSpPr>
          <p:cNvPr id="18" name="テキスト ボックス 17">
            <a:extLst>
              <a:ext uri="{FF2B5EF4-FFF2-40B4-BE49-F238E27FC236}">
                <a16:creationId xmlns:a16="http://schemas.microsoft.com/office/drawing/2014/main" id="{A98A576F-AE14-4013-8C60-3225D2D9A859}"/>
              </a:ext>
            </a:extLst>
          </p:cNvPr>
          <p:cNvSpPr txBox="1"/>
          <p:nvPr/>
        </p:nvSpPr>
        <p:spPr>
          <a:xfrm>
            <a:off x="2555776" y="6021288"/>
            <a:ext cx="1005403" cy="338554"/>
          </a:xfrm>
          <a:prstGeom prst="rect">
            <a:avLst/>
          </a:prstGeom>
          <a:solidFill>
            <a:schemeClr val="bg1"/>
          </a:solidFill>
        </p:spPr>
        <p:txBody>
          <a:bodyPr wrap="none" rtlCol="0">
            <a:spAutoFit/>
          </a:bodyPr>
          <a:lstStyle/>
          <a:p>
            <a:r>
              <a:rPr kumimoji="1" lang="ja-JP" altLang="en-US" sz="1600" dirty="0">
                <a:latin typeface="Segoe UI" panose="020B0502040204020203" pitchFamily="34" charset="0"/>
                <a:ea typeface="メイリオ" panose="020B0604030504040204" pitchFamily="50" charset="-128"/>
              </a:rPr>
              <a:t>経鼻胃管</a:t>
            </a:r>
          </a:p>
        </p:txBody>
      </p:sp>
      <p:sp>
        <p:nvSpPr>
          <p:cNvPr id="19" name="Text Box 29">
            <a:extLst>
              <a:ext uri="{FF2B5EF4-FFF2-40B4-BE49-F238E27FC236}">
                <a16:creationId xmlns:a16="http://schemas.microsoft.com/office/drawing/2014/main" id="{B2DB1AE4-5389-4A55-B646-F91ECD071248}"/>
              </a:ext>
            </a:extLst>
          </p:cNvPr>
          <p:cNvSpPr txBox="1">
            <a:spLocks noChangeArrowheads="1"/>
          </p:cNvSpPr>
          <p:nvPr/>
        </p:nvSpPr>
        <p:spPr bwMode="auto">
          <a:xfrm>
            <a:off x="4644008" y="4041424"/>
            <a:ext cx="4104000" cy="2647376"/>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sz="2000" dirty="0"/>
              <a:t>・滴下の速度は対象者の希望を尊重する。</a:t>
            </a:r>
          </a:p>
          <a:p>
            <a:r>
              <a:rPr lang="ja-JP" altLang="en-US" sz="2000" dirty="0"/>
              <a:t>・一般的に注入用ボトルは対象者の胃から約</a:t>
            </a:r>
            <a:r>
              <a:rPr lang="en-US" altLang="ja-JP" sz="2000" dirty="0"/>
              <a:t>50cm</a:t>
            </a:r>
            <a:r>
              <a:rPr lang="ja-JP" altLang="en-US" sz="2000" dirty="0"/>
              <a:t>程度の高さに</a:t>
            </a:r>
            <a:br>
              <a:rPr lang="en-US" altLang="ja-JP" sz="2000" dirty="0"/>
            </a:br>
            <a:r>
              <a:rPr lang="ja-JP" altLang="en-US" sz="2000" dirty="0"/>
              <a:t>つるすが、高さについては対象者に従う。</a:t>
            </a:r>
          </a:p>
          <a:p>
            <a:r>
              <a:rPr lang="ja-JP" altLang="en-US" sz="2000" dirty="0"/>
              <a:t>・誤注入を避けるため、経鼻胃管であることを再度確認する。</a:t>
            </a:r>
          </a:p>
        </p:txBody>
      </p:sp>
      <p:sp>
        <p:nvSpPr>
          <p:cNvPr id="12" name="テキスト ボックス 11">
            <a:extLst>
              <a:ext uri="{FF2B5EF4-FFF2-40B4-BE49-F238E27FC236}">
                <a16:creationId xmlns:a16="http://schemas.microsoft.com/office/drawing/2014/main" id="{0B795805-AF5F-4566-93E3-28AF34E71F09}"/>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20" name="テキスト ボックス 19">
            <a:extLst>
              <a:ext uri="{FF2B5EF4-FFF2-40B4-BE49-F238E27FC236}">
                <a16:creationId xmlns:a16="http://schemas.microsoft.com/office/drawing/2014/main" id="{DE963D87-0AF2-4DD5-BB49-88D7B0F35C15}"/>
              </a:ext>
            </a:extLst>
          </p:cNvPr>
          <p:cNvSpPr txBox="1"/>
          <p:nvPr/>
        </p:nvSpPr>
        <p:spPr>
          <a:xfrm>
            <a:off x="5508104" y="169200"/>
            <a:ext cx="338906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6</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経鼻経管栄養（滴下型の液体栄養剤）</a:t>
            </a:r>
          </a:p>
        </p:txBody>
      </p:sp>
      <p:sp>
        <p:nvSpPr>
          <p:cNvPr id="14" name="スライド番号プレースホルダー 1">
            <a:extLst>
              <a:ext uri="{FF2B5EF4-FFF2-40B4-BE49-F238E27FC236}">
                <a16:creationId xmlns:a16="http://schemas.microsoft.com/office/drawing/2014/main" id="{4B780157-ECA0-43AB-B18C-A1035FCE5760}"/>
              </a:ext>
            </a:extLst>
          </p:cNvPr>
          <p:cNvSpPr txBox="1">
            <a:spLocks/>
          </p:cNvSpPr>
          <p:nvPr/>
        </p:nvSpPr>
        <p:spPr>
          <a:xfrm>
            <a:off x="8676456" y="6596583"/>
            <a:ext cx="432048"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100</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411461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p:txBody>
          <a:bodyPr>
            <a:normAutofit fontScale="90000"/>
          </a:bodyPr>
          <a:lstStyle/>
          <a:p>
            <a:r>
              <a:rPr kumimoji="1" lang="ja-JP" altLang="en-US" dirty="0"/>
              <a:t>手順⑤吸引カテーテルを接続する</a:t>
            </a:r>
          </a:p>
        </p:txBody>
      </p:sp>
      <p:sp>
        <p:nvSpPr>
          <p:cNvPr id="26" name="Text Box 3">
            <a:extLst>
              <a:ext uri="{FF2B5EF4-FFF2-40B4-BE49-F238E27FC236}">
                <a16:creationId xmlns:a16="http://schemas.microsoft.com/office/drawing/2014/main" id="{D1DCCF13-0FE9-4132-B7E4-B35DBE552480}"/>
              </a:ext>
            </a:extLst>
          </p:cNvPr>
          <p:cNvSpPr txBox="1">
            <a:spLocks noChangeArrowheads="1"/>
          </p:cNvSpPr>
          <p:nvPr/>
        </p:nvSpPr>
        <p:spPr bwMode="auto">
          <a:xfrm>
            <a:off x="251520" y="1260000"/>
            <a:ext cx="87129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○吸引カテーテルを、吸引器に連結した接続管に接続する</a:t>
            </a:r>
          </a:p>
        </p:txBody>
      </p:sp>
      <p:pic>
        <p:nvPicPr>
          <p:cNvPr id="27" name="図 26">
            <a:extLst>
              <a:ext uri="{FF2B5EF4-FFF2-40B4-BE49-F238E27FC236}">
                <a16:creationId xmlns:a16="http://schemas.microsoft.com/office/drawing/2014/main" id="{CB60D54B-C670-4E2E-A443-69EE9722E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65" y="2348880"/>
            <a:ext cx="5173797" cy="3888432"/>
          </a:xfrm>
          <a:prstGeom prst="rect">
            <a:avLst/>
          </a:prstGeom>
        </p:spPr>
      </p:pic>
      <p:sp>
        <p:nvSpPr>
          <p:cNvPr id="9" name="テキスト ボックス 8">
            <a:extLst>
              <a:ext uri="{FF2B5EF4-FFF2-40B4-BE49-F238E27FC236}">
                <a16:creationId xmlns:a16="http://schemas.microsoft.com/office/drawing/2014/main" id="{24470BB5-5DB8-48E5-AAF3-F68CFCE14748}"/>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10" name="Text Box 17">
            <a:extLst>
              <a:ext uri="{FF2B5EF4-FFF2-40B4-BE49-F238E27FC236}">
                <a16:creationId xmlns:a16="http://schemas.microsoft.com/office/drawing/2014/main" id="{F2E1644C-D4B4-4C98-BD22-D48570F67356}"/>
              </a:ext>
            </a:extLst>
          </p:cNvPr>
          <p:cNvSpPr txBox="1">
            <a:spLocks noChangeArrowheads="1"/>
          </p:cNvSpPr>
          <p:nvPr/>
        </p:nvSpPr>
        <p:spPr bwMode="auto">
          <a:xfrm>
            <a:off x="6228464" y="5157312"/>
            <a:ext cx="2520000" cy="108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lvl="0">
              <a:defRPr/>
            </a:pPr>
            <a:r>
              <a:rPr lang="ja-JP" altLang="en-US" sz="2000" b="0" dirty="0">
                <a:solidFill>
                  <a:prstClr val="black"/>
                </a:solidFill>
              </a:rPr>
              <a:t>・衛生的に操作できているか。</a:t>
            </a:r>
            <a:endPar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11" name="Text Box 25">
            <a:extLst>
              <a:ext uri="{FF2B5EF4-FFF2-40B4-BE49-F238E27FC236}">
                <a16:creationId xmlns:a16="http://schemas.microsoft.com/office/drawing/2014/main" id="{599B8E4B-1BEF-485B-9A95-4316CEC02F3E}"/>
              </a:ext>
            </a:extLst>
          </p:cNvPr>
          <p:cNvSpPr txBox="1">
            <a:spLocks noChangeArrowheads="1"/>
          </p:cNvSpPr>
          <p:nvPr/>
        </p:nvSpPr>
        <p:spPr bwMode="auto">
          <a:xfrm>
            <a:off x="6228464" y="4779975"/>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8" name="スライド番号プレースホルダー 1">
            <a:extLst>
              <a:ext uri="{FF2B5EF4-FFF2-40B4-BE49-F238E27FC236}">
                <a16:creationId xmlns:a16="http://schemas.microsoft.com/office/drawing/2014/main" id="{62C0DDA8-23EA-43B8-AF84-6229E1028E86}"/>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7</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8990498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a:extLst>
              <a:ext uri="{FF2B5EF4-FFF2-40B4-BE49-F238E27FC236}">
                <a16:creationId xmlns:a16="http://schemas.microsoft.com/office/drawing/2014/main" id="{80CB41FF-DE50-4736-BC63-235FA5E6D621}"/>
              </a:ext>
            </a:extLst>
          </p:cNvPr>
          <p:cNvSpPr>
            <a:spLocks noGrp="1" noChangeArrowheads="1"/>
          </p:cNvSpPr>
          <p:nvPr>
            <p:ph type="title"/>
          </p:nvPr>
        </p:nvSpPr>
        <p:spPr/>
        <p:txBody>
          <a:bodyPr>
            <a:noAutofit/>
          </a:bodyPr>
          <a:lstStyle/>
          <a:p>
            <a:pPr eaLnBrk="1" hangingPunct="1"/>
            <a:r>
              <a:rPr lang="ja-JP" altLang="en-US" sz="2900" dirty="0"/>
              <a:t>手順⑧クレンメをゆっくり緩めて滴下する</a:t>
            </a:r>
            <a:r>
              <a:rPr lang="ja-JP" altLang="en-US" sz="2900" b="1" dirty="0"/>
              <a:t>。</a:t>
            </a:r>
          </a:p>
        </p:txBody>
      </p:sp>
      <p:sp>
        <p:nvSpPr>
          <p:cNvPr id="15" name="Text Box 25">
            <a:extLst>
              <a:ext uri="{FF2B5EF4-FFF2-40B4-BE49-F238E27FC236}">
                <a16:creationId xmlns:a16="http://schemas.microsoft.com/office/drawing/2014/main" id="{4711C206-3C37-4CB2-83AC-7086647C838B}"/>
              </a:ext>
            </a:extLst>
          </p:cNvPr>
          <p:cNvSpPr txBox="1">
            <a:spLocks noChangeArrowheads="1"/>
          </p:cNvSpPr>
          <p:nvPr/>
        </p:nvSpPr>
        <p:spPr bwMode="auto">
          <a:xfrm>
            <a:off x="395536" y="385200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pic>
        <p:nvPicPr>
          <p:cNvPr id="16" name="Picture 13" descr="no10-1_クレンメ操作">
            <a:extLst>
              <a:ext uri="{FF2B5EF4-FFF2-40B4-BE49-F238E27FC236}">
                <a16:creationId xmlns:a16="http://schemas.microsoft.com/office/drawing/2014/main" id="{1B2629B1-8C2B-4940-9664-31FE71A4D0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534" y="1152000"/>
            <a:ext cx="1166930" cy="12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9">
            <a:extLst>
              <a:ext uri="{FF2B5EF4-FFF2-40B4-BE49-F238E27FC236}">
                <a16:creationId xmlns:a16="http://schemas.microsoft.com/office/drawing/2014/main" id="{D73C732B-DE0E-4308-9348-2E0F94A88235}"/>
              </a:ext>
            </a:extLst>
          </p:cNvPr>
          <p:cNvSpPr txBox="1">
            <a:spLocks noChangeArrowheads="1"/>
          </p:cNvSpPr>
          <p:nvPr/>
        </p:nvSpPr>
        <p:spPr bwMode="auto">
          <a:xfrm>
            <a:off x="251519" y="1188000"/>
            <a:ext cx="7776865" cy="274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60000" indent="-360000" eaLnBrk="1" hangingPunct="1">
              <a:lnSpc>
                <a:spcPts val="2800"/>
              </a:lnSpc>
              <a:spcBef>
                <a:spcPts val="0"/>
              </a:spcBef>
              <a:buFontTx/>
              <a:buNone/>
            </a:pPr>
            <a:r>
              <a:rPr lang="ja-JP" altLang="en-US" sz="2750" dirty="0">
                <a:latin typeface="Segoe UI" panose="020B0502040204020203" pitchFamily="34" charset="0"/>
                <a:ea typeface="メイリオ" panose="020B0604030504040204" pitchFamily="50" charset="-128"/>
              </a:rPr>
              <a:t>○注入を開始することを対象者に伝える。</a:t>
            </a:r>
            <a:endParaRPr lang="en-US" altLang="ja-JP" sz="2750" dirty="0">
              <a:latin typeface="Segoe UI" panose="020B0502040204020203" pitchFamily="34" charset="0"/>
              <a:ea typeface="メイリオ" panose="020B0604030504040204" pitchFamily="50" charset="-128"/>
            </a:endParaRPr>
          </a:p>
          <a:p>
            <a:pPr marL="360000" indent="-360000" eaLnBrk="1" hangingPunct="1">
              <a:lnSpc>
                <a:spcPts val="2800"/>
              </a:lnSpc>
              <a:spcBef>
                <a:spcPts val="0"/>
              </a:spcBef>
              <a:buFontTx/>
              <a:buNone/>
            </a:pPr>
            <a:r>
              <a:rPr lang="ja-JP" altLang="en-US" sz="2750" dirty="0">
                <a:latin typeface="Segoe UI" panose="020B0502040204020203" pitchFamily="34" charset="0"/>
                <a:ea typeface="メイリオ" panose="020B0604030504040204" pitchFamily="50" charset="-128"/>
              </a:rPr>
              <a:t>○クレンメをゆっくりと緩める。</a:t>
            </a:r>
            <a:endParaRPr lang="en-US" altLang="ja-JP" sz="2750" dirty="0">
              <a:latin typeface="Segoe UI" panose="020B0502040204020203" pitchFamily="34" charset="0"/>
              <a:ea typeface="メイリオ" panose="020B0604030504040204" pitchFamily="50" charset="-128"/>
            </a:endParaRPr>
          </a:p>
          <a:p>
            <a:pPr marL="360000" indent="-360000" eaLnBrk="1" hangingPunct="1">
              <a:lnSpc>
                <a:spcPts val="2800"/>
              </a:lnSpc>
              <a:spcBef>
                <a:spcPts val="300"/>
              </a:spcBef>
              <a:buFontTx/>
              <a:buNone/>
            </a:pPr>
            <a:r>
              <a:rPr lang="ja-JP" altLang="en-US" sz="2750" dirty="0">
                <a:latin typeface="Segoe UI" panose="020B0502040204020203" pitchFamily="34" charset="0"/>
                <a:ea typeface="メイリオ" panose="020B0604030504040204" pitchFamily="50" charset="-128"/>
              </a:rPr>
              <a:t>○滴下筒の滴下で注入速度を調整して医師から指示された速度にして滴下する。</a:t>
            </a:r>
            <a:endParaRPr lang="en-US" altLang="ja-JP" sz="2750" dirty="0">
              <a:latin typeface="Segoe UI" panose="020B0502040204020203" pitchFamily="34" charset="0"/>
              <a:ea typeface="メイリオ" panose="020B0604030504040204" pitchFamily="50" charset="-128"/>
            </a:endParaRPr>
          </a:p>
          <a:p>
            <a:pPr marL="360000" indent="-360000" eaLnBrk="1" hangingPunct="1">
              <a:spcBef>
                <a:spcPts val="300"/>
              </a:spcBef>
              <a:buFontTx/>
              <a:buNone/>
            </a:pPr>
            <a:r>
              <a:rPr lang="ja-JP" altLang="en-US" sz="2150" dirty="0">
                <a:latin typeface="Segoe UI" panose="020B0502040204020203" pitchFamily="34" charset="0"/>
                <a:ea typeface="メイリオ" panose="020B0604030504040204" pitchFamily="50" charset="-128"/>
              </a:rPr>
              <a:t>「１分間に</a:t>
            </a:r>
            <a:r>
              <a:rPr lang="en-US" altLang="ja-JP" sz="2150" dirty="0">
                <a:latin typeface="Segoe UI" panose="020B0502040204020203" pitchFamily="34" charset="0"/>
                <a:ea typeface="メイリオ" panose="020B0604030504040204" pitchFamily="50" charset="-128"/>
              </a:rPr>
              <a:t>60</a:t>
            </a:r>
            <a:r>
              <a:rPr lang="ja-JP" altLang="en-US" sz="2150" dirty="0">
                <a:latin typeface="Segoe UI" panose="020B0502040204020203" pitchFamily="34" charset="0"/>
                <a:ea typeface="メイリオ" panose="020B0604030504040204" pitchFamily="50" charset="-128"/>
              </a:rPr>
              <a:t>滴 → </a:t>
            </a:r>
            <a:r>
              <a:rPr lang="en-US" altLang="ja-JP" sz="2150" dirty="0">
                <a:latin typeface="Segoe UI" panose="020B0502040204020203" pitchFamily="34" charset="0"/>
                <a:ea typeface="メイリオ" panose="020B0604030504040204" pitchFamily="50" charset="-128"/>
              </a:rPr>
              <a:t>10</a:t>
            </a:r>
            <a:r>
              <a:rPr lang="ja-JP" altLang="en-US" sz="2150" dirty="0">
                <a:latin typeface="Segoe UI" panose="020B0502040204020203" pitchFamily="34" charset="0"/>
                <a:ea typeface="メイリオ" panose="020B0604030504040204" pitchFamily="50" charset="-128"/>
              </a:rPr>
              <a:t>秒で</a:t>
            </a:r>
            <a:r>
              <a:rPr lang="en-US" altLang="ja-JP" sz="2150" dirty="0">
                <a:latin typeface="Segoe UI" panose="020B0502040204020203" pitchFamily="34" charset="0"/>
                <a:ea typeface="メイリオ" panose="020B0604030504040204" pitchFamily="50" charset="-128"/>
              </a:rPr>
              <a:t>10</a:t>
            </a:r>
            <a:r>
              <a:rPr lang="ja-JP" altLang="en-US" sz="2150" dirty="0">
                <a:latin typeface="Segoe UI" panose="020B0502040204020203" pitchFamily="34" charset="0"/>
                <a:ea typeface="メイリオ" panose="020B0604030504040204" pitchFamily="50" charset="-128"/>
              </a:rPr>
              <a:t>滴 → </a:t>
            </a:r>
            <a:r>
              <a:rPr lang="en-US" altLang="ja-JP" sz="2150" dirty="0">
                <a:latin typeface="Segoe UI" panose="020B0502040204020203" pitchFamily="34" charset="0"/>
                <a:ea typeface="メイリオ" panose="020B0604030504040204" pitchFamily="50" charset="-128"/>
              </a:rPr>
              <a:t>1</a:t>
            </a:r>
            <a:r>
              <a:rPr lang="ja-JP" altLang="en-US" sz="2150" dirty="0">
                <a:latin typeface="Segoe UI" panose="020B0502040204020203" pitchFamily="34" charset="0"/>
                <a:ea typeface="メイリオ" panose="020B0604030504040204" pitchFamily="50" charset="-128"/>
              </a:rPr>
              <a:t>時間で</a:t>
            </a:r>
            <a:r>
              <a:rPr lang="en-US" altLang="ja-JP" sz="2150" dirty="0">
                <a:latin typeface="Segoe UI" panose="020B0502040204020203" pitchFamily="34" charset="0"/>
                <a:ea typeface="メイリオ" panose="020B0604030504040204" pitchFamily="50" charset="-128"/>
              </a:rPr>
              <a:t>200ml</a:t>
            </a:r>
            <a:r>
              <a:rPr lang="ja-JP" altLang="en-US" sz="2150" dirty="0">
                <a:latin typeface="Segoe UI" panose="020B0502040204020203" pitchFamily="34" charset="0"/>
                <a:ea typeface="メイリオ" panose="020B0604030504040204" pitchFamily="50" charset="-128"/>
              </a:rPr>
              <a:t>」</a:t>
            </a:r>
            <a:endParaRPr lang="en-US" altLang="ja-JP" sz="2150" dirty="0">
              <a:latin typeface="Segoe UI" panose="020B0502040204020203" pitchFamily="34" charset="0"/>
              <a:ea typeface="メイリオ" panose="020B0604030504040204" pitchFamily="50" charset="-128"/>
            </a:endParaRPr>
          </a:p>
          <a:p>
            <a:pPr marL="360000" indent="-360000">
              <a:spcBef>
                <a:spcPts val="0"/>
              </a:spcBef>
              <a:buNone/>
            </a:pPr>
            <a:r>
              <a:rPr lang="ja-JP" altLang="en-US" sz="2150" dirty="0">
                <a:latin typeface="Segoe UI" panose="020B0502040204020203" pitchFamily="34" charset="0"/>
                <a:ea typeface="メイリオ" panose="020B0604030504040204" pitchFamily="50" charset="-128"/>
              </a:rPr>
              <a:t>「１分間に</a:t>
            </a:r>
            <a:r>
              <a:rPr lang="en-US" altLang="ja-JP" sz="2150" dirty="0">
                <a:latin typeface="Segoe UI" panose="020B0502040204020203" pitchFamily="34" charset="0"/>
                <a:ea typeface="メイリオ" panose="020B0604030504040204" pitchFamily="50" charset="-128"/>
              </a:rPr>
              <a:t>90</a:t>
            </a:r>
            <a:r>
              <a:rPr lang="ja-JP" altLang="en-US" sz="2150" dirty="0">
                <a:latin typeface="Segoe UI" panose="020B0502040204020203" pitchFamily="34" charset="0"/>
                <a:ea typeface="メイリオ" panose="020B0604030504040204" pitchFamily="50" charset="-128"/>
              </a:rPr>
              <a:t>滴 → </a:t>
            </a:r>
            <a:r>
              <a:rPr lang="en-US" altLang="ja-JP" sz="2150" dirty="0">
                <a:latin typeface="Segoe UI" panose="020B0502040204020203" pitchFamily="34" charset="0"/>
                <a:ea typeface="メイリオ" panose="020B0604030504040204" pitchFamily="50" charset="-128"/>
              </a:rPr>
              <a:t>10</a:t>
            </a:r>
            <a:r>
              <a:rPr lang="ja-JP" altLang="en-US" sz="2150" dirty="0">
                <a:latin typeface="Segoe UI" panose="020B0502040204020203" pitchFamily="34" charset="0"/>
                <a:ea typeface="メイリオ" panose="020B0604030504040204" pitchFamily="50" charset="-128"/>
              </a:rPr>
              <a:t>秒で</a:t>
            </a:r>
            <a:r>
              <a:rPr lang="en-US" altLang="ja-JP" sz="2150" dirty="0">
                <a:latin typeface="Segoe UI" panose="020B0502040204020203" pitchFamily="34" charset="0"/>
                <a:ea typeface="メイリオ" panose="020B0604030504040204" pitchFamily="50" charset="-128"/>
              </a:rPr>
              <a:t>15</a:t>
            </a:r>
            <a:r>
              <a:rPr lang="ja-JP" altLang="en-US" sz="2150" dirty="0">
                <a:latin typeface="Segoe UI" panose="020B0502040204020203" pitchFamily="34" charset="0"/>
                <a:ea typeface="メイリオ" panose="020B0604030504040204" pitchFamily="50" charset="-128"/>
              </a:rPr>
              <a:t>滴 → </a:t>
            </a:r>
            <a:r>
              <a:rPr lang="en-US" altLang="ja-JP" sz="2150" dirty="0">
                <a:latin typeface="Segoe UI" panose="020B0502040204020203" pitchFamily="34" charset="0"/>
                <a:ea typeface="メイリオ" panose="020B0604030504040204" pitchFamily="50" charset="-128"/>
              </a:rPr>
              <a:t>1</a:t>
            </a:r>
            <a:r>
              <a:rPr lang="ja-JP" altLang="en-US" sz="2150" dirty="0">
                <a:latin typeface="Segoe UI" panose="020B0502040204020203" pitchFamily="34" charset="0"/>
                <a:ea typeface="メイリオ" panose="020B0604030504040204" pitchFamily="50" charset="-128"/>
              </a:rPr>
              <a:t>時間で</a:t>
            </a:r>
            <a:r>
              <a:rPr lang="en-US" altLang="ja-JP" sz="2150" dirty="0">
                <a:latin typeface="Segoe UI" panose="020B0502040204020203" pitchFamily="34" charset="0"/>
                <a:ea typeface="メイリオ" panose="020B0604030504040204" pitchFamily="50" charset="-128"/>
              </a:rPr>
              <a:t>300ml</a:t>
            </a:r>
            <a:r>
              <a:rPr lang="ja-JP" altLang="en-US" sz="2150" dirty="0">
                <a:latin typeface="Segoe UI" panose="020B0502040204020203" pitchFamily="34" charset="0"/>
                <a:ea typeface="メイリオ" panose="020B0604030504040204" pitchFamily="50" charset="-128"/>
              </a:rPr>
              <a:t>」</a:t>
            </a:r>
            <a:endParaRPr lang="en-US" altLang="ja-JP" sz="2150" dirty="0">
              <a:latin typeface="Segoe UI" panose="020B0502040204020203" pitchFamily="34" charset="0"/>
              <a:ea typeface="メイリオ" panose="020B0604030504040204" pitchFamily="50" charset="-128"/>
            </a:endParaRPr>
          </a:p>
          <a:p>
            <a:pPr marL="360000" indent="-360000" eaLnBrk="1" hangingPunct="1">
              <a:spcBef>
                <a:spcPts val="350"/>
              </a:spcBef>
              <a:buFontTx/>
              <a:buNone/>
            </a:pPr>
            <a:r>
              <a:rPr lang="ja-JP" altLang="en-US" sz="2750" dirty="0">
                <a:latin typeface="Segoe UI" panose="020B0502040204020203" pitchFamily="34" charset="0"/>
                <a:ea typeface="メイリオ" panose="020B0604030504040204" pitchFamily="50" charset="-128"/>
              </a:rPr>
              <a:t>○注入開始時刻を記録する。</a:t>
            </a:r>
          </a:p>
        </p:txBody>
      </p:sp>
      <p:pic>
        <p:nvPicPr>
          <p:cNvPr id="18" name="Picture 13" descr="正常な滴下滴下停止">
            <a:extLst>
              <a:ext uri="{FF2B5EF4-FFF2-40B4-BE49-F238E27FC236}">
                <a16:creationId xmlns:a16="http://schemas.microsoft.com/office/drawing/2014/main" id="{E08532F0-BB4A-4864-A709-5931C8F966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585"/>
          <a:stretch/>
        </p:blipFill>
        <p:spPr bwMode="auto">
          <a:xfrm>
            <a:off x="7702572" y="2348880"/>
            <a:ext cx="807817" cy="13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正常な滴下滴下停止">
            <a:extLst>
              <a:ext uri="{FF2B5EF4-FFF2-40B4-BE49-F238E27FC236}">
                <a16:creationId xmlns:a16="http://schemas.microsoft.com/office/drawing/2014/main" id="{E505FF15-E4D8-40DB-B3F7-27C0C62D8E9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4880"/>
          <a:stretch/>
        </p:blipFill>
        <p:spPr bwMode="auto">
          <a:xfrm>
            <a:off x="6444208" y="2348880"/>
            <a:ext cx="657742" cy="13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29">
            <a:extLst>
              <a:ext uri="{FF2B5EF4-FFF2-40B4-BE49-F238E27FC236}">
                <a16:creationId xmlns:a16="http://schemas.microsoft.com/office/drawing/2014/main" id="{531C09FF-C362-49D8-BC9A-E7D4DB56E88D}"/>
              </a:ext>
            </a:extLst>
          </p:cNvPr>
          <p:cNvSpPr txBox="1">
            <a:spLocks noChangeArrowheads="1"/>
          </p:cNvSpPr>
          <p:nvPr/>
        </p:nvSpPr>
        <p:spPr bwMode="auto">
          <a:xfrm>
            <a:off x="395536" y="4176000"/>
            <a:ext cx="8353177" cy="2412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72000" bIns="36000" anchor="ctr" anchorCtr="0">
            <a:noAutofit/>
          </a:bodyPr>
          <a:lstStyle>
            <a:defPPr>
              <a:defRPr lang="ja-JP"/>
            </a:defPPr>
            <a:lvl1pPr marL="252000" indent="-252000">
              <a:spcBef>
                <a:spcPts val="800"/>
              </a:spcBef>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lnSpc>
                <a:spcPts val="2150"/>
              </a:lnSpc>
              <a:spcBef>
                <a:spcPts val="100"/>
              </a:spcBef>
            </a:pPr>
            <a:r>
              <a:rPr lang="ja-JP" altLang="en-US" sz="2000" dirty="0"/>
              <a:t>・滴下筒内で滴下状態を確認する。</a:t>
            </a:r>
          </a:p>
          <a:p>
            <a:pPr>
              <a:lnSpc>
                <a:spcPts val="2150"/>
              </a:lnSpc>
              <a:spcBef>
                <a:spcPts val="100"/>
              </a:spcBef>
            </a:pPr>
            <a:r>
              <a:rPr lang="ja-JP" altLang="en-US" sz="2000" dirty="0"/>
              <a:t>・決められた滴下速度、あるいは対象者の状態にあわせた滴下速度に</a:t>
            </a:r>
            <a:br>
              <a:rPr lang="en-US" altLang="ja-JP" sz="2000" dirty="0"/>
            </a:br>
            <a:r>
              <a:rPr lang="ja-JP" altLang="en-US" sz="2000" dirty="0"/>
              <a:t>調整する。</a:t>
            </a:r>
          </a:p>
          <a:p>
            <a:pPr>
              <a:lnSpc>
                <a:spcPts val="2150"/>
              </a:lnSpc>
              <a:spcBef>
                <a:spcPts val="100"/>
              </a:spcBef>
            </a:pPr>
            <a:r>
              <a:rPr lang="ja-JP" altLang="en-US" sz="2000" dirty="0"/>
              <a:t>・注入中は、口腔内や鼻腔内に栄養剤の逆流がないかを確認する。</a:t>
            </a:r>
          </a:p>
          <a:p>
            <a:pPr>
              <a:lnSpc>
                <a:spcPts val="2150"/>
              </a:lnSpc>
              <a:spcBef>
                <a:spcPts val="100"/>
              </a:spcBef>
            </a:pPr>
            <a:r>
              <a:rPr lang="ja-JP" altLang="en-US" sz="2000" dirty="0"/>
              <a:t>・食事の時間はゆったりとリラックスできるように他のケアはしない。</a:t>
            </a:r>
            <a:br>
              <a:rPr lang="en-US" altLang="ja-JP" sz="2000" dirty="0"/>
            </a:br>
            <a:r>
              <a:rPr lang="ja-JP" altLang="en-US" sz="2000" dirty="0"/>
              <a:t>見守るようにする。</a:t>
            </a:r>
          </a:p>
          <a:p>
            <a:pPr>
              <a:lnSpc>
                <a:spcPts val="2150"/>
              </a:lnSpc>
              <a:spcBef>
                <a:spcPts val="100"/>
              </a:spcBef>
            </a:pPr>
            <a:r>
              <a:rPr lang="ja-JP" altLang="en-US" sz="2000" dirty="0"/>
              <a:t>・体位によって注入速度が変わるので、体位を整えた後には必ず滴下</a:t>
            </a:r>
            <a:br>
              <a:rPr lang="en-US" altLang="ja-JP" sz="2000" dirty="0"/>
            </a:br>
            <a:r>
              <a:rPr lang="ja-JP" altLang="en-US" sz="2000" dirty="0"/>
              <a:t>速度を確認する。</a:t>
            </a:r>
          </a:p>
        </p:txBody>
      </p:sp>
      <p:sp>
        <p:nvSpPr>
          <p:cNvPr id="21" name="AutoShape 11">
            <a:extLst>
              <a:ext uri="{FF2B5EF4-FFF2-40B4-BE49-F238E27FC236}">
                <a16:creationId xmlns:a16="http://schemas.microsoft.com/office/drawing/2014/main" id="{4F21AFDC-77F0-4245-A94E-A8B6F3979406}"/>
              </a:ext>
            </a:extLst>
          </p:cNvPr>
          <p:cNvSpPr>
            <a:spLocks noChangeArrowheads="1"/>
          </p:cNvSpPr>
          <p:nvPr/>
        </p:nvSpPr>
        <p:spPr bwMode="auto">
          <a:xfrm>
            <a:off x="6012160" y="3671992"/>
            <a:ext cx="1440000" cy="360000"/>
          </a:xfrm>
          <a:prstGeom prst="flowChartTerminator">
            <a:avLst/>
          </a:prstGeom>
          <a:noFill/>
          <a:ln w="28575">
            <a:solidFill>
              <a:srgbClr val="339966"/>
            </a:solidFill>
            <a:miter lim="800000"/>
            <a:headEnd/>
            <a:tailEnd/>
          </a:ln>
        </p:spPr>
        <p:txBody>
          <a:bodyPr wrap="none" lIns="0" tIns="72000" rIns="0" bIns="0" anchor="ctr" anchorCtr="1"/>
          <a:lstStyle/>
          <a:p>
            <a:pPr algn="ctr" eaLnBrk="1" hangingPunct="1">
              <a:defRPr/>
            </a:pPr>
            <a:r>
              <a:rPr lang="ja-JP" altLang="en-US" b="1" dirty="0">
                <a:solidFill>
                  <a:schemeClr val="accent3">
                    <a:lumMod val="50000"/>
                  </a:schemeClr>
                </a:solidFill>
                <a:latin typeface="メイリオ" panose="020B0604030504040204" pitchFamily="50" charset="-128"/>
                <a:ea typeface="メイリオ" panose="020B0604030504040204" pitchFamily="50" charset="-128"/>
              </a:rPr>
              <a:t>適切な滴下</a:t>
            </a:r>
          </a:p>
        </p:txBody>
      </p:sp>
      <p:sp>
        <p:nvSpPr>
          <p:cNvPr id="30" name="AutoShape 12">
            <a:extLst>
              <a:ext uri="{FF2B5EF4-FFF2-40B4-BE49-F238E27FC236}">
                <a16:creationId xmlns:a16="http://schemas.microsoft.com/office/drawing/2014/main" id="{EAB0A78C-BD8A-4CC0-8DC3-1A19E36689F5}"/>
              </a:ext>
            </a:extLst>
          </p:cNvPr>
          <p:cNvSpPr>
            <a:spLocks noChangeArrowheads="1"/>
          </p:cNvSpPr>
          <p:nvPr/>
        </p:nvSpPr>
        <p:spPr bwMode="auto">
          <a:xfrm>
            <a:off x="7530480" y="3671992"/>
            <a:ext cx="1224000" cy="360000"/>
          </a:xfrm>
          <a:prstGeom prst="flowChartTerminator">
            <a:avLst/>
          </a:prstGeom>
          <a:noFill/>
          <a:ln w="28575">
            <a:solidFill>
              <a:srgbClr val="339966"/>
            </a:solidFill>
            <a:miter lim="800000"/>
            <a:headEnd/>
            <a:tailEnd/>
          </a:ln>
        </p:spPr>
        <p:txBody>
          <a:bodyPr wrap="none" lIns="0" tIns="72000" rIns="0" bIns="0" anchor="ctr" anchorCtr="1"/>
          <a:lstStyle/>
          <a:p>
            <a:pPr algn="ctr" eaLnBrk="1" hangingPunct="1">
              <a:defRPr/>
            </a:pPr>
            <a:r>
              <a:rPr lang="ja-JP" altLang="en-US" b="1" dirty="0">
                <a:solidFill>
                  <a:schemeClr val="accent3">
                    <a:lumMod val="50000"/>
                  </a:schemeClr>
                </a:solidFill>
                <a:latin typeface="メイリオ" panose="020B0604030504040204" pitchFamily="50" charset="-128"/>
                <a:ea typeface="メイリオ" panose="020B0604030504040204" pitchFamily="50" charset="-128"/>
              </a:rPr>
              <a:t>滴下停止</a:t>
            </a:r>
          </a:p>
        </p:txBody>
      </p:sp>
      <p:sp>
        <p:nvSpPr>
          <p:cNvPr id="12" name="テキスト ボックス 11">
            <a:extLst>
              <a:ext uri="{FF2B5EF4-FFF2-40B4-BE49-F238E27FC236}">
                <a16:creationId xmlns:a16="http://schemas.microsoft.com/office/drawing/2014/main" id="{7EB22392-99EA-4F20-83F2-83CF9C083265}"/>
              </a:ext>
            </a:extLst>
          </p:cNvPr>
          <p:cNvSpPr txBox="1"/>
          <p:nvPr/>
        </p:nvSpPr>
        <p:spPr>
          <a:xfrm>
            <a:off x="199399" y="6582544"/>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3" name="テキスト ボックス 12">
            <a:extLst>
              <a:ext uri="{FF2B5EF4-FFF2-40B4-BE49-F238E27FC236}">
                <a16:creationId xmlns:a16="http://schemas.microsoft.com/office/drawing/2014/main" id="{8DF3F27B-DF1D-40F8-B97C-C5C69866572B}"/>
              </a:ext>
            </a:extLst>
          </p:cNvPr>
          <p:cNvSpPr txBox="1"/>
          <p:nvPr/>
        </p:nvSpPr>
        <p:spPr>
          <a:xfrm>
            <a:off x="5508104" y="169200"/>
            <a:ext cx="338906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6</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経鼻経管栄養（滴下型の液体栄養剤）</a:t>
            </a:r>
          </a:p>
        </p:txBody>
      </p:sp>
      <p:sp>
        <p:nvSpPr>
          <p:cNvPr id="14" name="スライド番号プレースホルダー 1">
            <a:extLst>
              <a:ext uri="{FF2B5EF4-FFF2-40B4-BE49-F238E27FC236}">
                <a16:creationId xmlns:a16="http://schemas.microsoft.com/office/drawing/2014/main" id="{45BD8A3A-839F-410B-8C58-0CEA6B0170AE}"/>
              </a:ext>
            </a:extLst>
          </p:cNvPr>
          <p:cNvSpPr txBox="1">
            <a:spLocks/>
          </p:cNvSpPr>
          <p:nvPr/>
        </p:nvSpPr>
        <p:spPr>
          <a:xfrm>
            <a:off x="8676456" y="6596583"/>
            <a:ext cx="432048"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101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1001574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9">
            <a:extLst>
              <a:ext uri="{FF2B5EF4-FFF2-40B4-BE49-F238E27FC236}">
                <a16:creationId xmlns:a16="http://schemas.microsoft.com/office/drawing/2014/main" id="{AB5E76E0-6373-460D-B012-143DC407E6CD}"/>
              </a:ext>
            </a:extLst>
          </p:cNvPr>
          <p:cNvSpPr txBox="1">
            <a:spLocks noChangeArrowheads="1"/>
          </p:cNvSpPr>
          <p:nvPr/>
        </p:nvSpPr>
        <p:spPr bwMode="auto">
          <a:xfrm>
            <a:off x="251520" y="1260000"/>
            <a:ext cx="88209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60000" indent="-360000">
              <a:spcBef>
                <a:spcPts val="1200"/>
              </a:spcBef>
              <a:buNone/>
            </a:pPr>
            <a:r>
              <a:rPr lang="ja-JP" altLang="en-US" sz="2800" dirty="0">
                <a:latin typeface="Segoe UI" panose="020B0502040204020203" pitchFamily="34" charset="0"/>
                <a:ea typeface="メイリオ" panose="020B0604030504040204" pitchFamily="50" charset="-128"/>
              </a:rPr>
              <a:t>○顔色やサチュレーションモニタの値に異常がないか、確認する。</a:t>
            </a:r>
          </a:p>
        </p:txBody>
      </p:sp>
      <p:sp>
        <p:nvSpPr>
          <p:cNvPr id="9" name="Text Box 29">
            <a:extLst>
              <a:ext uri="{FF2B5EF4-FFF2-40B4-BE49-F238E27FC236}">
                <a16:creationId xmlns:a16="http://schemas.microsoft.com/office/drawing/2014/main" id="{D4E86EC3-0D34-44CA-BE8C-1E6A9A2E3949}"/>
              </a:ext>
            </a:extLst>
          </p:cNvPr>
          <p:cNvSpPr txBox="1">
            <a:spLocks noChangeArrowheads="1"/>
          </p:cNvSpPr>
          <p:nvPr/>
        </p:nvSpPr>
        <p:spPr bwMode="auto">
          <a:xfrm>
            <a:off x="3600463" y="2193666"/>
            <a:ext cx="5148000" cy="4259522"/>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Ins="90000" anchor="ctr" anchorCtr="0">
            <a:noAutofit/>
          </a:bodyPr>
          <a:lstStyle>
            <a:defPPr>
              <a:defRPr lang="ja-JP"/>
            </a:defPPr>
            <a:lvl1pPr marL="252000" indent="-252000">
              <a:spcBef>
                <a:spcPts val="800"/>
              </a:spcBef>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180000">
              <a:lnSpc>
                <a:spcPts val="2100"/>
              </a:lnSpc>
              <a:spcBef>
                <a:spcPts val="1000"/>
              </a:spcBef>
            </a:pPr>
            <a:r>
              <a:rPr lang="ja-JP" altLang="en-US" sz="1750" dirty="0"/>
              <a:t>・すぐに看護師や医師、家族に連絡して指示に従うケース</a:t>
            </a:r>
            <a:endParaRPr lang="en-US" altLang="ja-JP" sz="1750" dirty="0"/>
          </a:p>
          <a:p>
            <a:pPr marL="180000">
              <a:lnSpc>
                <a:spcPts val="2100"/>
              </a:lnSpc>
              <a:spcBef>
                <a:spcPts val="1000"/>
              </a:spcBef>
            </a:pPr>
            <a:r>
              <a:rPr lang="ja-JP" altLang="en-US" sz="1750" dirty="0"/>
              <a:t>・注入速度を落とし、すぐに看護師や医師、家族に連絡し、指示に従うケース</a:t>
            </a:r>
            <a:endParaRPr lang="en-US" altLang="ja-JP" sz="1750" dirty="0"/>
          </a:p>
          <a:p>
            <a:pPr marL="180000">
              <a:lnSpc>
                <a:spcPts val="2100"/>
              </a:lnSpc>
              <a:spcBef>
                <a:spcPts val="1000"/>
              </a:spcBef>
            </a:pPr>
            <a:r>
              <a:rPr lang="ja-JP" altLang="en-US" sz="1750" dirty="0"/>
              <a:t>・注入を中断するか、注入速度を落とし、お腹の具合などを聞き、注入を続行するか、看護師などに連絡をするか、対象者と相談するケース</a:t>
            </a:r>
            <a:endParaRPr lang="en-US" altLang="ja-JP" sz="1750" dirty="0"/>
          </a:p>
          <a:p>
            <a:pPr marL="180000">
              <a:lnSpc>
                <a:spcPts val="2100"/>
              </a:lnSpc>
              <a:spcBef>
                <a:spcPts val="1000"/>
              </a:spcBef>
              <a:spcAft>
                <a:spcPts val="600"/>
              </a:spcAft>
            </a:pPr>
            <a:r>
              <a:rPr lang="ja-JP" altLang="en-US" sz="1750" dirty="0"/>
              <a:t>など、症状ごとに対応方法を予め理解しておく。</a:t>
            </a:r>
            <a:endParaRPr lang="en-US" altLang="ja-JP" sz="1750" dirty="0"/>
          </a:p>
          <a:p>
            <a:pPr marL="180000">
              <a:lnSpc>
                <a:spcPts val="2100"/>
              </a:lnSpc>
              <a:spcBef>
                <a:spcPts val="1000"/>
              </a:spcBef>
            </a:pPr>
            <a:r>
              <a:rPr lang="ja-JP" altLang="en-US" sz="1750" dirty="0"/>
              <a:t>・ダンピング症候群の症状を呈することがある。</a:t>
            </a:r>
          </a:p>
          <a:p>
            <a:pPr marL="180000">
              <a:lnSpc>
                <a:spcPts val="2100"/>
              </a:lnSpc>
              <a:spcBef>
                <a:spcPts val="1000"/>
              </a:spcBef>
            </a:pPr>
            <a:r>
              <a:rPr lang="ja-JP" altLang="en-US" sz="1750" dirty="0"/>
              <a:t>・胃内から小腸への移行時間延長により胃内用の許容量を超えるために</a:t>
            </a:r>
            <a:r>
              <a:rPr lang="ja-JP" altLang="en-US" sz="1750" dirty="0" err="1"/>
              <a:t>ろう</a:t>
            </a:r>
            <a:r>
              <a:rPr lang="ja-JP" altLang="en-US" sz="1750" dirty="0"/>
              <a:t>孔より洩れる場合、注入をいったん中止し、嘔吐がなければ次回からの注入の速度を落として様子を観察する。</a:t>
            </a:r>
          </a:p>
        </p:txBody>
      </p:sp>
      <p:sp>
        <p:nvSpPr>
          <p:cNvPr id="158722" name="Rectangle 6">
            <a:extLst>
              <a:ext uri="{FF2B5EF4-FFF2-40B4-BE49-F238E27FC236}">
                <a16:creationId xmlns:a16="http://schemas.microsoft.com/office/drawing/2014/main" id="{54E26FFE-D2FF-496D-8E63-CC08112CCF43}"/>
              </a:ext>
            </a:extLst>
          </p:cNvPr>
          <p:cNvSpPr>
            <a:spLocks noGrp="1" noChangeArrowheads="1"/>
          </p:cNvSpPr>
          <p:nvPr>
            <p:ph type="title"/>
          </p:nvPr>
        </p:nvSpPr>
        <p:spPr/>
        <p:txBody>
          <a:bodyPr>
            <a:noAutofit/>
          </a:bodyPr>
          <a:lstStyle/>
          <a:p>
            <a:pPr marL="1074738" indent="-1074738" eaLnBrk="1" hangingPunct="1"/>
            <a:r>
              <a:rPr lang="ja-JP" altLang="en-US" sz="2900" dirty="0"/>
              <a:t>手順⑨異常がないか確認する</a:t>
            </a:r>
          </a:p>
        </p:txBody>
      </p:sp>
      <p:sp>
        <p:nvSpPr>
          <p:cNvPr id="10" name="Text Box 9">
            <a:extLst>
              <a:ext uri="{FF2B5EF4-FFF2-40B4-BE49-F238E27FC236}">
                <a16:creationId xmlns:a16="http://schemas.microsoft.com/office/drawing/2014/main" id="{A064A0A2-0A11-4479-B7A8-D293A62361BB}"/>
              </a:ext>
            </a:extLst>
          </p:cNvPr>
          <p:cNvSpPr txBox="1">
            <a:spLocks noChangeArrowheads="1"/>
          </p:cNvSpPr>
          <p:nvPr/>
        </p:nvSpPr>
        <p:spPr bwMode="auto">
          <a:xfrm>
            <a:off x="251522" y="2291238"/>
            <a:ext cx="3384376" cy="437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266700" indent="-266700">
              <a:spcBef>
                <a:spcPts val="1200"/>
              </a:spcBef>
              <a:defRPr sz="2000">
                <a:solidFill>
                  <a:srgbClr val="000000"/>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spcBef>
                <a:spcPts val="500"/>
              </a:spcBef>
            </a:pPr>
            <a:r>
              <a:rPr lang="ja-JP" altLang="en-US" sz="1950" dirty="0">
                <a:solidFill>
                  <a:schemeClr val="tx1"/>
                </a:solidFill>
              </a:rPr>
              <a:t>＊栄養剤が接続部位から漏れていないか。</a:t>
            </a:r>
          </a:p>
          <a:p>
            <a:pPr>
              <a:spcBef>
                <a:spcPts val="500"/>
              </a:spcBef>
            </a:pPr>
            <a:r>
              <a:rPr lang="ja-JP" altLang="en-US" sz="1950" dirty="0">
                <a:solidFill>
                  <a:schemeClr val="tx1"/>
                </a:solidFill>
              </a:rPr>
              <a:t>＊対象者の表情は苦しそうではないか。</a:t>
            </a:r>
          </a:p>
          <a:p>
            <a:pPr>
              <a:spcBef>
                <a:spcPts val="500"/>
              </a:spcBef>
            </a:pPr>
            <a:r>
              <a:rPr lang="ja-JP" altLang="en-US" sz="1950" dirty="0">
                <a:solidFill>
                  <a:schemeClr val="tx1"/>
                </a:solidFill>
              </a:rPr>
              <a:t>＊下痢、嘔吐、頻脈、発汗、顔面紅潮、めまいなどはないか。</a:t>
            </a:r>
          </a:p>
          <a:p>
            <a:pPr>
              <a:spcBef>
                <a:spcPts val="500"/>
              </a:spcBef>
            </a:pPr>
            <a:r>
              <a:rPr lang="ja-JP" altLang="en-US" sz="1950" dirty="0">
                <a:solidFill>
                  <a:schemeClr val="tx1"/>
                </a:solidFill>
              </a:rPr>
              <a:t>＊意識の変化はないか（呼びかけに応じるか）。</a:t>
            </a:r>
          </a:p>
          <a:p>
            <a:pPr>
              <a:spcBef>
                <a:spcPts val="500"/>
              </a:spcBef>
            </a:pPr>
            <a:r>
              <a:rPr lang="ja-JP" altLang="en-US" sz="1950" dirty="0">
                <a:solidFill>
                  <a:schemeClr val="tx1"/>
                </a:solidFill>
              </a:rPr>
              <a:t>＊息切れはないか（呼吸が速くなっていないか）。</a:t>
            </a:r>
          </a:p>
          <a:p>
            <a:pPr>
              <a:spcBef>
                <a:spcPts val="500"/>
              </a:spcBef>
            </a:pPr>
            <a:r>
              <a:rPr lang="ja-JP" altLang="en-US" sz="1950" dirty="0">
                <a:solidFill>
                  <a:schemeClr val="tx1"/>
                </a:solidFill>
              </a:rPr>
              <a:t>＊急激な滴下や滴下の停止がないか。</a:t>
            </a:r>
            <a:endParaRPr lang="en-US" altLang="ja-JP" sz="1950" dirty="0">
              <a:solidFill>
                <a:schemeClr val="tx1"/>
              </a:solidFill>
            </a:endParaRPr>
          </a:p>
        </p:txBody>
      </p:sp>
      <p:sp>
        <p:nvSpPr>
          <p:cNvPr id="14" name="Text Box 25">
            <a:extLst>
              <a:ext uri="{FF2B5EF4-FFF2-40B4-BE49-F238E27FC236}">
                <a16:creationId xmlns:a16="http://schemas.microsoft.com/office/drawing/2014/main" id="{F9CE2DD7-76D4-4EC1-81E8-88CD3203FE2D}"/>
              </a:ext>
            </a:extLst>
          </p:cNvPr>
          <p:cNvSpPr txBox="1">
            <a:spLocks noChangeArrowheads="1"/>
          </p:cNvSpPr>
          <p:nvPr/>
        </p:nvSpPr>
        <p:spPr bwMode="auto">
          <a:xfrm>
            <a:off x="3600463" y="1844824"/>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8" name="テキスト ボックス 7">
            <a:extLst>
              <a:ext uri="{FF2B5EF4-FFF2-40B4-BE49-F238E27FC236}">
                <a16:creationId xmlns:a16="http://schemas.microsoft.com/office/drawing/2014/main" id="{007A75C2-0545-45D5-B906-5FE552A9F6CB}"/>
              </a:ext>
            </a:extLst>
          </p:cNvPr>
          <p:cNvSpPr txBox="1"/>
          <p:nvPr/>
        </p:nvSpPr>
        <p:spPr>
          <a:xfrm>
            <a:off x="5508104" y="169200"/>
            <a:ext cx="338906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6</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経鼻経管栄養（滴下型の液体栄養剤）</a:t>
            </a:r>
          </a:p>
        </p:txBody>
      </p:sp>
      <p:sp>
        <p:nvSpPr>
          <p:cNvPr id="11" name="スライド番号プレースホルダー 1">
            <a:extLst>
              <a:ext uri="{FF2B5EF4-FFF2-40B4-BE49-F238E27FC236}">
                <a16:creationId xmlns:a16="http://schemas.microsoft.com/office/drawing/2014/main" id="{FFC6B5CC-D232-42ED-8FDF-4384A4EDAD25}"/>
              </a:ext>
            </a:extLst>
          </p:cNvPr>
          <p:cNvSpPr txBox="1">
            <a:spLocks/>
          </p:cNvSpPr>
          <p:nvPr/>
        </p:nvSpPr>
        <p:spPr>
          <a:xfrm>
            <a:off x="8676456" y="6596583"/>
            <a:ext cx="432048"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102</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900793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2845D217-4DB5-4624-99D0-75A9DEE51164}"/>
              </a:ext>
            </a:extLst>
          </p:cNvPr>
          <p:cNvSpPr>
            <a:spLocks noGrp="1" noChangeArrowheads="1"/>
          </p:cNvSpPr>
          <p:nvPr>
            <p:ph type="title"/>
          </p:nvPr>
        </p:nvSpPr>
        <p:spPr/>
        <p:txBody>
          <a:bodyPr>
            <a:noAutofit/>
          </a:bodyPr>
          <a:lstStyle/>
          <a:p>
            <a:pPr eaLnBrk="1" hangingPunct="1"/>
            <a:r>
              <a:rPr lang="ja-JP" altLang="en-US" sz="2900" dirty="0"/>
              <a:t>手順⑩終わったら経鼻胃管内に白湯を流す。</a:t>
            </a:r>
          </a:p>
        </p:txBody>
      </p:sp>
      <p:sp>
        <p:nvSpPr>
          <p:cNvPr id="160772" name="Text Box 19">
            <a:extLst>
              <a:ext uri="{FF2B5EF4-FFF2-40B4-BE49-F238E27FC236}">
                <a16:creationId xmlns:a16="http://schemas.microsoft.com/office/drawing/2014/main" id="{DDCD9FEB-CD34-46C5-B686-43B06C771F67}"/>
              </a:ext>
            </a:extLst>
          </p:cNvPr>
          <p:cNvSpPr txBox="1">
            <a:spLocks noChangeArrowheads="1"/>
          </p:cNvSpPr>
          <p:nvPr/>
        </p:nvSpPr>
        <p:spPr bwMode="auto">
          <a:xfrm>
            <a:off x="4572000" y="3508092"/>
            <a:ext cx="43204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266700" indent="-266700">
              <a:spcBef>
                <a:spcPts val="600"/>
              </a:spcBef>
              <a:defRPr sz="2000">
                <a:solidFill>
                  <a:srgbClr val="000000"/>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＊経鼻胃管の体外部分を巻くなどして、対象者が気にならない状態にする。　　　　　　　　　　　　　　　　</a:t>
            </a:r>
          </a:p>
        </p:txBody>
      </p:sp>
      <p:pic>
        <p:nvPicPr>
          <p:cNvPr id="12" name="Picture 12" descr="no16_カニューレ白湯で流す">
            <a:extLst>
              <a:ext uri="{FF2B5EF4-FFF2-40B4-BE49-F238E27FC236}">
                <a16:creationId xmlns:a16="http://schemas.microsoft.com/office/drawing/2014/main" id="{854758CC-E43C-44E3-BAAD-74B66049C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45410"/>
            <a:ext cx="3475248" cy="327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9">
            <a:extLst>
              <a:ext uri="{FF2B5EF4-FFF2-40B4-BE49-F238E27FC236}">
                <a16:creationId xmlns:a16="http://schemas.microsoft.com/office/drawing/2014/main" id="{E01FBE91-5D09-40C2-858F-0E9EE3B68BE2}"/>
              </a:ext>
            </a:extLst>
          </p:cNvPr>
          <p:cNvSpPr txBox="1">
            <a:spLocks noChangeArrowheads="1"/>
          </p:cNvSpPr>
          <p:nvPr/>
        </p:nvSpPr>
        <p:spPr bwMode="auto">
          <a:xfrm>
            <a:off x="252000" y="1260000"/>
            <a:ext cx="85852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○滴下が終了したらクレンメを閉じ、経管栄養セットのラインをはずす。</a:t>
            </a:r>
          </a:p>
          <a:p>
            <a:r>
              <a:rPr lang="ja-JP" altLang="en-US" dirty="0"/>
              <a:t>○カテーテルチップ型シリンジに白湯を吸い、経鼻胃管内に白湯を流す。</a:t>
            </a:r>
          </a:p>
        </p:txBody>
      </p:sp>
      <p:sp>
        <p:nvSpPr>
          <p:cNvPr id="17" name="Text Box 29">
            <a:extLst>
              <a:ext uri="{FF2B5EF4-FFF2-40B4-BE49-F238E27FC236}">
                <a16:creationId xmlns:a16="http://schemas.microsoft.com/office/drawing/2014/main" id="{89EFDBFA-8B2C-48EE-866A-9EC8196C6FB2}"/>
              </a:ext>
            </a:extLst>
          </p:cNvPr>
          <p:cNvSpPr txBox="1">
            <a:spLocks noChangeArrowheads="1"/>
          </p:cNvSpPr>
          <p:nvPr/>
        </p:nvSpPr>
        <p:spPr bwMode="auto">
          <a:xfrm>
            <a:off x="4427984" y="5157192"/>
            <a:ext cx="4320479" cy="1224136"/>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sz="2000" dirty="0"/>
              <a:t>・注入が終わっても呼吸状態、意識、嘔気、嘔吐などに注意をする。</a:t>
            </a:r>
          </a:p>
        </p:txBody>
      </p:sp>
      <p:sp>
        <p:nvSpPr>
          <p:cNvPr id="18" name="Text Box 25">
            <a:extLst>
              <a:ext uri="{FF2B5EF4-FFF2-40B4-BE49-F238E27FC236}">
                <a16:creationId xmlns:a16="http://schemas.microsoft.com/office/drawing/2014/main" id="{3205BD76-B6DE-4AAC-88F6-BB396C9E852E}"/>
              </a:ext>
            </a:extLst>
          </p:cNvPr>
          <p:cNvSpPr txBox="1">
            <a:spLocks noChangeArrowheads="1"/>
          </p:cNvSpPr>
          <p:nvPr/>
        </p:nvSpPr>
        <p:spPr bwMode="auto">
          <a:xfrm>
            <a:off x="4427984" y="4773573"/>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9" name="テキスト ボックス 8">
            <a:extLst>
              <a:ext uri="{FF2B5EF4-FFF2-40B4-BE49-F238E27FC236}">
                <a16:creationId xmlns:a16="http://schemas.microsoft.com/office/drawing/2014/main" id="{EA7C6AA5-148C-466F-B1F9-4F79B4F220B6}"/>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0" name="テキスト ボックス 9">
            <a:extLst>
              <a:ext uri="{FF2B5EF4-FFF2-40B4-BE49-F238E27FC236}">
                <a16:creationId xmlns:a16="http://schemas.microsoft.com/office/drawing/2014/main" id="{C8F1AD6C-0878-4EA7-A8D8-D1767E484B76}"/>
              </a:ext>
            </a:extLst>
          </p:cNvPr>
          <p:cNvSpPr txBox="1"/>
          <p:nvPr/>
        </p:nvSpPr>
        <p:spPr>
          <a:xfrm>
            <a:off x="5508104" y="169200"/>
            <a:ext cx="338906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6</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経鼻経管栄養（滴下型の液体栄養剤）</a:t>
            </a:r>
          </a:p>
        </p:txBody>
      </p:sp>
      <p:sp>
        <p:nvSpPr>
          <p:cNvPr id="11" name="スライド番号プレースホルダー 1">
            <a:extLst>
              <a:ext uri="{FF2B5EF4-FFF2-40B4-BE49-F238E27FC236}">
                <a16:creationId xmlns:a16="http://schemas.microsoft.com/office/drawing/2014/main" id="{A0467EB4-5C8B-484B-815A-C79EF9EA6DCB}"/>
              </a:ext>
            </a:extLst>
          </p:cNvPr>
          <p:cNvSpPr txBox="1">
            <a:spLocks/>
          </p:cNvSpPr>
          <p:nvPr/>
        </p:nvSpPr>
        <p:spPr>
          <a:xfrm>
            <a:off x="8604448" y="6596583"/>
            <a:ext cx="504056"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103</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424750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a:extLst>
              <a:ext uri="{FF2B5EF4-FFF2-40B4-BE49-F238E27FC236}">
                <a16:creationId xmlns:a16="http://schemas.microsoft.com/office/drawing/2014/main" id="{8D2109B8-4C32-4C47-9C20-BEC4F87847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24128" y="1226630"/>
            <a:ext cx="3113028" cy="220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9">
            <a:extLst>
              <a:ext uri="{FF2B5EF4-FFF2-40B4-BE49-F238E27FC236}">
                <a16:creationId xmlns:a16="http://schemas.microsoft.com/office/drawing/2014/main" id="{D3EFA00A-E512-4032-B48D-7AAB1AFA0DF8}"/>
              </a:ext>
            </a:extLst>
          </p:cNvPr>
          <p:cNvSpPr txBox="1">
            <a:spLocks noChangeArrowheads="1"/>
          </p:cNvSpPr>
          <p:nvPr/>
        </p:nvSpPr>
        <p:spPr bwMode="auto">
          <a:xfrm>
            <a:off x="251520" y="1260000"/>
            <a:ext cx="8784976"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60000" indent="-360000">
              <a:spcBef>
                <a:spcPts val="300"/>
              </a:spcBef>
              <a:buNone/>
            </a:pPr>
            <a:r>
              <a:rPr lang="ja-JP" altLang="en-US" sz="2800" dirty="0">
                <a:latin typeface="Segoe UI" panose="020B0502040204020203" pitchFamily="34" charset="0"/>
                <a:ea typeface="メイリオ" panose="020B0604030504040204" pitchFamily="50" charset="-128"/>
              </a:rPr>
              <a:t>○終了後しばらくは上体を挙上したまま、</a:t>
            </a:r>
            <a:br>
              <a:rPr lang="en-US" altLang="ja-JP" sz="2800" dirty="0">
                <a:latin typeface="Segoe UI" panose="020B0502040204020203" pitchFamily="34" charset="0"/>
                <a:ea typeface="メイリオ" panose="020B0604030504040204" pitchFamily="50" charset="-128"/>
              </a:rPr>
            </a:br>
            <a:r>
              <a:rPr lang="ja-JP" altLang="en-US" sz="2800" dirty="0">
                <a:latin typeface="Segoe UI" panose="020B0502040204020203" pitchFamily="34" charset="0"/>
                <a:ea typeface="メイリオ" panose="020B0604030504040204" pitchFamily="50" charset="-128"/>
              </a:rPr>
              <a:t>安楽な姿勢を保つ。</a:t>
            </a:r>
          </a:p>
          <a:p>
            <a:pPr marL="360000" indent="-360000">
              <a:spcBef>
                <a:spcPts val="300"/>
              </a:spcBef>
              <a:buNone/>
            </a:pPr>
            <a:r>
              <a:rPr lang="ja-JP" altLang="en-US" sz="2800" dirty="0">
                <a:latin typeface="Segoe UI" panose="020B0502040204020203" pitchFamily="34" charset="0"/>
                <a:ea typeface="メイリオ" panose="020B0604030504040204" pitchFamily="50" charset="-128"/>
              </a:rPr>
              <a:t>○異常がなければ、体位を整える。</a:t>
            </a:r>
          </a:p>
          <a:p>
            <a:pPr marL="360000" indent="-360000">
              <a:spcBef>
                <a:spcPts val="300"/>
              </a:spcBef>
              <a:buNone/>
            </a:pPr>
            <a:r>
              <a:rPr lang="ja-JP" altLang="en-US" sz="2800" dirty="0">
                <a:latin typeface="Segoe UI" panose="020B0502040204020203" pitchFamily="34" charset="0"/>
                <a:ea typeface="メイリオ" panose="020B0604030504040204" pitchFamily="50" charset="-128"/>
              </a:rPr>
              <a:t>○必要時は体位交換を再開する。</a:t>
            </a:r>
            <a:endParaRPr lang="ja-JP" altLang="en-US" sz="2000" dirty="0">
              <a:latin typeface="Segoe UI" panose="020B0502040204020203" pitchFamily="34" charset="0"/>
              <a:ea typeface="メイリオ" panose="020B0604030504040204" pitchFamily="50" charset="-128"/>
            </a:endParaRPr>
          </a:p>
        </p:txBody>
      </p:sp>
      <p:sp>
        <p:nvSpPr>
          <p:cNvPr id="17" name="フリーフォーム: 図形 16">
            <a:extLst>
              <a:ext uri="{FF2B5EF4-FFF2-40B4-BE49-F238E27FC236}">
                <a16:creationId xmlns:a16="http://schemas.microsoft.com/office/drawing/2014/main" id="{D49C54CC-85B0-4641-A361-667867FE9F18}"/>
              </a:ext>
            </a:extLst>
          </p:cNvPr>
          <p:cNvSpPr/>
          <p:nvPr/>
        </p:nvSpPr>
        <p:spPr>
          <a:xfrm>
            <a:off x="7902670" y="1991317"/>
            <a:ext cx="105703" cy="632975"/>
          </a:xfrm>
          <a:custGeom>
            <a:avLst/>
            <a:gdLst>
              <a:gd name="connsiteX0" fmla="*/ 112853 w 130215"/>
              <a:gd name="connsiteY0" fmla="*/ 0 h 827590"/>
              <a:gd name="connsiteX1" fmla="*/ 5787 w 130215"/>
              <a:gd name="connsiteY1" fmla="*/ 182301 h 827590"/>
              <a:gd name="connsiteX2" fmla="*/ 0 w 130215"/>
              <a:gd name="connsiteY2" fmla="*/ 827590 h 827590"/>
              <a:gd name="connsiteX3" fmla="*/ 130215 w 130215"/>
              <a:gd name="connsiteY3" fmla="*/ 824696 h 827590"/>
              <a:gd name="connsiteX4" fmla="*/ 78129 w 130215"/>
              <a:gd name="connsiteY4" fmla="*/ 164939 h 827590"/>
              <a:gd name="connsiteX5" fmla="*/ 112853 w 130215"/>
              <a:gd name="connsiteY5" fmla="*/ 0 h 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215" h="827590">
                <a:moveTo>
                  <a:pt x="112853" y="0"/>
                </a:moveTo>
                <a:lnTo>
                  <a:pt x="5787" y="182301"/>
                </a:lnTo>
                <a:lnTo>
                  <a:pt x="0" y="827590"/>
                </a:lnTo>
                <a:lnTo>
                  <a:pt x="130215" y="824696"/>
                </a:lnTo>
                <a:lnTo>
                  <a:pt x="78129" y="164939"/>
                </a:lnTo>
                <a:lnTo>
                  <a:pt x="112853"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818" name="Rectangle 2">
            <a:extLst>
              <a:ext uri="{FF2B5EF4-FFF2-40B4-BE49-F238E27FC236}">
                <a16:creationId xmlns:a16="http://schemas.microsoft.com/office/drawing/2014/main" id="{6D1F6158-C633-41D9-BA31-10858B06593E}"/>
              </a:ext>
            </a:extLst>
          </p:cNvPr>
          <p:cNvSpPr>
            <a:spLocks noGrp="1" noChangeArrowheads="1"/>
          </p:cNvSpPr>
          <p:nvPr>
            <p:ph type="title"/>
          </p:nvPr>
        </p:nvSpPr>
        <p:spPr/>
        <p:txBody>
          <a:bodyPr>
            <a:noAutofit/>
          </a:bodyPr>
          <a:lstStyle/>
          <a:p>
            <a:pPr eaLnBrk="1" hangingPunct="1"/>
            <a:r>
              <a:rPr lang="ja-JP" altLang="en-US" sz="2900" dirty="0"/>
              <a:t>手順⑪体位を整える</a:t>
            </a:r>
          </a:p>
        </p:txBody>
      </p:sp>
      <p:sp>
        <p:nvSpPr>
          <p:cNvPr id="23" name="Text Box 29">
            <a:extLst>
              <a:ext uri="{FF2B5EF4-FFF2-40B4-BE49-F238E27FC236}">
                <a16:creationId xmlns:a16="http://schemas.microsoft.com/office/drawing/2014/main" id="{9A06F144-1516-4837-B740-8764C101F5C0}"/>
              </a:ext>
            </a:extLst>
          </p:cNvPr>
          <p:cNvSpPr txBox="1">
            <a:spLocks noChangeArrowheads="1"/>
          </p:cNvSpPr>
          <p:nvPr/>
        </p:nvSpPr>
        <p:spPr bwMode="auto">
          <a:xfrm>
            <a:off x="395535" y="4973449"/>
            <a:ext cx="8353177" cy="1479739"/>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36000" bIns="0" anchor="ctr" anchorCtr="0">
            <a:noAutofit/>
          </a:bodyPr>
          <a:lstStyle>
            <a:defPPr>
              <a:defRPr lang="ja-JP"/>
            </a:defPPr>
            <a:lvl1pPr marL="252000" indent="-252000">
              <a:spcBef>
                <a:spcPts val="800"/>
              </a:spcBef>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spcBef>
                <a:spcPts val="300"/>
              </a:spcBef>
            </a:pPr>
            <a:r>
              <a:rPr lang="ja-JP" altLang="en-US" dirty="0"/>
              <a:t>・安楽な姿勢を保つ。褥瘡発生のリスクが高い対象者は高い圧がかかっている部位がないか注意をする。</a:t>
            </a:r>
          </a:p>
          <a:p>
            <a:pPr>
              <a:spcBef>
                <a:spcPts val="300"/>
              </a:spcBef>
            </a:pPr>
            <a:r>
              <a:rPr lang="ja-JP" altLang="en-US" dirty="0"/>
              <a:t>・対象者から訴えがあれば、次回は注入速度をおとす、体位を工夫するなど対象者と相談して対処する。</a:t>
            </a:r>
          </a:p>
        </p:txBody>
      </p:sp>
      <p:sp>
        <p:nvSpPr>
          <p:cNvPr id="24" name="Text Box 25">
            <a:extLst>
              <a:ext uri="{FF2B5EF4-FFF2-40B4-BE49-F238E27FC236}">
                <a16:creationId xmlns:a16="http://schemas.microsoft.com/office/drawing/2014/main" id="{11B2A3A7-864F-416E-9291-A93D206E1B7D}"/>
              </a:ext>
            </a:extLst>
          </p:cNvPr>
          <p:cNvSpPr txBox="1">
            <a:spLocks noChangeArrowheads="1"/>
          </p:cNvSpPr>
          <p:nvPr/>
        </p:nvSpPr>
        <p:spPr bwMode="auto">
          <a:xfrm>
            <a:off x="395288" y="4608000"/>
            <a:ext cx="1593916" cy="383619"/>
          </a:xfrm>
          <a:prstGeom prst="trapezoid">
            <a:avLst/>
          </a:prstGeom>
          <a:solidFill>
            <a:schemeClr val="accent3">
              <a:lumMod val="20000"/>
              <a:lumOff val="80000"/>
            </a:schemeClr>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8" name="Text Box 19">
            <a:extLst>
              <a:ext uri="{FF2B5EF4-FFF2-40B4-BE49-F238E27FC236}">
                <a16:creationId xmlns:a16="http://schemas.microsoft.com/office/drawing/2014/main" id="{833DCA72-9014-4F57-A728-106DB8ABB6FD}"/>
              </a:ext>
            </a:extLst>
          </p:cNvPr>
          <p:cNvSpPr txBox="1">
            <a:spLocks noChangeArrowheads="1"/>
          </p:cNvSpPr>
          <p:nvPr/>
        </p:nvSpPr>
        <p:spPr bwMode="auto">
          <a:xfrm>
            <a:off x="539552" y="3330000"/>
            <a:ext cx="8280921" cy="1225977"/>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66700" indent="-2667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100"/>
              </a:spcBef>
              <a:buFontTx/>
              <a:buNone/>
            </a:pPr>
            <a:r>
              <a:rPr lang="ja-JP" altLang="en-US" sz="1800" dirty="0">
                <a:latin typeface="Segoe UI" panose="020B0502040204020203" pitchFamily="34" charset="0"/>
                <a:ea typeface="メイリオ" panose="020B0604030504040204" pitchFamily="50" charset="-128"/>
              </a:rPr>
              <a:t>＊終了後しばらくは上体を挙上することを対象者に伝え、安楽の確認をする。</a:t>
            </a:r>
            <a:endParaRPr lang="en-US" altLang="ja-JP" sz="1800" dirty="0">
              <a:latin typeface="Segoe UI" panose="020B0502040204020203" pitchFamily="34" charset="0"/>
              <a:ea typeface="メイリオ" panose="020B0604030504040204" pitchFamily="50" charset="-128"/>
            </a:endParaRPr>
          </a:p>
          <a:p>
            <a:pPr eaLnBrk="1" hangingPunct="1">
              <a:spcBef>
                <a:spcPts val="100"/>
              </a:spcBef>
              <a:buFontTx/>
              <a:buNone/>
            </a:pPr>
            <a:r>
              <a:rPr lang="ja-JP" altLang="en-US" sz="1800" dirty="0">
                <a:latin typeface="Segoe UI" panose="020B0502040204020203" pitchFamily="34" charset="0"/>
                <a:ea typeface="メイリオ" panose="020B0604030504040204" pitchFamily="50" charset="-128"/>
              </a:rPr>
              <a:t>＊上体挙上時間が長いことによる体幹の痛みがないか、安楽な姿勢となっているか確認する。</a:t>
            </a:r>
            <a:endParaRPr lang="en-US" altLang="ja-JP" sz="1800" dirty="0">
              <a:latin typeface="Segoe UI" panose="020B0502040204020203" pitchFamily="34" charset="0"/>
              <a:ea typeface="メイリオ" panose="020B0604030504040204" pitchFamily="50" charset="-128"/>
            </a:endParaRPr>
          </a:p>
          <a:p>
            <a:pPr eaLnBrk="1" hangingPunct="1">
              <a:spcBef>
                <a:spcPts val="100"/>
              </a:spcBef>
              <a:buFontTx/>
              <a:buNone/>
            </a:pPr>
            <a:r>
              <a:rPr lang="ja-JP" altLang="en-US" sz="1800" dirty="0">
                <a:latin typeface="Segoe UI" panose="020B0502040204020203" pitchFamily="34" charset="0"/>
                <a:ea typeface="メイリオ" panose="020B0604030504040204" pitchFamily="50" charset="-128"/>
              </a:rPr>
              <a:t>＊食後２～３時間、お腹の張りによる不快感など、対象者の訴えがあれば聞く。</a:t>
            </a:r>
          </a:p>
        </p:txBody>
      </p:sp>
      <p:sp>
        <p:nvSpPr>
          <p:cNvPr id="10" name="テキスト ボックス 9">
            <a:extLst>
              <a:ext uri="{FF2B5EF4-FFF2-40B4-BE49-F238E27FC236}">
                <a16:creationId xmlns:a16="http://schemas.microsoft.com/office/drawing/2014/main" id="{875E4F92-93E1-4858-9BE8-2DF17ABCDDAF}"/>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1" name="テキスト ボックス 10">
            <a:extLst>
              <a:ext uri="{FF2B5EF4-FFF2-40B4-BE49-F238E27FC236}">
                <a16:creationId xmlns:a16="http://schemas.microsoft.com/office/drawing/2014/main" id="{987C654A-1B9F-4DCB-859F-3CB52BB6BCBB}"/>
              </a:ext>
            </a:extLst>
          </p:cNvPr>
          <p:cNvSpPr txBox="1"/>
          <p:nvPr/>
        </p:nvSpPr>
        <p:spPr>
          <a:xfrm>
            <a:off x="5508104" y="169200"/>
            <a:ext cx="338906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6</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経鼻経管栄養（滴下型の液体栄養剤）</a:t>
            </a:r>
          </a:p>
        </p:txBody>
      </p:sp>
      <p:sp>
        <p:nvSpPr>
          <p:cNvPr id="12" name="スライド番号プレースホルダー 1">
            <a:extLst>
              <a:ext uri="{FF2B5EF4-FFF2-40B4-BE49-F238E27FC236}">
                <a16:creationId xmlns:a16="http://schemas.microsoft.com/office/drawing/2014/main" id="{F543FBB0-6255-42EA-BF7B-4EE59318E49E}"/>
              </a:ext>
            </a:extLst>
          </p:cNvPr>
          <p:cNvSpPr txBox="1">
            <a:spLocks/>
          </p:cNvSpPr>
          <p:nvPr/>
        </p:nvSpPr>
        <p:spPr>
          <a:xfrm>
            <a:off x="8676456" y="6596583"/>
            <a:ext cx="432048"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104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2410305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a:extLst>
              <a:ext uri="{FF2B5EF4-FFF2-40B4-BE49-F238E27FC236}">
                <a16:creationId xmlns:a16="http://schemas.microsoft.com/office/drawing/2014/main" id="{7846D28D-065A-4D31-AB51-33C164B7A00C}"/>
              </a:ext>
            </a:extLst>
          </p:cNvPr>
          <p:cNvSpPr txBox="1">
            <a:spLocks noChangeArrowheads="1"/>
          </p:cNvSpPr>
          <p:nvPr/>
        </p:nvSpPr>
        <p:spPr bwMode="auto">
          <a:xfrm>
            <a:off x="251520" y="1260000"/>
            <a:ext cx="8640960" cy="298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defPPr>
              <a:defRPr lang="ja-JP"/>
            </a:defPPr>
            <a:lvl1pPr defTabSz="873125">
              <a:spcBef>
                <a:spcPct val="0"/>
              </a:spcBef>
              <a:buFontTx/>
              <a:buNone/>
              <a:defRPr sz="3200">
                <a:latin typeface="Segoe UI" panose="020B0502040204020203" pitchFamily="34" charset="0"/>
                <a:ea typeface="メイリオ" panose="020B0604030504040204" pitchFamily="50" charset="-128"/>
              </a:defRPr>
            </a:lvl1pPr>
            <a:lvl2pPr marL="742950" indent="-285750" defTabSz="873125">
              <a:spcBef>
                <a:spcPct val="20000"/>
              </a:spcBef>
              <a:buChar char="–"/>
              <a:defRPr sz="2600">
                <a:latin typeface="Arial" panose="020B0604020202020204" pitchFamily="34" charset="0"/>
                <a:ea typeface="ＭＳ Ｐゴシック" panose="020B0600070205080204" pitchFamily="50" charset="-128"/>
              </a:defRPr>
            </a:lvl2pPr>
            <a:lvl3pPr marL="1143000" indent="-228600" defTabSz="873125">
              <a:spcBef>
                <a:spcPct val="20000"/>
              </a:spcBef>
              <a:buChar char="•"/>
              <a:defRPr sz="2300">
                <a:latin typeface="Arial" panose="020B0604020202020204" pitchFamily="34" charset="0"/>
                <a:ea typeface="ＭＳ Ｐゴシック" panose="020B0600070205080204" pitchFamily="50" charset="-128"/>
              </a:defRPr>
            </a:lvl3pPr>
            <a:lvl4pPr marL="1600200" indent="-228600" defTabSz="873125">
              <a:spcBef>
                <a:spcPct val="20000"/>
              </a:spcBef>
              <a:buChar char="–"/>
              <a:defRPr sz="1900">
                <a:latin typeface="Arial" panose="020B0604020202020204" pitchFamily="34" charset="0"/>
                <a:ea typeface="ＭＳ Ｐゴシック" panose="020B0600070205080204" pitchFamily="50" charset="-128"/>
              </a:defRPr>
            </a:lvl4pPr>
            <a:lvl5pPr marL="2057400" indent="-228600" defTabSz="873125">
              <a:spcBef>
                <a:spcPct val="20000"/>
              </a:spcBef>
              <a:buChar char="»"/>
              <a:defRPr sz="1900">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9pPr>
          </a:lstStyle>
          <a:p>
            <a:pPr marL="360000" marR="0" lvl="0" indent="-360000" defTabSz="873125"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○指導看護師に対し、対象者の状態等を報告する。</a:t>
            </a:r>
            <a:r>
              <a:rPr lang="ja-JP" altLang="en-US" sz="2800" dirty="0">
                <a:solidFill>
                  <a:prstClr val="black"/>
                </a:solidFill>
              </a:rPr>
              <a:t>ヒヤリ・ハット、アクシデントがあれば、あわせて報告する。</a:t>
            </a:r>
            <a:endParaRPr lang="en-US" altLang="ja-JP" sz="2800" dirty="0">
              <a:solidFill>
                <a:prstClr val="black"/>
              </a:solidFill>
            </a:endParaRPr>
          </a:p>
          <a:p>
            <a:pPr marL="360000" marR="0" lvl="0" indent="-360000" defTabSz="873125" rtl="0" eaLnBrk="1" fontAlgn="auto" latinLnBrk="0" hangingPunct="1">
              <a:lnSpc>
                <a:spcPct val="100000"/>
              </a:lnSpc>
              <a:spcBef>
                <a:spcPts val="1200"/>
              </a:spcBef>
              <a:spcAft>
                <a:spcPts val="0"/>
              </a:spcAft>
              <a:buClrTx/>
              <a:buSzTx/>
              <a:buFontTx/>
              <a:buNone/>
              <a:tabLst/>
              <a:defRPr/>
            </a:pPr>
            <a:r>
              <a:rPr lang="ja-JP" altLang="en-US" sz="2800" dirty="0">
                <a:solidFill>
                  <a:prstClr val="black"/>
                </a:solidFill>
              </a:rPr>
              <a:t>○</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使用物品の後片付けを行う。</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360000" defTabSz="873125" rtl="0" eaLnBrk="1" fontAlgn="auto" latinLnBrk="0" hangingPunct="1">
              <a:lnSpc>
                <a:spcPct val="100000"/>
              </a:lnSpc>
              <a:spcBef>
                <a:spcPts val="1200"/>
              </a:spcBef>
              <a:spcAft>
                <a:spcPts val="0"/>
              </a:spcAft>
              <a:buClrTx/>
              <a:buSzTx/>
              <a:buFontTx/>
              <a:buNone/>
              <a:tabLst/>
              <a:defRPr/>
            </a:pPr>
            <a:r>
              <a:rPr lang="ja-JP" altLang="en-US" sz="2800" dirty="0">
                <a:solidFill>
                  <a:prstClr val="black"/>
                </a:solidFill>
              </a:rPr>
              <a:t>○実施記録を書く。ヒヤリ・ハットがあれば、業務の後に記録する。</a:t>
            </a: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164866" name="Rectangle 6">
            <a:extLst>
              <a:ext uri="{FF2B5EF4-FFF2-40B4-BE49-F238E27FC236}">
                <a16:creationId xmlns:a16="http://schemas.microsoft.com/office/drawing/2014/main" id="{B99882D4-C804-4949-B620-7E8EE32B812F}"/>
              </a:ext>
            </a:extLst>
          </p:cNvPr>
          <p:cNvSpPr>
            <a:spLocks noGrp="1" noChangeArrowheads="1"/>
          </p:cNvSpPr>
          <p:nvPr>
            <p:ph type="title"/>
          </p:nvPr>
        </p:nvSpPr>
        <p:spPr/>
        <p:txBody>
          <a:bodyPr>
            <a:noAutofit/>
          </a:bodyPr>
          <a:lstStyle/>
          <a:p>
            <a:pPr eaLnBrk="1" hangingPunct="1"/>
            <a:r>
              <a:rPr lang="ja-JP" altLang="en-US" sz="2900" dirty="0"/>
              <a:t>報告、片付け、記録</a:t>
            </a:r>
          </a:p>
        </p:txBody>
      </p:sp>
      <p:sp>
        <p:nvSpPr>
          <p:cNvPr id="7" name="Text Box 29">
            <a:extLst>
              <a:ext uri="{FF2B5EF4-FFF2-40B4-BE49-F238E27FC236}">
                <a16:creationId xmlns:a16="http://schemas.microsoft.com/office/drawing/2014/main" id="{A621E0C6-6791-4FE7-9F86-1FC5D189C140}"/>
              </a:ext>
            </a:extLst>
          </p:cNvPr>
          <p:cNvSpPr txBox="1">
            <a:spLocks noChangeArrowheads="1"/>
          </p:cNvSpPr>
          <p:nvPr/>
        </p:nvSpPr>
        <p:spPr bwMode="auto">
          <a:xfrm>
            <a:off x="4427984" y="4545304"/>
            <a:ext cx="4320480" cy="162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・物品は食器と同じ取り扱い方法で洗浄する。</a:t>
            </a:r>
          </a:p>
        </p:txBody>
      </p:sp>
      <p:sp>
        <p:nvSpPr>
          <p:cNvPr id="8" name="Text Box 25">
            <a:extLst>
              <a:ext uri="{FF2B5EF4-FFF2-40B4-BE49-F238E27FC236}">
                <a16:creationId xmlns:a16="http://schemas.microsoft.com/office/drawing/2014/main" id="{FADB132A-EC90-45EB-84A3-CEF26031B2E4}"/>
              </a:ext>
            </a:extLst>
          </p:cNvPr>
          <p:cNvSpPr txBox="1">
            <a:spLocks noChangeArrowheads="1"/>
          </p:cNvSpPr>
          <p:nvPr/>
        </p:nvSpPr>
        <p:spPr bwMode="auto">
          <a:xfrm>
            <a:off x="4427984" y="4183205"/>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pic>
        <p:nvPicPr>
          <p:cNvPr id="10" name="グラフィックス 9" descr="ドキュメント">
            <a:extLst>
              <a:ext uri="{FF2B5EF4-FFF2-40B4-BE49-F238E27FC236}">
                <a16:creationId xmlns:a16="http://schemas.microsoft.com/office/drawing/2014/main" id="{51C4B6C0-C97D-4811-8484-167AD0379B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8217" y="4131089"/>
            <a:ext cx="2178231" cy="2178231"/>
          </a:xfrm>
          <a:prstGeom prst="rect">
            <a:avLst/>
          </a:prstGeom>
        </p:spPr>
      </p:pic>
      <p:pic>
        <p:nvPicPr>
          <p:cNvPr id="11" name="グラフィックス 10" descr="鉛筆">
            <a:extLst>
              <a:ext uri="{FF2B5EF4-FFF2-40B4-BE49-F238E27FC236}">
                <a16:creationId xmlns:a16="http://schemas.microsoft.com/office/drawing/2014/main" id="{A5F11D20-E769-4EC2-971A-315EE916ED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2564491" y="5011144"/>
            <a:ext cx="990121" cy="990121"/>
          </a:xfrm>
          <a:prstGeom prst="rect">
            <a:avLst/>
          </a:prstGeom>
        </p:spPr>
      </p:pic>
      <p:sp>
        <p:nvSpPr>
          <p:cNvPr id="12" name="テキスト ボックス 11">
            <a:extLst>
              <a:ext uri="{FF2B5EF4-FFF2-40B4-BE49-F238E27FC236}">
                <a16:creationId xmlns:a16="http://schemas.microsoft.com/office/drawing/2014/main" id="{3F311110-AE86-4313-A7F7-91E0F34C11C6}"/>
              </a:ext>
            </a:extLst>
          </p:cNvPr>
          <p:cNvSpPr txBox="1"/>
          <p:nvPr/>
        </p:nvSpPr>
        <p:spPr>
          <a:xfrm>
            <a:off x="5508104" y="169200"/>
            <a:ext cx="3389069"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6</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経鼻経管栄養（滴下型の液体栄養剤）</a:t>
            </a:r>
          </a:p>
        </p:txBody>
      </p:sp>
      <p:sp>
        <p:nvSpPr>
          <p:cNvPr id="13" name="スライド番号プレースホルダー 1">
            <a:extLst>
              <a:ext uri="{FF2B5EF4-FFF2-40B4-BE49-F238E27FC236}">
                <a16:creationId xmlns:a16="http://schemas.microsoft.com/office/drawing/2014/main" id="{9A34CC6C-15A9-4F74-AD69-3CC1FFC68A20}"/>
              </a:ext>
            </a:extLst>
          </p:cNvPr>
          <p:cNvSpPr txBox="1">
            <a:spLocks/>
          </p:cNvSpPr>
          <p:nvPr/>
        </p:nvSpPr>
        <p:spPr>
          <a:xfrm>
            <a:off x="8676456" y="6596583"/>
            <a:ext cx="432048"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105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661273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p:txBody>
          <a:bodyPr>
            <a:normAutofit fontScale="90000"/>
          </a:bodyPr>
          <a:lstStyle/>
          <a:p>
            <a:r>
              <a:rPr kumimoji="1" lang="ja-JP" altLang="en-US" dirty="0"/>
              <a:t>手順⑥吸引器のスイッチを入れる</a:t>
            </a:r>
          </a:p>
        </p:txBody>
      </p:sp>
      <p:pic>
        <p:nvPicPr>
          <p:cNvPr id="6" name="図 5">
            <a:extLst>
              <a:ext uri="{FF2B5EF4-FFF2-40B4-BE49-F238E27FC236}">
                <a16:creationId xmlns:a16="http://schemas.microsoft.com/office/drawing/2014/main" id="{74FDF526-4DB6-40FB-8A4F-745F2B798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02" y="1836000"/>
            <a:ext cx="3969837" cy="2977377"/>
          </a:xfrm>
          <a:prstGeom prst="rect">
            <a:avLst/>
          </a:prstGeom>
        </p:spPr>
      </p:pic>
      <p:sp>
        <p:nvSpPr>
          <p:cNvPr id="7" name="Text Box 7">
            <a:extLst>
              <a:ext uri="{FF2B5EF4-FFF2-40B4-BE49-F238E27FC236}">
                <a16:creationId xmlns:a16="http://schemas.microsoft.com/office/drawing/2014/main" id="{73F89166-1A27-4647-936A-1F1D89BD787F}"/>
              </a:ext>
            </a:extLst>
          </p:cNvPr>
          <p:cNvSpPr txBox="1">
            <a:spLocks noChangeArrowheads="1"/>
          </p:cNvSpPr>
          <p:nvPr/>
        </p:nvSpPr>
        <p:spPr bwMode="auto">
          <a:xfrm>
            <a:off x="251520" y="1260000"/>
            <a:ext cx="8640960" cy="51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○非利き手で、吸引器のスイッチを押す。</a:t>
            </a:r>
          </a:p>
        </p:txBody>
      </p:sp>
      <p:sp>
        <p:nvSpPr>
          <p:cNvPr id="10" name="Text Box 25">
            <a:extLst>
              <a:ext uri="{FF2B5EF4-FFF2-40B4-BE49-F238E27FC236}">
                <a16:creationId xmlns:a16="http://schemas.microsoft.com/office/drawing/2014/main" id="{4DB60B97-5E0F-44BB-A798-3A6E37173C6F}"/>
              </a:ext>
            </a:extLst>
          </p:cNvPr>
          <p:cNvSpPr txBox="1">
            <a:spLocks noChangeArrowheads="1"/>
          </p:cNvSpPr>
          <p:nvPr/>
        </p:nvSpPr>
        <p:spPr bwMode="auto">
          <a:xfrm>
            <a:off x="557267" y="504000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1" name="Text Box 8">
            <a:extLst>
              <a:ext uri="{FF2B5EF4-FFF2-40B4-BE49-F238E27FC236}">
                <a16:creationId xmlns:a16="http://schemas.microsoft.com/office/drawing/2014/main" id="{FDB6AEF5-6972-4FE3-AFB2-E88B5278527D}"/>
              </a:ext>
            </a:extLst>
          </p:cNvPr>
          <p:cNvSpPr txBox="1">
            <a:spLocks noChangeArrowheads="1"/>
          </p:cNvSpPr>
          <p:nvPr/>
        </p:nvSpPr>
        <p:spPr bwMode="auto">
          <a:xfrm>
            <a:off x="558553" y="5409336"/>
            <a:ext cx="8191758" cy="1044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rgbClr val="FF0000"/>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lvl="0">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・カテーテルの先端から約</a:t>
            </a:r>
            <a: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10cm</a:t>
            </a: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くらいのところを、親指、人差し指、中指の３本でペンを持つように握る</a:t>
            </a:r>
            <a:r>
              <a:rPr lang="ja-JP" altLang="en-US" sz="2000" b="0" dirty="0">
                <a:solidFill>
                  <a:prstClr val="black"/>
                </a:solidFill>
              </a:rPr>
              <a:t>か、セッシで持つ。</a:t>
            </a:r>
            <a:endPar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pic>
        <p:nvPicPr>
          <p:cNvPr id="12" name="図 11">
            <a:extLst>
              <a:ext uri="{FF2B5EF4-FFF2-40B4-BE49-F238E27FC236}">
                <a16:creationId xmlns:a16="http://schemas.microsoft.com/office/drawing/2014/main" id="{7041D031-854D-4E44-827A-7209FDC73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3518" y="1836000"/>
            <a:ext cx="3963748" cy="2977378"/>
          </a:xfrm>
          <a:prstGeom prst="rect">
            <a:avLst/>
          </a:prstGeom>
        </p:spPr>
      </p:pic>
      <p:sp>
        <p:nvSpPr>
          <p:cNvPr id="13" name="テキスト ボックス 12">
            <a:extLst>
              <a:ext uri="{FF2B5EF4-FFF2-40B4-BE49-F238E27FC236}">
                <a16:creationId xmlns:a16="http://schemas.microsoft.com/office/drawing/2014/main" id="{A1C54835-ADCD-463A-81B7-51AF66BAF545}"/>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9" name="四角形: 角を丸くする 8">
            <a:extLst>
              <a:ext uri="{FF2B5EF4-FFF2-40B4-BE49-F238E27FC236}">
                <a16:creationId xmlns:a16="http://schemas.microsoft.com/office/drawing/2014/main" id="{EA068CF5-DD5B-4294-8308-C7430B8DF8FA}"/>
              </a:ext>
            </a:extLst>
          </p:cNvPr>
          <p:cNvSpPr/>
          <p:nvPr/>
        </p:nvSpPr>
        <p:spPr>
          <a:xfrm rot="1107501">
            <a:off x="3073370" y="3284984"/>
            <a:ext cx="360040" cy="14401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1">
            <a:extLst>
              <a:ext uri="{FF2B5EF4-FFF2-40B4-BE49-F238E27FC236}">
                <a16:creationId xmlns:a16="http://schemas.microsoft.com/office/drawing/2014/main" id="{4B58CB48-ACE4-435E-A5F9-7816FBDC43B7}"/>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8</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963329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p:txBody>
          <a:bodyPr>
            <a:normAutofit fontScale="90000"/>
          </a:bodyPr>
          <a:lstStyle/>
          <a:p>
            <a:r>
              <a:rPr kumimoji="1" lang="ja-JP" altLang="en-US" dirty="0"/>
              <a:t>手順⑦吸引圧を確認する</a:t>
            </a:r>
          </a:p>
        </p:txBody>
      </p:sp>
      <p:sp>
        <p:nvSpPr>
          <p:cNvPr id="7" name="Text Box 25">
            <a:extLst>
              <a:ext uri="{FF2B5EF4-FFF2-40B4-BE49-F238E27FC236}">
                <a16:creationId xmlns:a16="http://schemas.microsoft.com/office/drawing/2014/main" id="{82A449D3-AC30-4E23-A2C5-282F347BEA1C}"/>
              </a:ext>
            </a:extLst>
          </p:cNvPr>
          <p:cNvSpPr txBox="1">
            <a:spLocks noChangeArrowheads="1"/>
          </p:cNvSpPr>
          <p:nvPr/>
        </p:nvSpPr>
        <p:spPr bwMode="auto">
          <a:xfrm>
            <a:off x="683568" y="3557905"/>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9" name="Rectangle 6">
            <a:extLst>
              <a:ext uri="{FF2B5EF4-FFF2-40B4-BE49-F238E27FC236}">
                <a16:creationId xmlns:a16="http://schemas.microsoft.com/office/drawing/2014/main" id="{7897DD64-41C2-4C8C-9030-9D8B4F195EA4}"/>
              </a:ext>
            </a:extLst>
          </p:cNvPr>
          <p:cNvSpPr>
            <a:spLocks noChangeArrowheads="1"/>
          </p:cNvSpPr>
          <p:nvPr/>
        </p:nvSpPr>
        <p:spPr bwMode="auto">
          <a:xfrm>
            <a:off x="251520" y="1260000"/>
            <a:ext cx="864096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○非利き手の親指で吸引カテーテルの根元を塞ぎ、吸引圧が、</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20 kPa </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以下であることを確認する。</a:t>
            </a:r>
            <a:b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b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それ以上の場合、圧調整ツマミで調整する。</a:t>
            </a:r>
          </a:p>
        </p:txBody>
      </p:sp>
      <p:sp>
        <p:nvSpPr>
          <p:cNvPr id="10" name="Text Box 8">
            <a:extLst>
              <a:ext uri="{FF2B5EF4-FFF2-40B4-BE49-F238E27FC236}">
                <a16:creationId xmlns:a16="http://schemas.microsoft.com/office/drawing/2014/main" id="{6D878ABA-5444-4903-A154-5F3CB55B482F}"/>
              </a:ext>
            </a:extLst>
          </p:cNvPr>
          <p:cNvSpPr txBox="1">
            <a:spLocks noChangeArrowheads="1"/>
          </p:cNvSpPr>
          <p:nvPr/>
        </p:nvSpPr>
        <p:spPr bwMode="auto">
          <a:xfrm>
            <a:off x="683567" y="3933216"/>
            <a:ext cx="8065145" cy="144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・衛生的に、器具の取扱いができているか。</a:t>
            </a:r>
          </a:p>
          <a:p>
            <a:pPr marL="288000" marR="0" lvl="0" indent="-28800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・吸引圧は</a:t>
            </a:r>
            <a: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20kPa</a:t>
            </a: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（キロパスカル）以下、毎回確認の必要はない。</a:t>
            </a:r>
          </a:p>
        </p:txBody>
      </p:sp>
      <p:sp>
        <p:nvSpPr>
          <p:cNvPr id="8" name="テキスト ボックス 7">
            <a:extLst>
              <a:ext uri="{FF2B5EF4-FFF2-40B4-BE49-F238E27FC236}">
                <a16:creationId xmlns:a16="http://schemas.microsoft.com/office/drawing/2014/main" id="{85AE0A3C-0D80-4597-9FD4-C19547A14719}"/>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11" name="スライド番号プレースホルダー 1">
            <a:extLst>
              <a:ext uri="{FF2B5EF4-FFF2-40B4-BE49-F238E27FC236}">
                <a16:creationId xmlns:a16="http://schemas.microsoft.com/office/drawing/2014/main" id="{4B1EC98D-6E92-4F46-9B4B-F3335A731995}"/>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9</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79483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a:xfrm>
            <a:off x="252000" y="558000"/>
            <a:ext cx="9001000" cy="530688"/>
          </a:xfrm>
        </p:spPr>
        <p:txBody>
          <a:bodyPr>
            <a:normAutofit/>
          </a:bodyPr>
          <a:lstStyle/>
          <a:p>
            <a:r>
              <a:rPr kumimoji="1" lang="ja-JP" altLang="en-US" sz="2700" dirty="0"/>
              <a:t>＜乾燥法の場合のみ＞手順⑧</a:t>
            </a:r>
            <a:r>
              <a:rPr kumimoji="1" lang="en-US" altLang="ja-JP" sz="2000" dirty="0"/>
              <a:t>※</a:t>
            </a:r>
            <a:r>
              <a:rPr kumimoji="1" lang="ja-JP" altLang="en-US" sz="2000" dirty="0"/>
              <a:t>単回使用の場合は手順⑨へ</a:t>
            </a:r>
          </a:p>
        </p:txBody>
      </p:sp>
      <p:pic>
        <p:nvPicPr>
          <p:cNvPr id="12" name="図 11">
            <a:extLst>
              <a:ext uri="{FF2B5EF4-FFF2-40B4-BE49-F238E27FC236}">
                <a16:creationId xmlns:a16="http://schemas.microsoft.com/office/drawing/2014/main" id="{EBD8111C-FEF6-414C-B8E1-02985C5B6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89" y="2887209"/>
            <a:ext cx="4752562" cy="3566127"/>
          </a:xfrm>
          <a:prstGeom prst="rect">
            <a:avLst/>
          </a:prstGeom>
        </p:spPr>
      </p:pic>
      <p:sp>
        <p:nvSpPr>
          <p:cNvPr id="13" name="Text Box 4">
            <a:extLst>
              <a:ext uri="{FF2B5EF4-FFF2-40B4-BE49-F238E27FC236}">
                <a16:creationId xmlns:a16="http://schemas.microsoft.com/office/drawing/2014/main" id="{B1CEB525-24A3-4187-9777-2339A2C12FEF}"/>
              </a:ext>
            </a:extLst>
          </p:cNvPr>
          <p:cNvSpPr txBox="1">
            <a:spLocks noChangeArrowheads="1"/>
          </p:cNvSpPr>
          <p:nvPr/>
        </p:nvSpPr>
        <p:spPr bwMode="auto">
          <a:xfrm>
            <a:off x="252000" y="1260000"/>
            <a:ext cx="863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○吸引カテーテルと接続管の内腔を洗浄水等で洗い流す。</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○吸引カテーテルの先端の水をよく切る。</a:t>
            </a:r>
          </a:p>
        </p:txBody>
      </p:sp>
      <p:sp>
        <p:nvSpPr>
          <p:cNvPr id="14" name="Text Box 25">
            <a:extLst>
              <a:ext uri="{FF2B5EF4-FFF2-40B4-BE49-F238E27FC236}">
                <a16:creationId xmlns:a16="http://schemas.microsoft.com/office/drawing/2014/main" id="{F267CE90-5969-4281-A38A-C6374D1DE871}"/>
              </a:ext>
            </a:extLst>
          </p:cNvPr>
          <p:cNvSpPr txBox="1">
            <a:spLocks noChangeArrowheads="1"/>
          </p:cNvSpPr>
          <p:nvPr/>
        </p:nvSpPr>
        <p:spPr bwMode="auto">
          <a:xfrm>
            <a:off x="5778500" y="5169717"/>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6" name="Text Box 8">
            <a:extLst>
              <a:ext uri="{FF2B5EF4-FFF2-40B4-BE49-F238E27FC236}">
                <a16:creationId xmlns:a16="http://schemas.microsoft.com/office/drawing/2014/main" id="{08207E96-0914-4602-A9DB-180C1871A3AF}"/>
              </a:ext>
            </a:extLst>
          </p:cNvPr>
          <p:cNvSpPr txBox="1">
            <a:spLocks noChangeArrowheads="1"/>
          </p:cNvSpPr>
          <p:nvPr/>
        </p:nvSpPr>
        <p:spPr bwMode="auto">
          <a:xfrm>
            <a:off x="5778500" y="5553336"/>
            <a:ext cx="2952000" cy="90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・よく水を切ったか。</a:t>
            </a:r>
          </a:p>
        </p:txBody>
      </p:sp>
      <p:sp>
        <p:nvSpPr>
          <p:cNvPr id="9" name="テキスト ボックス 8">
            <a:extLst>
              <a:ext uri="{FF2B5EF4-FFF2-40B4-BE49-F238E27FC236}">
                <a16:creationId xmlns:a16="http://schemas.microsoft.com/office/drawing/2014/main" id="{80B7951C-5D11-4BFE-ACE1-4B06B557D3C6}"/>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8" name="スライド番号プレースホルダー 1">
            <a:extLst>
              <a:ext uri="{FF2B5EF4-FFF2-40B4-BE49-F238E27FC236}">
                <a16:creationId xmlns:a16="http://schemas.microsoft.com/office/drawing/2014/main" id="{59423AF4-21B3-4887-B2F2-BF8803E05136}"/>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10</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997992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a:xfrm>
            <a:off x="252000" y="558000"/>
            <a:ext cx="9001000" cy="530688"/>
          </a:xfrm>
        </p:spPr>
        <p:txBody>
          <a:bodyPr>
            <a:normAutofit/>
          </a:bodyPr>
          <a:lstStyle/>
          <a:p>
            <a:r>
              <a:rPr kumimoji="1" lang="ja-JP" altLang="en-US" sz="2700" dirty="0"/>
              <a:t>＜薬液浸漬法の場合のみ＞手順⑧</a:t>
            </a:r>
            <a:r>
              <a:rPr kumimoji="1" lang="en-US" altLang="ja-JP" sz="2000" dirty="0"/>
              <a:t>※</a:t>
            </a:r>
            <a:r>
              <a:rPr kumimoji="1" lang="ja-JP" altLang="en-US" sz="2000" dirty="0"/>
              <a:t>単回使用の場合は手順⑨へ</a:t>
            </a:r>
          </a:p>
        </p:txBody>
      </p:sp>
      <p:sp>
        <p:nvSpPr>
          <p:cNvPr id="8" name="Text Box 5">
            <a:extLst>
              <a:ext uri="{FF2B5EF4-FFF2-40B4-BE49-F238E27FC236}">
                <a16:creationId xmlns:a16="http://schemas.microsoft.com/office/drawing/2014/main" id="{6FABD396-827D-424F-9D12-02F75F0B5D6C}"/>
              </a:ext>
            </a:extLst>
          </p:cNvPr>
          <p:cNvSpPr txBox="1">
            <a:spLocks noChangeArrowheads="1"/>
          </p:cNvSpPr>
          <p:nvPr/>
        </p:nvSpPr>
        <p:spPr bwMode="auto">
          <a:xfrm>
            <a:off x="252000" y="2592000"/>
            <a:ext cx="4812178" cy="235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indent="-288000">
              <a:defRPr/>
            </a:pPr>
            <a:r>
              <a:rPr lang="ja-JP" altLang="en-US" sz="2300" dirty="0"/>
              <a:t>①</a:t>
            </a:r>
            <a:r>
              <a:rPr kumimoji="1" lang="ja-JP" altLang="en-US" sz="2300" b="0" i="0" u="none" strike="noStrike" kern="1200" cap="none" spc="0" normalizeH="0" baseline="0" noProof="0" dirty="0">
                <a:ln>
                  <a:noFill/>
                </a:ln>
                <a:effectLst/>
                <a:uLnTx/>
                <a:uFillTx/>
              </a:rPr>
              <a:t>吸引カテーテルの外側の薬液が残らないように、アルコール綿で先端に向かって拭き</a:t>
            </a:r>
            <a:r>
              <a:rPr lang="ja-JP" altLang="en-US" sz="2300" dirty="0"/>
              <a:t>とり、吸引カテーテルと接続管の内腔を洗浄水等で洗い流す。</a:t>
            </a:r>
            <a:endParaRPr lang="en-US" altLang="ja-JP" sz="2300" dirty="0"/>
          </a:p>
        </p:txBody>
      </p:sp>
      <p:pic>
        <p:nvPicPr>
          <p:cNvPr id="12" name="図 11">
            <a:extLst>
              <a:ext uri="{FF2B5EF4-FFF2-40B4-BE49-F238E27FC236}">
                <a16:creationId xmlns:a16="http://schemas.microsoft.com/office/drawing/2014/main" id="{EBD8111C-FEF6-414C-B8E1-02985C5B6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333" y="1260763"/>
            <a:ext cx="1728000" cy="1294473"/>
          </a:xfrm>
          <a:prstGeom prst="rect">
            <a:avLst/>
          </a:prstGeom>
        </p:spPr>
      </p:pic>
      <p:sp>
        <p:nvSpPr>
          <p:cNvPr id="17" name="テキスト ボックス 16">
            <a:extLst>
              <a:ext uri="{FF2B5EF4-FFF2-40B4-BE49-F238E27FC236}">
                <a16:creationId xmlns:a16="http://schemas.microsoft.com/office/drawing/2014/main" id="{6328D61D-FC07-4AFD-8D9E-234E5D8E4E34}"/>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pic>
        <p:nvPicPr>
          <p:cNvPr id="11" name="図 10">
            <a:extLst>
              <a:ext uri="{FF2B5EF4-FFF2-40B4-BE49-F238E27FC236}">
                <a16:creationId xmlns:a16="http://schemas.microsoft.com/office/drawing/2014/main" id="{F077C854-A318-4936-8FAD-F762E4D5C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987" y="1263043"/>
            <a:ext cx="1728192" cy="1290058"/>
          </a:xfrm>
          <a:prstGeom prst="rect">
            <a:avLst/>
          </a:prstGeom>
        </p:spPr>
      </p:pic>
      <p:pic>
        <p:nvPicPr>
          <p:cNvPr id="15" name="図 14">
            <a:extLst>
              <a:ext uri="{FF2B5EF4-FFF2-40B4-BE49-F238E27FC236}">
                <a16:creationId xmlns:a16="http://schemas.microsoft.com/office/drawing/2014/main" id="{D95D647A-C19D-4FC2-842C-590959A61A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3412" y="1260000"/>
            <a:ext cx="1727365" cy="1296144"/>
          </a:xfrm>
          <a:prstGeom prst="rect">
            <a:avLst/>
          </a:prstGeom>
        </p:spPr>
      </p:pic>
      <p:sp>
        <p:nvSpPr>
          <p:cNvPr id="18" name="Text Box 5">
            <a:extLst>
              <a:ext uri="{FF2B5EF4-FFF2-40B4-BE49-F238E27FC236}">
                <a16:creationId xmlns:a16="http://schemas.microsoft.com/office/drawing/2014/main" id="{DE4BA99E-BF5B-4608-845B-461C41769B8E}"/>
              </a:ext>
            </a:extLst>
          </p:cNvPr>
          <p:cNvSpPr txBox="1">
            <a:spLocks noChangeArrowheads="1"/>
          </p:cNvSpPr>
          <p:nvPr/>
        </p:nvSpPr>
        <p:spPr bwMode="auto">
          <a:xfrm>
            <a:off x="5064178" y="2592000"/>
            <a:ext cx="3900310" cy="117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indent="-288000">
              <a:defRPr/>
            </a:pPr>
            <a:r>
              <a:rPr lang="ja-JP" altLang="en-US" sz="2300" dirty="0"/>
              <a:t>①</a:t>
            </a:r>
            <a:r>
              <a:rPr lang="ja-JP" altLang="en-US" sz="2300"/>
              <a:t>吸引カテーテルの外側</a:t>
            </a:r>
            <a:r>
              <a:rPr lang="ja-JP" altLang="en-US" sz="2300" dirty="0"/>
              <a:t>と内腔を洗浄水等で良く洗い流す。</a:t>
            </a:r>
            <a:endParaRPr lang="en-US" altLang="ja-JP" sz="2300" dirty="0"/>
          </a:p>
        </p:txBody>
      </p:sp>
      <p:sp>
        <p:nvSpPr>
          <p:cNvPr id="4" name="二等辺三角形 3">
            <a:extLst>
              <a:ext uri="{FF2B5EF4-FFF2-40B4-BE49-F238E27FC236}">
                <a16:creationId xmlns:a16="http://schemas.microsoft.com/office/drawing/2014/main" id="{DE1DDBE8-CF96-4A81-A635-79AE50358282}"/>
              </a:ext>
            </a:extLst>
          </p:cNvPr>
          <p:cNvSpPr/>
          <p:nvPr/>
        </p:nvSpPr>
        <p:spPr>
          <a:xfrm flipV="1">
            <a:off x="2555776" y="4464000"/>
            <a:ext cx="4131096" cy="30572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Text Box 5">
            <a:extLst>
              <a:ext uri="{FF2B5EF4-FFF2-40B4-BE49-F238E27FC236}">
                <a16:creationId xmlns:a16="http://schemas.microsoft.com/office/drawing/2014/main" id="{DE4BA99E-BF5B-4608-845B-461C41769B8E}"/>
              </a:ext>
            </a:extLst>
          </p:cNvPr>
          <p:cNvSpPr txBox="1">
            <a:spLocks noChangeArrowheads="1"/>
          </p:cNvSpPr>
          <p:nvPr/>
        </p:nvSpPr>
        <p:spPr bwMode="auto">
          <a:xfrm>
            <a:off x="395288" y="4788000"/>
            <a:ext cx="8353425" cy="3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indent="-288000" algn="ctr">
              <a:defRPr/>
            </a:pPr>
            <a:r>
              <a:rPr lang="ja-JP" altLang="en-US" sz="2300" dirty="0"/>
              <a:t>②吸引カテーテルの先端の水をよく切る。</a:t>
            </a:r>
            <a:endParaRPr lang="en-US" altLang="ja-JP" sz="2300" dirty="0"/>
          </a:p>
        </p:txBody>
      </p:sp>
      <p:sp>
        <p:nvSpPr>
          <p:cNvPr id="22" name="Text Box 25">
            <a:extLst>
              <a:ext uri="{FF2B5EF4-FFF2-40B4-BE49-F238E27FC236}">
                <a16:creationId xmlns:a16="http://schemas.microsoft.com/office/drawing/2014/main" id="{82A449D3-AC30-4E23-A2C5-282F347BEA1C}"/>
              </a:ext>
            </a:extLst>
          </p:cNvPr>
          <p:cNvSpPr txBox="1">
            <a:spLocks noChangeArrowheads="1"/>
          </p:cNvSpPr>
          <p:nvPr/>
        </p:nvSpPr>
        <p:spPr bwMode="auto">
          <a:xfrm>
            <a:off x="2555777" y="522920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3" name="Text Box 8">
            <a:extLst>
              <a:ext uri="{FF2B5EF4-FFF2-40B4-BE49-F238E27FC236}">
                <a16:creationId xmlns:a16="http://schemas.microsoft.com/office/drawing/2014/main" id="{6D878ABA-5444-4903-A154-5F3CB55B482F}"/>
              </a:ext>
            </a:extLst>
          </p:cNvPr>
          <p:cNvSpPr txBox="1">
            <a:spLocks noChangeArrowheads="1"/>
          </p:cNvSpPr>
          <p:nvPr/>
        </p:nvSpPr>
        <p:spPr bwMode="auto">
          <a:xfrm>
            <a:off x="2555776" y="5604510"/>
            <a:ext cx="4176465" cy="848677"/>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lvl="0">
              <a:lnSpc>
                <a:spcPts val="2500"/>
              </a:lnSpc>
              <a:defRPr/>
            </a:pPr>
            <a:r>
              <a:rPr lang="ja-JP" altLang="en-US" sz="2000" b="0" dirty="0">
                <a:solidFill>
                  <a:prstClr val="black"/>
                </a:solidFill>
              </a:rPr>
              <a:t>・消毒液を十分に洗い流したか。</a:t>
            </a:r>
          </a:p>
          <a:p>
            <a:pPr lvl="0">
              <a:lnSpc>
                <a:spcPts val="2500"/>
              </a:lnSpc>
              <a:defRPr/>
            </a:pPr>
            <a:r>
              <a:rPr lang="ja-JP" altLang="en-US" sz="2000" b="0" dirty="0">
                <a:solidFill>
                  <a:prstClr val="black"/>
                </a:solidFill>
              </a:rPr>
              <a:t>・よく水を切ったか。</a:t>
            </a:r>
          </a:p>
        </p:txBody>
      </p:sp>
      <p:sp>
        <p:nvSpPr>
          <p:cNvPr id="13" name="スライド番号プレースホルダー 1">
            <a:extLst>
              <a:ext uri="{FF2B5EF4-FFF2-40B4-BE49-F238E27FC236}">
                <a16:creationId xmlns:a16="http://schemas.microsoft.com/office/drawing/2014/main" id="{DCF6CF7C-E3AA-44A0-8FB0-C5623352D70E}"/>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13380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25">
            <a:extLst>
              <a:ext uri="{FF2B5EF4-FFF2-40B4-BE49-F238E27FC236}">
                <a16:creationId xmlns:a16="http://schemas.microsoft.com/office/drawing/2014/main" id="{257288E0-C4B9-422E-ADE9-6479A6FDC179}"/>
              </a:ext>
            </a:extLst>
          </p:cNvPr>
          <p:cNvSpPr txBox="1">
            <a:spLocks noChangeArrowheads="1"/>
          </p:cNvSpPr>
          <p:nvPr/>
        </p:nvSpPr>
        <p:spPr bwMode="auto">
          <a:xfrm>
            <a:off x="4572000" y="4034126"/>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3558" name="Rectangle 13">
            <a:extLst>
              <a:ext uri="{FF2B5EF4-FFF2-40B4-BE49-F238E27FC236}">
                <a16:creationId xmlns:a16="http://schemas.microsoft.com/office/drawing/2014/main" id="{6F14CED2-A63C-4FEB-A6FA-1BAE463F4F8E}"/>
              </a:ext>
            </a:extLst>
          </p:cNvPr>
          <p:cNvSpPr>
            <a:spLocks noChangeArrowheads="1"/>
          </p:cNvSpPr>
          <p:nvPr/>
        </p:nvSpPr>
        <p:spPr bwMode="auto">
          <a:xfrm>
            <a:off x="251519" y="1260000"/>
            <a:ext cx="86409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sym typeface="Wingdings" panose="05000000000000000000" pitchFamily="2" charset="2"/>
              </a:rPr>
              <a:t>○「今から吸引してもよろしいですか？」と声をかける。</a:t>
            </a: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23564" name="Text Box 14">
            <a:extLst>
              <a:ext uri="{FF2B5EF4-FFF2-40B4-BE49-F238E27FC236}">
                <a16:creationId xmlns:a16="http://schemas.microsoft.com/office/drawing/2014/main" id="{9AD9CE39-D287-4705-87CB-9557ECCEDE54}"/>
              </a:ext>
            </a:extLst>
          </p:cNvPr>
          <p:cNvSpPr txBox="1">
            <a:spLocks noChangeArrowheads="1"/>
          </p:cNvSpPr>
          <p:nvPr/>
        </p:nvSpPr>
        <p:spPr bwMode="auto">
          <a:xfrm>
            <a:off x="4572000" y="4417745"/>
            <a:ext cx="4176713" cy="144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・必ず、声をかけて、対象者から同意を得る。</a:t>
            </a:r>
            <a:endParaRPr kumimoji="1" lang="ja-JP" altLang="en-US" sz="2000" b="0" i="0" u="none" strike="dbl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endParaRPr>
          </a:p>
        </p:txBody>
      </p:sp>
      <p:sp>
        <p:nvSpPr>
          <p:cNvPr id="4" name="タイトル 3">
            <a:extLst>
              <a:ext uri="{FF2B5EF4-FFF2-40B4-BE49-F238E27FC236}">
                <a16:creationId xmlns:a16="http://schemas.microsoft.com/office/drawing/2014/main" id="{033B75D1-CAFC-41E7-A896-7D7768C08ED4}"/>
              </a:ext>
            </a:extLst>
          </p:cNvPr>
          <p:cNvSpPr>
            <a:spLocks noGrp="1"/>
          </p:cNvSpPr>
          <p:nvPr>
            <p:ph type="title"/>
          </p:nvPr>
        </p:nvSpPr>
        <p:spPr/>
        <p:txBody>
          <a:bodyPr>
            <a:normAutofit fontScale="90000"/>
          </a:bodyPr>
          <a:lstStyle/>
          <a:p>
            <a:r>
              <a:rPr lang="ja-JP" altLang="en-US" dirty="0"/>
              <a:t>手順⑨吸引開始の声かけをする</a:t>
            </a:r>
          </a:p>
        </p:txBody>
      </p:sp>
      <p:pic>
        <p:nvPicPr>
          <p:cNvPr id="10" name="図 9">
            <a:extLst>
              <a:ext uri="{FF2B5EF4-FFF2-40B4-BE49-F238E27FC236}">
                <a16:creationId xmlns:a16="http://schemas.microsoft.com/office/drawing/2014/main" id="{F45BCBAE-07B5-4862-BAED-9DF084BFB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852936"/>
            <a:ext cx="4010684" cy="3004809"/>
          </a:xfrm>
          <a:prstGeom prst="rect">
            <a:avLst/>
          </a:prstGeom>
        </p:spPr>
      </p:pic>
      <p:sp>
        <p:nvSpPr>
          <p:cNvPr id="11" name="AutoShape 62">
            <a:extLst>
              <a:ext uri="{FF2B5EF4-FFF2-40B4-BE49-F238E27FC236}">
                <a16:creationId xmlns:a16="http://schemas.microsoft.com/office/drawing/2014/main" id="{0E933039-5FBF-43B1-BAC7-B7BF27D7F9AF}"/>
              </a:ext>
            </a:extLst>
          </p:cNvPr>
          <p:cNvSpPr>
            <a:spLocks noChangeArrowheads="1"/>
          </p:cNvSpPr>
          <p:nvPr/>
        </p:nvSpPr>
        <p:spPr bwMode="auto">
          <a:xfrm rot="10800000">
            <a:off x="2426268" y="2078102"/>
            <a:ext cx="2921621" cy="1184066"/>
          </a:xfrm>
          <a:prstGeom prst="wedgeRoundRectCallout">
            <a:avLst>
              <a:gd name="adj1" fmla="val 45448"/>
              <a:gd name="adj2" fmla="val -91882"/>
              <a:gd name="adj3" fmla="val 16667"/>
            </a:avLst>
          </a:prstGeom>
          <a:solidFill>
            <a:schemeClr val="bg1"/>
          </a:solidFill>
          <a:ln w="9525">
            <a:solidFill>
              <a:schemeClr val="bg1">
                <a:lumMod val="50000"/>
              </a:schemeClr>
            </a:solidFill>
            <a:miter lim="800000"/>
            <a:headEnd/>
            <a:tailEnd/>
          </a:ln>
        </p:spPr>
        <p:txBody>
          <a:bodyPr rot="10800000" lIns="87269" tIns="43635" rIns="87269" bIns="43635"/>
          <a:lstStyle/>
          <a:p>
            <a:pPr marL="0" marR="0" lvl="0" indent="0" algn="ctr" defTabSz="873125"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2" name="Text Box 63">
            <a:extLst>
              <a:ext uri="{FF2B5EF4-FFF2-40B4-BE49-F238E27FC236}">
                <a16:creationId xmlns:a16="http://schemas.microsoft.com/office/drawing/2014/main" id="{AF8C0689-B0B8-407B-B24B-E62E1BC25087}"/>
              </a:ext>
            </a:extLst>
          </p:cNvPr>
          <p:cNvSpPr txBox="1">
            <a:spLocks noChangeArrowheads="1"/>
          </p:cNvSpPr>
          <p:nvPr/>
        </p:nvSpPr>
        <p:spPr bwMode="auto">
          <a:xfrm>
            <a:off x="2557585" y="2160000"/>
            <a:ext cx="2734495" cy="91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○○さん、</a:t>
            </a:r>
          </a:p>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今から口の中の吸引を</a:t>
            </a:r>
            <a:endPar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endParaRPr>
          </a:p>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してもよろしいですか？</a:t>
            </a:r>
          </a:p>
        </p:txBody>
      </p:sp>
      <p:sp>
        <p:nvSpPr>
          <p:cNvPr id="13" name="テキスト ボックス 12">
            <a:extLst>
              <a:ext uri="{FF2B5EF4-FFF2-40B4-BE49-F238E27FC236}">
                <a16:creationId xmlns:a16="http://schemas.microsoft.com/office/drawing/2014/main" id="{EFFC307A-BD26-41FA-9D28-9EAF80D2B6D0}"/>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14" name="スライド番号プレースホルダー 1">
            <a:extLst>
              <a:ext uri="{FF2B5EF4-FFF2-40B4-BE49-F238E27FC236}">
                <a16:creationId xmlns:a16="http://schemas.microsoft.com/office/drawing/2014/main" id="{0FEF9AE8-6809-4D56-954F-93F8768A0CD0}"/>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12</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193979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5" descr="2_口腔名吸引のコツ">
            <a:extLst>
              <a:ext uri="{FF2B5EF4-FFF2-40B4-BE49-F238E27FC236}">
                <a16:creationId xmlns:a16="http://schemas.microsoft.com/office/drawing/2014/main" id="{052128BF-380C-4EF0-B858-61B8A9CED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798" y="1556792"/>
            <a:ext cx="3197497" cy="362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9">
            <a:extLst>
              <a:ext uri="{FF2B5EF4-FFF2-40B4-BE49-F238E27FC236}">
                <a16:creationId xmlns:a16="http://schemas.microsoft.com/office/drawing/2014/main" id="{21300C29-E564-42B0-AA0E-DD58F61BD8F0}"/>
              </a:ext>
            </a:extLst>
          </p:cNvPr>
          <p:cNvSpPr txBox="1">
            <a:spLocks noChangeArrowheads="1"/>
          </p:cNvSpPr>
          <p:nvPr/>
        </p:nvSpPr>
        <p:spPr bwMode="auto">
          <a:xfrm>
            <a:off x="4205104" y="4760491"/>
            <a:ext cx="615465" cy="349732"/>
          </a:xfrm>
          <a:prstGeom prst="rect">
            <a:avLst/>
          </a:prstGeom>
          <a:solidFill>
            <a:schemeClr val="bg1">
              <a:alpha val="57000"/>
            </a:schemeClr>
          </a:solidFill>
          <a:ln w="9525">
            <a:solidFill>
              <a:srgbClr val="000000"/>
            </a:solidFill>
            <a:miter lim="800000"/>
            <a:headEnd/>
            <a:tailEnd/>
          </a:ln>
          <a:extLst/>
        </p:spPr>
        <p:txBody>
          <a:bodyPr wrap="none" lIns="87269" tIns="43635" rIns="87269" bIns="43635">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70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50" charset="-128"/>
                <a:cs typeface="+mn-cs"/>
              </a:rPr>
              <a:t>下唇</a:t>
            </a:r>
          </a:p>
        </p:txBody>
      </p:sp>
      <p:sp>
        <p:nvSpPr>
          <p:cNvPr id="25604" name="Text Box 25">
            <a:extLst>
              <a:ext uri="{FF2B5EF4-FFF2-40B4-BE49-F238E27FC236}">
                <a16:creationId xmlns:a16="http://schemas.microsoft.com/office/drawing/2014/main" id="{5C1F9081-3D5C-4524-9FEC-3418BDCE95BA}"/>
              </a:ext>
            </a:extLst>
          </p:cNvPr>
          <p:cNvSpPr txBox="1">
            <a:spLocks noChangeArrowheads="1"/>
          </p:cNvSpPr>
          <p:nvPr/>
        </p:nvSpPr>
        <p:spPr bwMode="auto">
          <a:xfrm>
            <a:off x="1691680" y="4989717"/>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5606" name="Text Box 8">
            <a:extLst>
              <a:ext uri="{FF2B5EF4-FFF2-40B4-BE49-F238E27FC236}">
                <a16:creationId xmlns:a16="http://schemas.microsoft.com/office/drawing/2014/main" id="{764003AE-ECFF-4857-BA9D-3C1E5159EC52}"/>
              </a:ext>
            </a:extLst>
          </p:cNvPr>
          <p:cNvSpPr txBox="1">
            <a:spLocks noChangeArrowheads="1"/>
          </p:cNvSpPr>
          <p:nvPr/>
        </p:nvSpPr>
        <p:spPr bwMode="auto">
          <a:xfrm>
            <a:off x="1691680" y="5373336"/>
            <a:ext cx="5760640" cy="108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rgbClr val="FF0000"/>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・静かに挿入し、口腔内の</a:t>
            </a:r>
            <a:r>
              <a:rPr kumimoji="1" lang="ja-JP" altLang="en-US" sz="2000" b="0" i="0" u="none" kern="1200" cap="none" spc="0" normalizeH="0" noProof="0" dirty="0">
                <a:ln>
                  <a:noFill/>
                </a:ln>
                <a:solidFill>
                  <a:schemeClr val="tx1"/>
                </a:solidFill>
                <a:effectLst/>
                <a:uLnTx/>
                <a:uFillTx/>
                <a:latin typeface="Segoe UI" panose="020B0502040204020203" pitchFamily="34" charset="0"/>
                <a:ea typeface="メイリオ" panose="020B0604030504040204" pitchFamily="50" charset="-128"/>
                <a:cs typeface="+mn-cs"/>
              </a:rPr>
              <a:t>喀痰</a:t>
            </a: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を吸引できたか。</a:t>
            </a:r>
            <a:endParaRPr kumimoji="1" lang="en-US" altLang="ja-JP"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endParaRP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2000" b="0" dirty="0">
                <a:solidFill>
                  <a:schemeClr val="tx1"/>
                </a:solidFill>
              </a:rPr>
              <a:t>・</a:t>
            </a: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あまり奥まで挿入していないか。</a:t>
            </a:r>
          </a:p>
        </p:txBody>
      </p:sp>
      <p:sp>
        <p:nvSpPr>
          <p:cNvPr id="4" name="タイトル 3">
            <a:extLst>
              <a:ext uri="{FF2B5EF4-FFF2-40B4-BE49-F238E27FC236}">
                <a16:creationId xmlns:a16="http://schemas.microsoft.com/office/drawing/2014/main" id="{72A22223-66D4-48D7-A0BD-83ADE047EEB0}"/>
              </a:ext>
            </a:extLst>
          </p:cNvPr>
          <p:cNvSpPr>
            <a:spLocks noGrp="1"/>
          </p:cNvSpPr>
          <p:nvPr>
            <p:ph type="title"/>
          </p:nvPr>
        </p:nvSpPr>
        <p:spPr/>
        <p:txBody>
          <a:bodyPr>
            <a:normAutofit fontScale="90000"/>
          </a:bodyPr>
          <a:lstStyle/>
          <a:p>
            <a:r>
              <a:rPr lang="ja-JP" altLang="en-US" dirty="0"/>
              <a:t>手順⑩口腔内を吸引する</a:t>
            </a:r>
          </a:p>
        </p:txBody>
      </p:sp>
      <p:sp>
        <p:nvSpPr>
          <p:cNvPr id="20" name="テキスト ボックス 17">
            <a:extLst>
              <a:ext uri="{FF2B5EF4-FFF2-40B4-BE49-F238E27FC236}">
                <a16:creationId xmlns:a16="http://schemas.microsoft.com/office/drawing/2014/main" id="{AE362647-816C-4C5F-8D03-CA1241BBCC4F}"/>
              </a:ext>
            </a:extLst>
          </p:cNvPr>
          <p:cNvSpPr txBox="1">
            <a:spLocks noChangeArrowheads="1"/>
          </p:cNvSpPr>
          <p:nvPr/>
        </p:nvSpPr>
        <p:spPr bwMode="auto">
          <a:xfrm>
            <a:off x="323528" y="2852961"/>
            <a:ext cx="2176790" cy="88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69" tIns="43635" rIns="87269" bIns="43635">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2600" b="0" i="0" u="none" strike="noStrike" kern="1200" cap="none" spc="0" normalizeH="0" noProof="0" dirty="0">
                <a:ln>
                  <a:noFill/>
                </a:ln>
                <a:solidFill>
                  <a:prstClr val="black"/>
                </a:solidFill>
                <a:effectLst/>
                <a:uLnTx/>
                <a:uFillTx/>
                <a:latin typeface="Segoe UI" panose="020B0502040204020203" pitchFamily="34" charset="0"/>
                <a:ea typeface="メイリオ" panose="020B0604030504040204" pitchFamily="50" charset="-128"/>
                <a:cs typeface="+mn-cs"/>
              </a:rPr>
              <a:t>奥歯とほおの</a:t>
            </a:r>
            <a:endParaRPr kumimoji="1" lang="en-US" altLang="ja-JP" sz="2600" b="0" i="0" u="none" strike="noStrike" kern="1200" cap="none" spc="0" normalizeH="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2600" b="0" i="0" u="none" strike="noStrike" kern="1200" cap="none" spc="0" normalizeH="0" noProof="0" dirty="0">
                <a:ln>
                  <a:noFill/>
                </a:ln>
                <a:solidFill>
                  <a:prstClr val="black"/>
                </a:solidFill>
                <a:effectLst/>
                <a:uLnTx/>
                <a:uFillTx/>
                <a:latin typeface="Segoe UI" panose="020B0502040204020203" pitchFamily="34" charset="0"/>
                <a:ea typeface="メイリオ" panose="020B0604030504040204" pitchFamily="50" charset="-128"/>
                <a:cs typeface="+mn-cs"/>
              </a:rPr>
              <a:t>内側の間</a:t>
            </a:r>
          </a:p>
        </p:txBody>
      </p:sp>
      <p:sp>
        <p:nvSpPr>
          <p:cNvPr id="21" name="テキスト ボックス 18">
            <a:extLst>
              <a:ext uri="{FF2B5EF4-FFF2-40B4-BE49-F238E27FC236}">
                <a16:creationId xmlns:a16="http://schemas.microsoft.com/office/drawing/2014/main" id="{11BEE71F-BEAD-42F4-8238-00D059A60A6D}"/>
              </a:ext>
            </a:extLst>
          </p:cNvPr>
          <p:cNvSpPr txBox="1">
            <a:spLocks noChangeArrowheads="1"/>
          </p:cNvSpPr>
          <p:nvPr/>
        </p:nvSpPr>
        <p:spPr bwMode="auto">
          <a:xfrm>
            <a:off x="6005304" y="2968729"/>
            <a:ext cx="2843639" cy="4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69" tIns="43635" rIns="87269" bIns="43635">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2600" b="0" i="0" u="none" strike="noStrike" kern="1200" cap="none" spc="0" normalizeH="0" noProof="0" dirty="0">
                <a:ln>
                  <a:noFill/>
                </a:ln>
                <a:solidFill>
                  <a:prstClr val="black"/>
                </a:solidFill>
                <a:effectLst/>
                <a:uLnTx/>
                <a:uFillTx/>
                <a:latin typeface="Segoe UI" panose="020B0502040204020203" pitchFamily="34" charset="0"/>
                <a:ea typeface="メイリオ" panose="020B0604030504040204" pitchFamily="50" charset="-128"/>
                <a:cs typeface="+mn-cs"/>
              </a:rPr>
              <a:t>舌の上下面、周囲</a:t>
            </a:r>
          </a:p>
        </p:txBody>
      </p:sp>
      <p:sp>
        <p:nvSpPr>
          <p:cNvPr id="22" name="テキスト ボックス 19">
            <a:extLst>
              <a:ext uri="{FF2B5EF4-FFF2-40B4-BE49-F238E27FC236}">
                <a16:creationId xmlns:a16="http://schemas.microsoft.com/office/drawing/2014/main" id="{B82A0D52-3F2F-4426-924B-9C6FE3AA3FF3}"/>
              </a:ext>
            </a:extLst>
          </p:cNvPr>
          <p:cNvSpPr txBox="1">
            <a:spLocks noChangeArrowheads="1"/>
          </p:cNvSpPr>
          <p:nvPr/>
        </p:nvSpPr>
        <p:spPr bwMode="auto">
          <a:xfrm>
            <a:off x="6005304" y="3940627"/>
            <a:ext cx="2176790" cy="4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69" tIns="43635" rIns="87269" bIns="43635">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2600" b="0" i="0" u="none" strike="noStrike" kern="1200" cap="none" spc="0" normalizeH="0" noProof="0" dirty="0">
                <a:ln>
                  <a:noFill/>
                </a:ln>
                <a:solidFill>
                  <a:prstClr val="black"/>
                </a:solidFill>
                <a:effectLst/>
                <a:uLnTx/>
                <a:uFillTx/>
                <a:latin typeface="Segoe UI" panose="020B0502040204020203" pitchFamily="34" charset="0"/>
                <a:ea typeface="メイリオ" panose="020B0604030504040204" pitchFamily="50" charset="-128"/>
                <a:cs typeface="+mn-cs"/>
              </a:rPr>
              <a:t>前歯と唇の間</a:t>
            </a:r>
          </a:p>
        </p:txBody>
      </p:sp>
      <p:cxnSp>
        <p:nvCxnSpPr>
          <p:cNvPr id="30" name="直線矢印コネクタ 29">
            <a:extLst>
              <a:ext uri="{FF2B5EF4-FFF2-40B4-BE49-F238E27FC236}">
                <a16:creationId xmlns:a16="http://schemas.microsoft.com/office/drawing/2014/main" id="{6055C19E-4B85-42F6-8D18-9F80E5F3CE09}"/>
              </a:ext>
            </a:extLst>
          </p:cNvPr>
          <p:cNvCxnSpPr>
            <a:cxnSpLocks/>
            <a:stCxn id="20" idx="3"/>
          </p:cNvCxnSpPr>
          <p:nvPr/>
        </p:nvCxnSpPr>
        <p:spPr>
          <a:xfrm>
            <a:off x="2500318" y="3297132"/>
            <a:ext cx="1200730" cy="1064078"/>
          </a:xfrm>
          <a:prstGeom prst="straightConnector1">
            <a:avLst/>
          </a:prstGeom>
          <a:ln w="47625">
            <a:solidFill>
              <a:srgbClr val="CC0066"/>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0A9F989A-9066-407C-B9EE-873C87C4A1E7}"/>
              </a:ext>
            </a:extLst>
          </p:cNvPr>
          <p:cNvCxnSpPr>
            <a:cxnSpLocks/>
            <a:stCxn id="20" idx="3"/>
          </p:cNvCxnSpPr>
          <p:nvPr/>
        </p:nvCxnSpPr>
        <p:spPr>
          <a:xfrm>
            <a:off x="2500318" y="3297132"/>
            <a:ext cx="3026558" cy="638385"/>
          </a:xfrm>
          <a:prstGeom prst="straightConnector1">
            <a:avLst/>
          </a:prstGeom>
          <a:ln w="47625" cap="rnd">
            <a:solidFill>
              <a:srgbClr val="CC0066"/>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A55F1714-1E04-4952-973B-8EDDDB1FD256}"/>
              </a:ext>
            </a:extLst>
          </p:cNvPr>
          <p:cNvCxnSpPr>
            <a:cxnSpLocks/>
            <a:stCxn id="22" idx="1"/>
          </p:cNvCxnSpPr>
          <p:nvPr/>
        </p:nvCxnSpPr>
        <p:spPr>
          <a:xfrm flipH="1">
            <a:off x="4511128" y="4184743"/>
            <a:ext cx="1494176" cy="480422"/>
          </a:xfrm>
          <a:prstGeom prst="straightConnector1">
            <a:avLst/>
          </a:prstGeom>
          <a:ln w="47625" cap="rnd">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1442F12E-20F2-4D3D-BD1A-D7D4DE45BEC2}"/>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35" name="Text Box 19">
            <a:extLst>
              <a:ext uri="{FF2B5EF4-FFF2-40B4-BE49-F238E27FC236}">
                <a16:creationId xmlns:a16="http://schemas.microsoft.com/office/drawing/2014/main" id="{21300C29-E564-42B0-AA0E-DD58F61BD8F0}"/>
              </a:ext>
            </a:extLst>
          </p:cNvPr>
          <p:cNvSpPr txBox="1">
            <a:spLocks noChangeArrowheads="1"/>
          </p:cNvSpPr>
          <p:nvPr/>
        </p:nvSpPr>
        <p:spPr bwMode="auto">
          <a:xfrm>
            <a:off x="4258280" y="1864375"/>
            <a:ext cx="615465" cy="349732"/>
          </a:xfrm>
          <a:prstGeom prst="rect">
            <a:avLst/>
          </a:prstGeom>
          <a:solidFill>
            <a:schemeClr val="bg1">
              <a:alpha val="57000"/>
            </a:schemeClr>
          </a:solidFill>
          <a:ln w="9525">
            <a:solidFill>
              <a:srgbClr val="000000"/>
            </a:solidFill>
            <a:miter lim="800000"/>
            <a:headEnd/>
            <a:tailEnd/>
          </a:ln>
          <a:extLst/>
        </p:spPr>
        <p:txBody>
          <a:bodyPr wrap="none" lIns="87269" tIns="43635" rIns="87269" bIns="43635">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70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50" charset="-128"/>
                <a:cs typeface="+mn-cs"/>
              </a:rPr>
              <a:t>上唇</a:t>
            </a:r>
          </a:p>
        </p:txBody>
      </p:sp>
      <p:sp>
        <p:nvSpPr>
          <p:cNvPr id="36" name="Text Box 19">
            <a:extLst>
              <a:ext uri="{FF2B5EF4-FFF2-40B4-BE49-F238E27FC236}">
                <a16:creationId xmlns:a16="http://schemas.microsoft.com/office/drawing/2014/main" id="{21300C29-E564-42B0-AA0E-DD58F61BD8F0}"/>
              </a:ext>
            </a:extLst>
          </p:cNvPr>
          <p:cNvSpPr txBox="1">
            <a:spLocks noChangeArrowheads="1"/>
          </p:cNvSpPr>
          <p:nvPr/>
        </p:nvSpPr>
        <p:spPr bwMode="auto">
          <a:xfrm>
            <a:off x="4216256" y="2708920"/>
            <a:ext cx="615465" cy="349732"/>
          </a:xfrm>
          <a:prstGeom prst="rect">
            <a:avLst/>
          </a:prstGeom>
          <a:solidFill>
            <a:schemeClr val="bg1">
              <a:alpha val="57000"/>
            </a:schemeClr>
          </a:solidFill>
          <a:ln w="9525">
            <a:solidFill>
              <a:srgbClr val="000000"/>
            </a:solidFill>
            <a:miter lim="800000"/>
            <a:headEnd/>
            <a:tailEnd/>
          </a:ln>
          <a:extLst/>
        </p:spPr>
        <p:txBody>
          <a:bodyPr wrap="none" lIns="87269" tIns="43635" rIns="87269" bIns="43635">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lvl="0">
              <a:spcBef>
                <a:spcPct val="0"/>
              </a:spcBef>
              <a:buNone/>
              <a:defRPr/>
            </a:pPr>
            <a:r>
              <a:rPr lang="ja-JP" altLang="en-US" sz="1700" b="1" dirty="0">
                <a:solidFill>
                  <a:sysClr val="windowText" lastClr="000000"/>
                </a:solidFill>
              </a:rPr>
              <a:t>口蓋</a:t>
            </a:r>
            <a:endParaRPr kumimoji="1" lang="ja-JP" altLang="en-US" sz="170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50" charset="-128"/>
              <a:cs typeface="+mn-cs"/>
            </a:endParaRPr>
          </a:p>
        </p:txBody>
      </p:sp>
      <p:sp>
        <p:nvSpPr>
          <p:cNvPr id="37" name="Text Box 19">
            <a:extLst>
              <a:ext uri="{FF2B5EF4-FFF2-40B4-BE49-F238E27FC236}">
                <a16:creationId xmlns:a16="http://schemas.microsoft.com/office/drawing/2014/main" id="{21300C29-E564-42B0-AA0E-DD58F61BD8F0}"/>
              </a:ext>
            </a:extLst>
          </p:cNvPr>
          <p:cNvSpPr txBox="1">
            <a:spLocks noChangeArrowheads="1"/>
          </p:cNvSpPr>
          <p:nvPr/>
        </p:nvSpPr>
        <p:spPr bwMode="auto">
          <a:xfrm>
            <a:off x="4392170" y="3881013"/>
            <a:ext cx="395854" cy="349732"/>
          </a:xfrm>
          <a:prstGeom prst="rect">
            <a:avLst/>
          </a:prstGeom>
          <a:solidFill>
            <a:schemeClr val="bg1">
              <a:alpha val="57000"/>
            </a:schemeClr>
          </a:solidFill>
          <a:ln w="9525">
            <a:solidFill>
              <a:srgbClr val="000000"/>
            </a:solidFill>
            <a:miter lim="800000"/>
            <a:headEnd/>
            <a:tailEnd/>
          </a:ln>
          <a:extLst/>
        </p:spPr>
        <p:txBody>
          <a:bodyPr wrap="none" lIns="87269" tIns="43635" rIns="87269" bIns="43635">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lvl="0">
              <a:spcBef>
                <a:spcPct val="0"/>
              </a:spcBef>
              <a:buNone/>
              <a:defRPr/>
            </a:pPr>
            <a:r>
              <a:rPr lang="ja-JP" altLang="en-US" sz="1700" b="1" dirty="0">
                <a:solidFill>
                  <a:sysClr val="windowText" lastClr="000000"/>
                </a:solidFill>
              </a:rPr>
              <a:t>舌</a:t>
            </a:r>
            <a:endParaRPr kumimoji="1" lang="ja-JP" altLang="en-US" sz="1700" b="1" i="0" u="none" strike="noStrike" kern="1200" cap="none" spc="0" normalizeH="0" baseline="0" noProof="0" dirty="0">
              <a:ln>
                <a:noFill/>
              </a:ln>
              <a:solidFill>
                <a:sysClr val="windowText" lastClr="000000"/>
              </a:solidFill>
              <a:effectLst/>
              <a:uLnTx/>
              <a:uFillTx/>
              <a:latin typeface="Arial" panose="020B0604020202020204" pitchFamily="34" charset="0"/>
              <a:ea typeface="ＭＳ Ｐゴシック" panose="020B0600070205080204" pitchFamily="50" charset="-128"/>
              <a:cs typeface="+mn-cs"/>
            </a:endParaRPr>
          </a:p>
        </p:txBody>
      </p:sp>
      <p:cxnSp>
        <p:nvCxnSpPr>
          <p:cNvPr id="29" name="直線矢印コネクタ 28">
            <a:extLst>
              <a:ext uri="{FF2B5EF4-FFF2-40B4-BE49-F238E27FC236}">
                <a16:creationId xmlns:a16="http://schemas.microsoft.com/office/drawing/2014/main" id="{D309AB90-B3AF-4C0D-9893-14E8C5ED6556}"/>
              </a:ext>
            </a:extLst>
          </p:cNvPr>
          <p:cNvCxnSpPr>
            <a:cxnSpLocks/>
            <a:stCxn id="21" idx="1"/>
          </p:cNvCxnSpPr>
          <p:nvPr/>
        </p:nvCxnSpPr>
        <p:spPr>
          <a:xfrm flipH="1">
            <a:off x="4511128" y="3212845"/>
            <a:ext cx="1494176" cy="1246243"/>
          </a:xfrm>
          <a:prstGeom prst="straightConnector1">
            <a:avLst/>
          </a:prstGeom>
          <a:ln w="47625">
            <a:solidFill>
              <a:srgbClr val="CC0066"/>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16">
            <a:extLst>
              <a:ext uri="{FF2B5EF4-FFF2-40B4-BE49-F238E27FC236}">
                <a16:creationId xmlns:a16="http://schemas.microsoft.com/office/drawing/2014/main" id="{D9C37DC3-BAD2-4633-A4A7-29E7FEF1BE79}"/>
              </a:ext>
            </a:extLst>
          </p:cNvPr>
          <p:cNvCxnSpPr>
            <a:cxnSpLocks noChangeShapeType="1"/>
            <a:stCxn id="21" idx="1"/>
          </p:cNvCxnSpPr>
          <p:nvPr/>
        </p:nvCxnSpPr>
        <p:spPr bwMode="auto">
          <a:xfrm flipH="1">
            <a:off x="4844277" y="3212845"/>
            <a:ext cx="1161027" cy="843034"/>
          </a:xfrm>
          <a:prstGeom prst="straightConnector1">
            <a:avLst/>
          </a:prstGeom>
          <a:noFill/>
          <a:ln w="47625" cap="rnd" algn="ctr">
            <a:solidFill>
              <a:srgbClr val="CC0066"/>
            </a:solidFill>
            <a:round/>
            <a:headEnd/>
            <a:tailEnd type="arrow" w="med" len="med"/>
          </a:ln>
          <a:extLst>
            <a:ext uri="{909E8E84-426E-40DD-AFC4-6F175D3DCCD1}">
              <a14:hiddenFill xmlns:a14="http://schemas.microsoft.com/office/drawing/2010/main">
                <a:noFill/>
              </a14:hiddenFill>
            </a:ext>
          </a:extLst>
        </p:spPr>
      </p:cxnSp>
      <p:sp>
        <p:nvSpPr>
          <p:cNvPr id="9" name="Rectangle 6">
            <a:extLst>
              <a:ext uri="{FF2B5EF4-FFF2-40B4-BE49-F238E27FC236}">
                <a16:creationId xmlns:a16="http://schemas.microsoft.com/office/drawing/2014/main" id="{3F1044EA-1E6A-4DA7-ABEA-12C052B939DC}"/>
              </a:ext>
            </a:extLst>
          </p:cNvPr>
          <p:cNvSpPr>
            <a:spLocks noChangeArrowheads="1"/>
          </p:cNvSpPr>
          <p:nvPr/>
        </p:nvSpPr>
        <p:spPr bwMode="auto">
          <a:xfrm>
            <a:off x="251520" y="1260000"/>
            <a:ext cx="86409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○吸引カテーテルを口腔内に入れ、喀痰があるところを吸引する。</a:t>
            </a:r>
          </a:p>
        </p:txBody>
      </p:sp>
      <p:sp>
        <p:nvSpPr>
          <p:cNvPr id="23" name="テキスト ボックス 22">
            <a:extLst>
              <a:ext uri="{FF2B5EF4-FFF2-40B4-BE49-F238E27FC236}">
                <a16:creationId xmlns:a16="http://schemas.microsoft.com/office/drawing/2014/main" id="{27F39BDA-9280-4C7C-9951-7D9202F2D8B3}"/>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25" name="スライド番号プレースホルダー 1">
            <a:extLst>
              <a:ext uri="{FF2B5EF4-FFF2-40B4-BE49-F238E27FC236}">
                <a16:creationId xmlns:a16="http://schemas.microsoft.com/office/drawing/2014/main" id="{FBDC6B63-8C2B-4D54-95CC-61C6FA815228}"/>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13</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87929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3">
            <a:extLst>
              <a:ext uri="{FF2B5EF4-FFF2-40B4-BE49-F238E27FC236}">
                <a16:creationId xmlns:a16="http://schemas.microsoft.com/office/drawing/2014/main" id="{6F14CED2-A63C-4FEB-A6FA-1BAE463F4F8E}"/>
              </a:ext>
            </a:extLst>
          </p:cNvPr>
          <p:cNvSpPr>
            <a:spLocks noChangeArrowheads="1"/>
          </p:cNvSpPr>
          <p:nvPr/>
        </p:nvSpPr>
        <p:spPr bwMode="auto">
          <a:xfrm>
            <a:off x="251519" y="1260000"/>
            <a:ext cx="86409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sym typeface="Wingdings" panose="05000000000000000000" pitchFamily="2" charset="2"/>
              </a:rPr>
              <a:t>○対象者に、吸引が終わったことを告げ、喀痰がとり切れたかを確認する。</a:t>
            </a: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4" name="タイトル 3">
            <a:extLst>
              <a:ext uri="{FF2B5EF4-FFF2-40B4-BE49-F238E27FC236}">
                <a16:creationId xmlns:a16="http://schemas.microsoft.com/office/drawing/2014/main" id="{033B75D1-CAFC-41E7-A896-7D7768C08ED4}"/>
              </a:ext>
            </a:extLst>
          </p:cNvPr>
          <p:cNvSpPr>
            <a:spLocks noGrp="1"/>
          </p:cNvSpPr>
          <p:nvPr>
            <p:ph type="title"/>
          </p:nvPr>
        </p:nvSpPr>
        <p:spPr/>
        <p:txBody>
          <a:bodyPr>
            <a:normAutofit fontScale="90000"/>
          </a:bodyPr>
          <a:lstStyle/>
          <a:p>
            <a:r>
              <a:rPr lang="ja-JP" altLang="en-US" dirty="0"/>
              <a:t>手順⑪確認の声かけをする</a:t>
            </a:r>
          </a:p>
        </p:txBody>
      </p:sp>
      <p:sp>
        <p:nvSpPr>
          <p:cNvPr id="14" name="テキスト ボックス 13">
            <a:extLst>
              <a:ext uri="{FF2B5EF4-FFF2-40B4-BE49-F238E27FC236}">
                <a16:creationId xmlns:a16="http://schemas.microsoft.com/office/drawing/2014/main" id="{F97558A9-6B01-43FE-8EB4-ADFC4D3E49AA}"/>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pic>
        <p:nvPicPr>
          <p:cNvPr id="15" name="図 14">
            <a:extLst>
              <a:ext uri="{FF2B5EF4-FFF2-40B4-BE49-F238E27FC236}">
                <a16:creationId xmlns:a16="http://schemas.microsoft.com/office/drawing/2014/main" id="{F45BCBAE-07B5-4862-BAED-9DF084BFB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235233"/>
            <a:ext cx="4069356" cy="3048766"/>
          </a:xfrm>
          <a:prstGeom prst="rect">
            <a:avLst/>
          </a:prstGeom>
        </p:spPr>
      </p:pic>
      <p:sp>
        <p:nvSpPr>
          <p:cNvPr id="16" name="AutoShape 62">
            <a:extLst>
              <a:ext uri="{FF2B5EF4-FFF2-40B4-BE49-F238E27FC236}">
                <a16:creationId xmlns:a16="http://schemas.microsoft.com/office/drawing/2014/main" id="{0E933039-5FBF-43B1-BAC7-B7BF27D7F9AF}"/>
              </a:ext>
            </a:extLst>
          </p:cNvPr>
          <p:cNvSpPr>
            <a:spLocks noChangeArrowheads="1"/>
          </p:cNvSpPr>
          <p:nvPr/>
        </p:nvSpPr>
        <p:spPr bwMode="auto">
          <a:xfrm rot="10800000">
            <a:off x="2498274" y="2276872"/>
            <a:ext cx="3612851" cy="1184066"/>
          </a:xfrm>
          <a:prstGeom prst="wedgeRoundRectCallout">
            <a:avLst>
              <a:gd name="adj1" fmla="val 45448"/>
              <a:gd name="adj2" fmla="val -91882"/>
              <a:gd name="adj3" fmla="val 16667"/>
            </a:avLst>
          </a:prstGeom>
          <a:solidFill>
            <a:schemeClr val="bg1"/>
          </a:solidFill>
          <a:ln w="9525">
            <a:solidFill>
              <a:schemeClr val="bg1">
                <a:lumMod val="50000"/>
              </a:schemeClr>
            </a:solidFill>
            <a:miter lim="800000"/>
            <a:headEnd/>
            <a:tailEnd/>
          </a:ln>
        </p:spPr>
        <p:txBody>
          <a:bodyPr rot="10800000" lIns="87269" tIns="43635" rIns="87269" bIns="43635"/>
          <a:lstStyle/>
          <a:p>
            <a:pPr marL="0" marR="0" lvl="0" indent="0" algn="ctr" defTabSz="873125"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7" name="Text Box 63">
            <a:extLst>
              <a:ext uri="{FF2B5EF4-FFF2-40B4-BE49-F238E27FC236}">
                <a16:creationId xmlns:a16="http://schemas.microsoft.com/office/drawing/2014/main" id="{AF8C0689-B0B8-407B-B24B-E62E1BC25087}"/>
              </a:ext>
            </a:extLst>
          </p:cNvPr>
          <p:cNvSpPr txBox="1">
            <a:spLocks noChangeArrowheads="1"/>
          </p:cNvSpPr>
          <p:nvPr/>
        </p:nvSpPr>
        <p:spPr bwMode="auto">
          <a:xfrm>
            <a:off x="2629592" y="2358770"/>
            <a:ext cx="3670600" cy="91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lvl="0">
              <a:spcBef>
                <a:spcPct val="0"/>
              </a:spcBef>
              <a:buNone/>
              <a:defRPr/>
            </a:pPr>
            <a:r>
              <a:rPr lang="ja-JP" altLang="en-US" sz="1800" b="1" dirty="0">
                <a:solidFill>
                  <a:prstClr val="black"/>
                </a:solidFill>
                <a:ea typeface="HG丸ｺﾞｼｯｸM-PRO" panose="020F0600000000000000" pitchFamily="50" charset="-128"/>
              </a:rPr>
              <a:t>○○さん、</a:t>
            </a:r>
          </a:p>
          <a:p>
            <a:pPr lvl="0">
              <a:spcBef>
                <a:spcPct val="0"/>
              </a:spcBef>
              <a:buNone/>
              <a:defRPr/>
            </a:pPr>
            <a:r>
              <a:rPr lang="ja-JP" altLang="en-US" sz="1800" b="1" dirty="0">
                <a:solidFill>
                  <a:prstClr val="black"/>
                </a:solidFill>
                <a:ea typeface="HG丸ｺﾞｼｯｸM-PRO" panose="020F0600000000000000" pitchFamily="50" charset="-128"/>
              </a:rPr>
              <a:t>吸引が終わりました。</a:t>
            </a:r>
          </a:p>
          <a:p>
            <a:pPr lvl="0">
              <a:spcBef>
                <a:spcPct val="0"/>
              </a:spcBef>
              <a:buNone/>
              <a:defRPr/>
            </a:pPr>
            <a:r>
              <a:rPr lang="ja-JP" altLang="en-US" sz="1800" b="1" dirty="0">
                <a:solidFill>
                  <a:prstClr val="black"/>
                </a:solidFill>
                <a:ea typeface="HG丸ｺﾞｼｯｸM-PRO" panose="020F0600000000000000" pitchFamily="50" charset="-128"/>
              </a:rPr>
              <a:t>もう一度、吸引しましょうか？</a:t>
            </a:r>
            <a:endPar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endParaRPr>
          </a:p>
        </p:txBody>
      </p:sp>
      <p:sp>
        <p:nvSpPr>
          <p:cNvPr id="18" name="Text Box 25">
            <a:extLst>
              <a:ext uri="{FF2B5EF4-FFF2-40B4-BE49-F238E27FC236}">
                <a16:creationId xmlns:a16="http://schemas.microsoft.com/office/drawing/2014/main" id="{257288E0-C4B9-422E-ADE9-6479A6FDC179}"/>
              </a:ext>
            </a:extLst>
          </p:cNvPr>
          <p:cNvSpPr txBox="1">
            <a:spLocks noChangeArrowheads="1"/>
          </p:cNvSpPr>
          <p:nvPr/>
        </p:nvSpPr>
        <p:spPr bwMode="auto">
          <a:xfrm>
            <a:off x="4572000" y="4025441"/>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9" name="Text Box 14">
            <a:extLst>
              <a:ext uri="{FF2B5EF4-FFF2-40B4-BE49-F238E27FC236}">
                <a16:creationId xmlns:a16="http://schemas.microsoft.com/office/drawing/2014/main" id="{9AD9CE39-D287-4705-87CB-9557ECCEDE54}"/>
              </a:ext>
            </a:extLst>
          </p:cNvPr>
          <p:cNvSpPr txBox="1">
            <a:spLocks noChangeArrowheads="1"/>
          </p:cNvSpPr>
          <p:nvPr/>
        </p:nvSpPr>
        <p:spPr bwMode="auto">
          <a:xfrm>
            <a:off x="4572000" y="4409060"/>
            <a:ext cx="4176713" cy="1874939"/>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lvl="0">
              <a:defRPr/>
            </a:pPr>
            <a:r>
              <a:rPr lang="ja-JP" altLang="en-US" sz="2000" b="0" dirty="0">
                <a:solidFill>
                  <a:schemeClr val="tx1"/>
                </a:solidFill>
              </a:rPr>
              <a:t>・対象者の意志を確認しているか。喀痰がとり切れていない場合はもう一回繰り返すかを聞いているか。</a:t>
            </a:r>
            <a:endParaRPr kumimoji="1" lang="ja-JP" altLang="en-US" sz="2000" b="0" i="0" u="none" strike="dbl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endParaRPr>
          </a:p>
        </p:txBody>
      </p:sp>
      <p:sp>
        <p:nvSpPr>
          <p:cNvPr id="10" name="スライド番号プレースホルダー 1">
            <a:extLst>
              <a:ext uri="{FF2B5EF4-FFF2-40B4-BE49-F238E27FC236}">
                <a16:creationId xmlns:a16="http://schemas.microsoft.com/office/drawing/2014/main" id="{249EA615-903B-4297-904F-4205135B6EE0}"/>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992758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25">
            <a:extLst>
              <a:ext uri="{FF2B5EF4-FFF2-40B4-BE49-F238E27FC236}">
                <a16:creationId xmlns:a16="http://schemas.microsoft.com/office/drawing/2014/main" id="{9B1DCC21-BE83-459E-A5B3-B8F2C180FE46}"/>
              </a:ext>
            </a:extLst>
          </p:cNvPr>
          <p:cNvSpPr txBox="1">
            <a:spLocks noChangeArrowheads="1"/>
          </p:cNvSpPr>
          <p:nvPr/>
        </p:nvSpPr>
        <p:spPr bwMode="auto">
          <a:xfrm>
            <a:off x="395536" y="4581128"/>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7656" name="Text Box 8">
            <a:extLst>
              <a:ext uri="{FF2B5EF4-FFF2-40B4-BE49-F238E27FC236}">
                <a16:creationId xmlns:a16="http://schemas.microsoft.com/office/drawing/2014/main" id="{5536EA55-2029-435D-91B4-B8CFEDC98AA7}"/>
              </a:ext>
            </a:extLst>
          </p:cNvPr>
          <p:cNvSpPr txBox="1">
            <a:spLocks noChangeArrowheads="1"/>
          </p:cNvSpPr>
          <p:nvPr/>
        </p:nvSpPr>
        <p:spPr bwMode="auto">
          <a:xfrm>
            <a:off x="395536" y="4964747"/>
            <a:ext cx="8353177" cy="1488441"/>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0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・外側に</a:t>
            </a:r>
            <a:r>
              <a:rPr lang="ja-JP" altLang="en-US" b="0" dirty="0">
                <a:solidFill>
                  <a:schemeClr val="tx1"/>
                </a:solidFill>
              </a:rPr>
              <a:t>喀痰</a:t>
            </a:r>
            <a:r>
              <a:rPr kumimoji="1" lang="ja-JP" altLang="en-US" sz="2000" b="0" i="0" u="none" strike="noStrike" kern="1200" cap="none" spc="0" normalizeH="0" baseline="0" noProof="0" dirty="0" err="1">
                <a:ln>
                  <a:noFill/>
                </a:ln>
                <a:solidFill>
                  <a:schemeClr val="tx1"/>
                </a:solidFill>
                <a:effectLst/>
                <a:uLnTx/>
                <a:uFillTx/>
                <a:latin typeface="Segoe UI" panose="020B0502040204020203" pitchFamily="34" charset="0"/>
                <a:ea typeface="メイリオ" panose="020B0604030504040204" pitchFamily="50" charset="-128"/>
                <a:cs typeface="+mn-cs"/>
              </a:rPr>
              <a:t>がつ</a:t>
            </a: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いたカテーテルをそのまま洗浄水等に入れて、水を汚染していないか。</a:t>
            </a:r>
          </a:p>
          <a:p>
            <a:pPr marL="288000" marR="0" lvl="0" indent="-28800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・接続管に喀痰が残っていないか。</a:t>
            </a:r>
          </a:p>
          <a:p>
            <a:pPr marL="288000" marR="0" lvl="0" indent="-28800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・吸引カテーテル内に喀痰が残っていないか。</a:t>
            </a:r>
          </a:p>
        </p:txBody>
      </p:sp>
      <p:sp>
        <p:nvSpPr>
          <p:cNvPr id="9" name="Rectangle 6">
            <a:extLst>
              <a:ext uri="{FF2B5EF4-FFF2-40B4-BE49-F238E27FC236}">
                <a16:creationId xmlns:a16="http://schemas.microsoft.com/office/drawing/2014/main" id="{5F9AF529-47F1-486B-82F9-AAC11C4DF646}"/>
              </a:ext>
            </a:extLst>
          </p:cNvPr>
          <p:cNvSpPr>
            <a:spLocks noChangeArrowheads="1"/>
          </p:cNvSpPr>
          <p:nvPr/>
        </p:nvSpPr>
        <p:spPr bwMode="auto">
          <a:xfrm>
            <a:off x="2627784" y="1269339"/>
            <a:ext cx="62766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○吸引カテーテルの外側を、アルコール綿で先端に向かって拭きとる。</a:t>
            </a:r>
          </a:p>
        </p:txBody>
      </p:sp>
      <p:sp>
        <p:nvSpPr>
          <p:cNvPr id="4" name="タイトル 3">
            <a:extLst>
              <a:ext uri="{FF2B5EF4-FFF2-40B4-BE49-F238E27FC236}">
                <a16:creationId xmlns:a16="http://schemas.microsoft.com/office/drawing/2014/main" id="{636677C3-876C-4BAF-A632-BCAB08A516F7}"/>
              </a:ext>
            </a:extLst>
          </p:cNvPr>
          <p:cNvSpPr>
            <a:spLocks noGrp="1"/>
          </p:cNvSpPr>
          <p:nvPr>
            <p:ph type="title"/>
          </p:nvPr>
        </p:nvSpPr>
        <p:spPr/>
        <p:txBody>
          <a:bodyPr>
            <a:normAutofit fontScale="90000"/>
          </a:bodyPr>
          <a:lstStyle/>
          <a:p>
            <a:r>
              <a:rPr lang="ja-JP" altLang="en-US" dirty="0"/>
              <a:t>手順⑫吸引カテーテルを洗浄する</a:t>
            </a:r>
          </a:p>
        </p:txBody>
      </p:sp>
      <p:pic>
        <p:nvPicPr>
          <p:cNvPr id="14" name="図 13">
            <a:extLst>
              <a:ext uri="{FF2B5EF4-FFF2-40B4-BE49-F238E27FC236}">
                <a16:creationId xmlns:a16="http://schemas.microsoft.com/office/drawing/2014/main" id="{7B5EBEFF-430E-4BD2-8BD1-297C3EA44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28" y="1260001"/>
            <a:ext cx="2084416" cy="1566360"/>
          </a:xfrm>
          <a:prstGeom prst="rect">
            <a:avLst/>
          </a:prstGeom>
        </p:spPr>
      </p:pic>
      <p:pic>
        <p:nvPicPr>
          <p:cNvPr id="15" name="図 14">
            <a:extLst>
              <a:ext uri="{FF2B5EF4-FFF2-40B4-BE49-F238E27FC236}">
                <a16:creationId xmlns:a16="http://schemas.microsoft.com/office/drawing/2014/main" id="{71BED09A-875F-4F4C-AB2C-05764C508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16" y="2924945"/>
            <a:ext cx="2084416" cy="1566360"/>
          </a:xfrm>
          <a:prstGeom prst="rect">
            <a:avLst/>
          </a:prstGeom>
        </p:spPr>
      </p:pic>
      <p:sp>
        <p:nvSpPr>
          <p:cNvPr id="10" name="テキスト ボックス 9">
            <a:extLst>
              <a:ext uri="{FF2B5EF4-FFF2-40B4-BE49-F238E27FC236}">
                <a16:creationId xmlns:a16="http://schemas.microsoft.com/office/drawing/2014/main" id="{D0BEA677-55DA-4DD5-8FFA-02209417FF25}"/>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11" name="Rectangle 6">
            <a:extLst>
              <a:ext uri="{FF2B5EF4-FFF2-40B4-BE49-F238E27FC236}">
                <a16:creationId xmlns:a16="http://schemas.microsoft.com/office/drawing/2014/main" id="{E999B880-D785-4363-9906-C0A25DDBD1BC}"/>
              </a:ext>
            </a:extLst>
          </p:cNvPr>
          <p:cNvSpPr>
            <a:spLocks noChangeArrowheads="1"/>
          </p:cNvSpPr>
          <p:nvPr/>
        </p:nvSpPr>
        <p:spPr bwMode="auto">
          <a:xfrm>
            <a:off x="2615828" y="2924945"/>
            <a:ext cx="62766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○吸引カテーテルと接続管の内腔を洗浄水等で洗い流す。</a:t>
            </a:r>
          </a:p>
        </p:txBody>
      </p:sp>
      <p:sp>
        <p:nvSpPr>
          <p:cNvPr id="12" name="スライド番号プレースホルダー 1">
            <a:extLst>
              <a:ext uri="{FF2B5EF4-FFF2-40B4-BE49-F238E27FC236}">
                <a16:creationId xmlns:a16="http://schemas.microsoft.com/office/drawing/2014/main" id="{B4A901A2-6A57-4334-834E-85E8B80F50D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21627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2F6700-DA4D-423D-9495-F0098767EE78}"/>
              </a:ext>
            </a:extLst>
          </p:cNvPr>
          <p:cNvSpPr>
            <a:spLocks noGrp="1"/>
          </p:cNvSpPr>
          <p:nvPr>
            <p:ph type="title"/>
          </p:nvPr>
        </p:nvSpPr>
        <p:spPr/>
        <p:txBody>
          <a:bodyPr>
            <a:normAutofit fontScale="90000"/>
          </a:bodyPr>
          <a:lstStyle/>
          <a:p>
            <a:r>
              <a:rPr lang="ja-JP" altLang="en-US" dirty="0"/>
              <a:t>目次</a:t>
            </a:r>
            <a:endParaRPr kumimoji="1" lang="ja-JP" altLang="en-US" dirty="0"/>
          </a:p>
        </p:txBody>
      </p:sp>
      <p:sp>
        <p:nvSpPr>
          <p:cNvPr id="6" name="テキスト ボックス 5">
            <a:extLst>
              <a:ext uri="{FF2B5EF4-FFF2-40B4-BE49-F238E27FC236}">
                <a16:creationId xmlns:a16="http://schemas.microsoft.com/office/drawing/2014/main" id="{4681CFB3-2BEB-47B7-BC3A-D486E37E7D64}"/>
              </a:ext>
            </a:extLst>
          </p:cNvPr>
          <p:cNvSpPr txBox="1"/>
          <p:nvPr/>
        </p:nvSpPr>
        <p:spPr>
          <a:xfrm>
            <a:off x="6513021" y="168895"/>
            <a:ext cx="72327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目　次</a:t>
            </a:r>
          </a:p>
        </p:txBody>
      </p:sp>
      <p:sp>
        <p:nvSpPr>
          <p:cNvPr id="5" name="コンテンツ プレースホルダ 2">
            <a:extLst>
              <a:ext uri="{FF2B5EF4-FFF2-40B4-BE49-F238E27FC236}">
                <a16:creationId xmlns:a16="http://schemas.microsoft.com/office/drawing/2014/main" id="{12ADF810-D3D0-400B-888E-5B8F5433946A}"/>
              </a:ext>
            </a:extLst>
          </p:cNvPr>
          <p:cNvSpPr txBox="1">
            <a:spLocks/>
          </p:cNvSpPr>
          <p:nvPr/>
        </p:nvSpPr>
        <p:spPr bwMode="auto">
          <a:xfrm>
            <a:off x="539552" y="1556792"/>
            <a:ext cx="8352928" cy="432048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baseline="0">
                <a:solidFill>
                  <a:schemeClr val="tx1"/>
                </a:solidFill>
                <a:latin typeface="Segoe UI" panose="020B0502040204020203" pitchFamily="34" charset="0"/>
                <a:ea typeface="メイリオ" panose="020B060403050404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Segoe UI" panose="020B0502040204020203" pitchFamily="34" charset="0"/>
                <a:ea typeface="メイリオ" panose="020B0604030504040204"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baseline="0">
                <a:solidFill>
                  <a:schemeClr val="tx1"/>
                </a:solidFill>
                <a:latin typeface="Segoe UI" panose="020B0502040204020203" pitchFamily="34" charset="0"/>
                <a:ea typeface="メイリオ" panose="020B0604030504040204"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spcBef>
                <a:spcPct val="100000"/>
              </a:spcBef>
              <a:buFontTx/>
              <a:buNone/>
            </a:pPr>
            <a:r>
              <a:rPr lang="ja-JP" altLang="en-US" sz="2400" dirty="0"/>
              <a:t>１．口腔内の喀痰</a:t>
            </a:r>
            <a:r>
              <a:rPr lang="ja-JP" altLang="ja-JP" sz="2400" dirty="0"/>
              <a:t>吸引</a:t>
            </a:r>
          </a:p>
          <a:p>
            <a:pPr>
              <a:spcBef>
                <a:spcPct val="100000"/>
              </a:spcBef>
              <a:buFontTx/>
              <a:buNone/>
            </a:pPr>
            <a:r>
              <a:rPr lang="ja-JP" altLang="en-US" sz="2400" dirty="0"/>
              <a:t>２．鼻腔内の喀痰</a:t>
            </a:r>
            <a:r>
              <a:rPr lang="ja-JP" altLang="ja-JP" sz="2400" dirty="0"/>
              <a:t>吸引</a:t>
            </a:r>
            <a:r>
              <a:rPr lang="ja-JP" altLang="en-US" sz="2400" dirty="0"/>
              <a:t> </a:t>
            </a:r>
          </a:p>
          <a:p>
            <a:pPr>
              <a:spcBef>
                <a:spcPct val="100000"/>
              </a:spcBef>
              <a:buFontTx/>
              <a:buNone/>
            </a:pPr>
            <a:r>
              <a:rPr lang="ja-JP" altLang="en-US" sz="2400" dirty="0"/>
              <a:t>３．気管カニューレ内部の喀痰</a:t>
            </a:r>
            <a:r>
              <a:rPr lang="ja-JP" altLang="ja-JP" sz="2400" dirty="0"/>
              <a:t>吸引</a:t>
            </a:r>
            <a:endParaRPr lang="ja-JP" altLang="en-US" sz="2400" dirty="0"/>
          </a:p>
          <a:p>
            <a:pPr>
              <a:spcBef>
                <a:spcPct val="100000"/>
              </a:spcBef>
              <a:buFontTx/>
              <a:buNone/>
            </a:pPr>
            <a:r>
              <a:rPr lang="ja-JP" altLang="ja-JP" sz="2400" dirty="0"/>
              <a:t>４．胃</a:t>
            </a:r>
            <a:r>
              <a:rPr lang="ja-JP" altLang="ja-JP" sz="2400" dirty="0" err="1"/>
              <a:t>ろう</a:t>
            </a:r>
            <a:r>
              <a:rPr lang="ja-JP" altLang="en-US" sz="2400" dirty="0" err="1"/>
              <a:t>に</a:t>
            </a:r>
            <a:r>
              <a:rPr lang="ja-JP" altLang="en-US" sz="2400" dirty="0"/>
              <a:t>よる経管栄養</a:t>
            </a:r>
            <a:r>
              <a:rPr lang="ja-JP" altLang="ja-JP" sz="2400" dirty="0"/>
              <a:t>（滴下型の液体栄養剤の場合）</a:t>
            </a:r>
            <a:endParaRPr lang="ja-JP" altLang="en-US" sz="2400" dirty="0"/>
          </a:p>
          <a:p>
            <a:pPr>
              <a:spcBef>
                <a:spcPct val="100000"/>
              </a:spcBef>
              <a:buFontTx/>
              <a:buNone/>
            </a:pPr>
            <a:r>
              <a:rPr lang="ja-JP" altLang="ja-JP" sz="2400" dirty="0"/>
              <a:t>５．</a:t>
            </a:r>
            <a:r>
              <a:rPr lang="ja-JP" altLang="en-US" sz="2400" dirty="0"/>
              <a:t>胃</a:t>
            </a:r>
            <a:r>
              <a:rPr lang="ja-JP" altLang="en-US" sz="2400" dirty="0" err="1"/>
              <a:t>ろうに</a:t>
            </a:r>
            <a:r>
              <a:rPr lang="ja-JP" altLang="en-US" sz="2400" dirty="0"/>
              <a:t>よる</a:t>
            </a:r>
            <a:r>
              <a:rPr lang="ja-JP" altLang="ja-JP" sz="2400" dirty="0"/>
              <a:t>経管栄養（半固形栄養剤の場合）</a:t>
            </a:r>
            <a:endParaRPr lang="ja-JP" altLang="en-US" sz="2400" dirty="0"/>
          </a:p>
          <a:p>
            <a:pPr>
              <a:spcBef>
                <a:spcPct val="100000"/>
              </a:spcBef>
              <a:buFontTx/>
              <a:buNone/>
            </a:pPr>
            <a:r>
              <a:rPr lang="ja-JP" altLang="ja-JP" sz="2400" dirty="0"/>
              <a:t>６．経鼻</a:t>
            </a:r>
            <a:r>
              <a:rPr lang="ja-JP" altLang="en-US" sz="2400" dirty="0"/>
              <a:t>経管栄養</a:t>
            </a:r>
            <a:r>
              <a:rPr lang="ja-JP" altLang="ja-JP" sz="2400" dirty="0"/>
              <a:t>（滴下型の液体栄養剤の場合）</a:t>
            </a:r>
            <a:endParaRPr lang="ja-JP" altLang="en-US" sz="2400" dirty="0"/>
          </a:p>
        </p:txBody>
      </p:sp>
    </p:spTree>
    <p:extLst>
      <p:ext uri="{BB962C8B-B14F-4D97-AF65-F5344CB8AC3E}">
        <p14:creationId xmlns:p14="http://schemas.microsoft.com/office/powerpoint/2010/main" val="3973255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3">
            <a:extLst>
              <a:ext uri="{FF2B5EF4-FFF2-40B4-BE49-F238E27FC236}">
                <a16:creationId xmlns:a16="http://schemas.microsoft.com/office/drawing/2014/main" id="{4B5C0662-689F-4300-A667-3755A2A8FC89}"/>
              </a:ext>
            </a:extLst>
          </p:cNvPr>
          <p:cNvSpPr>
            <a:spLocks noChangeArrowheads="1"/>
          </p:cNvSpPr>
          <p:nvPr/>
        </p:nvSpPr>
        <p:spPr bwMode="auto">
          <a:xfrm>
            <a:off x="252000" y="1260000"/>
            <a:ext cx="8611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○非利き手で、吸引器のスイッチを切る。</a:t>
            </a:r>
          </a:p>
        </p:txBody>
      </p:sp>
      <p:sp>
        <p:nvSpPr>
          <p:cNvPr id="29704" name="Text Box 25">
            <a:extLst>
              <a:ext uri="{FF2B5EF4-FFF2-40B4-BE49-F238E27FC236}">
                <a16:creationId xmlns:a16="http://schemas.microsoft.com/office/drawing/2014/main" id="{E81BF64D-1974-41E6-B343-C8800A4337AA}"/>
              </a:ext>
            </a:extLst>
          </p:cNvPr>
          <p:cNvSpPr txBox="1">
            <a:spLocks noChangeArrowheads="1"/>
          </p:cNvSpPr>
          <p:nvPr/>
        </p:nvSpPr>
        <p:spPr bwMode="auto">
          <a:xfrm>
            <a:off x="5125539" y="2757349"/>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9705" name="Text Box 14">
            <a:extLst>
              <a:ext uri="{FF2B5EF4-FFF2-40B4-BE49-F238E27FC236}">
                <a16:creationId xmlns:a16="http://schemas.microsoft.com/office/drawing/2014/main" id="{DFCF4DE0-3433-46D7-A06E-650B1120F63C}"/>
              </a:ext>
            </a:extLst>
          </p:cNvPr>
          <p:cNvSpPr txBox="1">
            <a:spLocks noChangeArrowheads="1"/>
          </p:cNvSpPr>
          <p:nvPr/>
        </p:nvSpPr>
        <p:spPr bwMode="auto">
          <a:xfrm>
            <a:off x="5125539" y="3109867"/>
            <a:ext cx="3600400" cy="2119333"/>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・吸引器の機械音は、吸引が終わったらできるだけ早く消したい。</a:t>
            </a:r>
          </a:p>
        </p:txBody>
      </p:sp>
      <p:sp>
        <p:nvSpPr>
          <p:cNvPr id="4" name="タイトル 3">
            <a:extLst>
              <a:ext uri="{FF2B5EF4-FFF2-40B4-BE49-F238E27FC236}">
                <a16:creationId xmlns:a16="http://schemas.microsoft.com/office/drawing/2014/main" id="{D639D5B1-74EA-4299-9EEE-441EA866295A}"/>
              </a:ext>
            </a:extLst>
          </p:cNvPr>
          <p:cNvSpPr>
            <a:spLocks noGrp="1"/>
          </p:cNvSpPr>
          <p:nvPr>
            <p:ph type="title"/>
          </p:nvPr>
        </p:nvSpPr>
        <p:spPr/>
        <p:txBody>
          <a:bodyPr>
            <a:normAutofit fontScale="90000"/>
          </a:bodyPr>
          <a:lstStyle/>
          <a:p>
            <a:r>
              <a:rPr lang="ja-JP" altLang="en-US" dirty="0"/>
              <a:t>手順⑬吸引器のスイッチを切る</a:t>
            </a:r>
          </a:p>
        </p:txBody>
      </p:sp>
      <p:pic>
        <p:nvPicPr>
          <p:cNvPr id="10" name="図 9">
            <a:extLst>
              <a:ext uri="{FF2B5EF4-FFF2-40B4-BE49-F238E27FC236}">
                <a16:creationId xmlns:a16="http://schemas.microsoft.com/office/drawing/2014/main" id="{8AF8806C-1101-49F3-BCD5-C3EEDED27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8" y="2276872"/>
            <a:ext cx="4608760" cy="3454646"/>
          </a:xfrm>
          <a:prstGeom prst="rect">
            <a:avLst/>
          </a:prstGeom>
        </p:spPr>
      </p:pic>
      <p:sp>
        <p:nvSpPr>
          <p:cNvPr id="9" name="テキスト ボックス 8">
            <a:extLst>
              <a:ext uri="{FF2B5EF4-FFF2-40B4-BE49-F238E27FC236}">
                <a16:creationId xmlns:a16="http://schemas.microsoft.com/office/drawing/2014/main" id="{EB11D57D-AB5D-40F6-9419-67E16F72C53B}"/>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8" name="四角形: 角を丸くする 7">
            <a:extLst>
              <a:ext uri="{FF2B5EF4-FFF2-40B4-BE49-F238E27FC236}">
                <a16:creationId xmlns:a16="http://schemas.microsoft.com/office/drawing/2014/main" id="{7769686F-24F4-44AB-8606-D2ECEA34BF5A}"/>
              </a:ext>
            </a:extLst>
          </p:cNvPr>
          <p:cNvSpPr/>
          <p:nvPr/>
        </p:nvSpPr>
        <p:spPr>
          <a:xfrm rot="1107501">
            <a:off x="3361402" y="3986349"/>
            <a:ext cx="360040" cy="14401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a:extLst>
              <a:ext uri="{FF2B5EF4-FFF2-40B4-BE49-F238E27FC236}">
                <a16:creationId xmlns:a16="http://schemas.microsoft.com/office/drawing/2014/main" id="{489E1F2C-4D14-4105-9E91-B83474505BF6}"/>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16</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23461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a:extLst>
              <a:ext uri="{FF2B5EF4-FFF2-40B4-BE49-F238E27FC236}">
                <a16:creationId xmlns:a16="http://schemas.microsoft.com/office/drawing/2014/main" id="{4382B450-33D9-4CFA-AAA2-89C55FC330E1}"/>
              </a:ext>
            </a:extLst>
          </p:cNvPr>
          <p:cNvSpPr>
            <a:spLocks noChangeArrowheads="1"/>
          </p:cNvSpPr>
          <p:nvPr/>
        </p:nvSpPr>
        <p:spPr bwMode="auto">
          <a:xfrm>
            <a:off x="251520" y="3168000"/>
            <a:ext cx="8640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○吸引カテーテルを接続管からはずし、破棄する</a:t>
            </a:r>
          </a:p>
        </p:txBody>
      </p:sp>
      <p:sp>
        <p:nvSpPr>
          <p:cNvPr id="4" name="タイトル 3">
            <a:extLst>
              <a:ext uri="{FF2B5EF4-FFF2-40B4-BE49-F238E27FC236}">
                <a16:creationId xmlns:a16="http://schemas.microsoft.com/office/drawing/2014/main" id="{A789EB8F-3D38-43FE-9135-FE0C0AA54B81}"/>
              </a:ext>
            </a:extLst>
          </p:cNvPr>
          <p:cNvSpPr>
            <a:spLocks noGrp="1"/>
          </p:cNvSpPr>
          <p:nvPr>
            <p:ph type="title"/>
          </p:nvPr>
        </p:nvSpPr>
        <p:spPr/>
        <p:txBody>
          <a:bodyPr>
            <a:normAutofit fontScale="90000"/>
          </a:bodyPr>
          <a:lstStyle/>
          <a:p>
            <a:r>
              <a:rPr lang="ja-JP" altLang="en-US" dirty="0"/>
              <a:t>＜単回使用＞手順⑭吸引カテーテルを破棄する</a:t>
            </a:r>
          </a:p>
        </p:txBody>
      </p:sp>
      <p:sp>
        <p:nvSpPr>
          <p:cNvPr id="6" name="テキスト ボックス 5">
            <a:extLst>
              <a:ext uri="{FF2B5EF4-FFF2-40B4-BE49-F238E27FC236}">
                <a16:creationId xmlns:a16="http://schemas.microsoft.com/office/drawing/2014/main" id="{6512FE26-F1BE-4DEC-A975-71ED16D388C5}"/>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5" name="スライド番号プレースホルダー 1">
            <a:extLst>
              <a:ext uri="{FF2B5EF4-FFF2-40B4-BE49-F238E27FC236}">
                <a16:creationId xmlns:a16="http://schemas.microsoft.com/office/drawing/2014/main" id="{A98CC2CE-7B9B-4BE9-B212-4960641E6E0D}"/>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17</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600908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a:extLst>
              <a:ext uri="{FF2B5EF4-FFF2-40B4-BE49-F238E27FC236}">
                <a16:creationId xmlns:a16="http://schemas.microsoft.com/office/drawing/2014/main" id="{4382B450-33D9-4CFA-AAA2-89C55FC330E1}"/>
              </a:ext>
            </a:extLst>
          </p:cNvPr>
          <p:cNvSpPr>
            <a:spLocks noChangeArrowheads="1"/>
          </p:cNvSpPr>
          <p:nvPr/>
        </p:nvSpPr>
        <p:spPr bwMode="auto">
          <a:xfrm>
            <a:off x="251520" y="1260000"/>
            <a:ext cx="864096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○乾燥法</a:t>
            </a:r>
            <a:endParaRPr kumimoji="1" lang="en-US" altLang="ja-JP"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endParaRP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　吸引カテーテルを接続管からはずし、衛生的に保管容器に戻す。</a:t>
            </a:r>
            <a:endParaRPr kumimoji="1" lang="en-US" altLang="ja-JP"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endParaRPr>
          </a:p>
          <a:p>
            <a:pPr marL="360000" marR="0" lvl="0" indent="-360000" algn="l" defTabSz="914400" rtl="0" eaLnBrk="1" fontAlgn="auto" latinLnBrk="0" hangingPunct="1">
              <a:lnSpc>
                <a:spcPct val="100000"/>
              </a:lnSpc>
              <a:spcBef>
                <a:spcPts val="360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○薬液浸漬法</a:t>
            </a:r>
            <a:endParaRPr kumimoji="1" lang="en-US" altLang="ja-JP"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endParaRP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　吸引カテーテルを接続管からはずし、衛生的に薬液の入った保管容器に完全に浸す。</a:t>
            </a:r>
          </a:p>
        </p:txBody>
      </p:sp>
      <p:sp>
        <p:nvSpPr>
          <p:cNvPr id="4" name="タイトル 3">
            <a:extLst>
              <a:ext uri="{FF2B5EF4-FFF2-40B4-BE49-F238E27FC236}">
                <a16:creationId xmlns:a16="http://schemas.microsoft.com/office/drawing/2014/main" id="{A789EB8F-3D38-43FE-9135-FE0C0AA54B81}"/>
              </a:ext>
            </a:extLst>
          </p:cNvPr>
          <p:cNvSpPr>
            <a:spLocks noGrp="1"/>
          </p:cNvSpPr>
          <p:nvPr>
            <p:ph type="title"/>
          </p:nvPr>
        </p:nvSpPr>
        <p:spPr>
          <a:xfrm>
            <a:off x="360000" y="558000"/>
            <a:ext cx="8964488" cy="530688"/>
          </a:xfrm>
        </p:spPr>
        <p:txBody>
          <a:bodyPr>
            <a:noAutofit/>
          </a:bodyPr>
          <a:lstStyle/>
          <a:p>
            <a:r>
              <a:rPr lang="ja-JP" altLang="en-US" sz="2400" spc="-150" dirty="0"/>
              <a:t>＜乾燥法、薬液浸漬法＞手順⑭吸引カテーテルを保管容器に戻す</a:t>
            </a:r>
          </a:p>
        </p:txBody>
      </p:sp>
      <p:sp>
        <p:nvSpPr>
          <p:cNvPr id="6" name="テキスト ボックス 5">
            <a:extLst>
              <a:ext uri="{FF2B5EF4-FFF2-40B4-BE49-F238E27FC236}">
                <a16:creationId xmlns:a16="http://schemas.microsoft.com/office/drawing/2014/main" id="{9ADFDF30-D601-43F8-9478-7014E843B83F}"/>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5" name="スライド番号プレースホルダー 1">
            <a:extLst>
              <a:ext uri="{FF2B5EF4-FFF2-40B4-BE49-F238E27FC236}">
                <a16:creationId xmlns:a16="http://schemas.microsoft.com/office/drawing/2014/main" id="{DF57F373-9516-44DD-80F9-86233F407FB6}"/>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18</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92588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63D4416-7F1D-4D83-B1E8-E77A6C681E46}"/>
              </a:ext>
            </a:extLst>
          </p:cNvPr>
          <p:cNvSpPr>
            <a:spLocks noGrp="1"/>
          </p:cNvSpPr>
          <p:nvPr>
            <p:ph type="title"/>
          </p:nvPr>
        </p:nvSpPr>
        <p:spPr/>
        <p:txBody>
          <a:bodyPr>
            <a:normAutofit fontScale="90000"/>
          </a:bodyPr>
          <a:lstStyle/>
          <a:p>
            <a:r>
              <a:rPr lang="ja-JP" altLang="en-US" dirty="0"/>
              <a:t>手順⑮対象者への確認、体位・環境の調整</a:t>
            </a:r>
          </a:p>
        </p:txBody>
      </p:sp>
      <p:sp>
        <p:nvSpPr>
          <p:cNvPr id="19" name="Rectangle 13">
            <a:extLst>
              <a:ext uri="{FF2B5EF4-FFF2-40B4-BE49-F238E27FC236}">
                <a16:creationId xmlns:a16="http://schemas.microsoft.com/office/drawing/2014/main" id="{E116797F-A390-4F70-810B-84A4B63171CA}"/>
              </a:ext>
            </a:extLst>
          </p:cNvPr>
          <p:cNvSpPr>
            <a:spLocks noChangeArrowheads="1"/>
          </p:cNvSpPr>
          <p:nvPr/>
        </p:nvSpPr>
        <p:spPr bwMode="auto">
          <a:xfrm>
            <a:off x="251520" y="1260000"/>
            <a:ext cx="864096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○手袋をはずす。セッシを元に戻す。</a:t>
            </a:r>
          </a:p>
          <a:p>
            <a:pPr marL="360000" marR="0" lvl="0" indent="-360000" algn="l" defTabSz="914400" rtl="0" eaLnBrk="1" fontAlgn="auto" latinLnBrk="0" hangingPunct="1">
              <a:lnSpc>
                <a:spcPct val="100000"/>
              </a:lnSpc>
              <a:spcBef>
                <a:spcPts val="24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○対象者に吸引が終わったことを告げ、喀痰がとり切れたかを確認する。</a:t>
            </a:r>
          </a:p>
          <a:p>
            <a:pPr marL="360000" marR="0" lvl="0" indent="-360000" algn="l" defTabSz="914400" rtl="0" eaLnBrk="1" fontAlgn="auto" latinLnBrk="0" hangingPunct="1">
              <a:lnSpc>
                <a:spcPct val="100000"/>
              </a:lnSpc>
              <a:spcBef>
                <a:spcPts val="24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○体位や環境を整える。</a:t>
            </a:r>
          </a:p>
        </p:txBody>
      </p:sp>
      <p:sp>
        <p:nvSpPr>
          <p:cNvPr id="6" name="テキスト ボックス 5">
            <a:extLst>
              <a:ext uri="{FF2B5EF4-FFF2-40B4-BE49-F238E27FC236}">
                <a16:creationId xmlns:a16="http://schemas.microsoft.com/office/drawing/2014/main" id="{6F52A6FF-2CDF-4FE6-8CAA-9CBD5C8953E5}"/>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5" name="スライド番号プレースホルダー 1">
            <a:extLst>
              <a:ext uri="{FF2B5EF4-FFF2-40B4-BE49-F238E27FC236}">
                <a16:creationId xmlns:a16="http://schemas.microsoft.com/office/drawing/2014/main" id="{B285C491-9C16-425F-B781-E772BA3C6450}"/>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19</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965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63D4416-7F1D-4D83-B1E8-E77A6C681E46}"/>
              </a:ext>
            </a:extLst>
          </p:cNvPr>
          <p:cNvSpPr>
            <a:spLocks noGrp="1"/>
          </p:cNvSpPr>
          <p:nvPr>
            <p:ph type="title"/>
          </p:nvPr>
        </p:nvSpPr>
        <p:spPr/>
        <p:txBody>
          <a:bodyPr>
            <a:normAutofit fontScale="90000"/>
          </a:bodyPr>
          <a:lstStyle/>
          <a:p>
            <a:r>
              <a:rPr lang="ja-JP" altLang="en-US" dirty="0"/>
              <a:t>手順⑯対象者を観察する</a:t>
            </a:r>
          </a:p>
        </p:txBody>
      </p:sp>
      <p:sp>
        <p:nvSpPr>
          <p:cNvPr id="17" name="Text Box 25">
            <a:extLst>
              <a:ext uri="{FF2B5EF4-FFF2-40B4-BE49-F238E27FC236}">
                <a16:creationId xmlns:a16="http://schemas.microsoft.com/office/drawing/2014/main" id="{C5F239F6-E073-43CE-9133-31AE990ACDAF}"/>
              </a:ext>
            </a:extLst>
          </p:cNvPr>
          <p:cNvSpPr txBox="1">
            <a:spLocks noChangeArrowheads="1"/>
          </p:cNvSpPr>
          <p:nvPr/>
        </p:nvSpPr>
        <p:spPr bwMode="auto">
          <a:xfrm>
            <a:off x="467544" y="3284984"/>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8" name="Text Box 14">
            <a:extLst>
              <a:ext uri="{FF2B5EF4-FFF2-40B4-BE49-F238E27FC236}">
                <a16:creationId xmlns:a16="http://schemas.microsoft.com/office/drawing/2014/main" id="{75C67A94-20C0-4F59-B0F4-770FEFFA48EF}"/>
              </a:ext>
            </a:extLst>
          </p:cNvPr>
          <p:cNvSpPr txBox="1">
            <a:spLocks noChangeArrowheads="1"/>
          </p:cNvSpPr>
          <p:nvPr/>
        </p:nvSpPr>
        <p:spPr bwMode="auto">
          <a:xfrm>
            <a:off x="467544" y="3645024"/>
            <a:ext cx="8280920" cy="2808164"/>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500"/>
              </a:spcBef>
              <a:spcAft>
                <a:spcPts val="0"/>
              </a:spcAft>
              <a:buClrTx/>
              <a:buSzTx/>
              <a:buFont typeface="Wingdings" panose="05000000000000000000" pitchFamily="2" charset="2"/>
              <a:buNone/>
              <a:tabLst/>
              <a:defRPr/>
            </a:pPr>
            <a:r>
              <a:rPr kumimoji="1" lang="ja-JP" altLang="en-US" sz="215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・苦痛を最小限に、吸引できたか。</a:t>
            </a:r>
          </a:p>
          <a:p>
            <a:pPr marL="288000" marR="0" lvl="0" indent="-288000" algn="l" defTabSz="914400" rtl="0" eaLnBrk="1" fontAlgn="auto" latinLnBrk="0" hangingPunct="1">
              <a:lnSpc>
                <a:spcPct val="100000"/>
              </a:lnSpc>
              <a:spcBef>
                <a:spcPts val="500"/>
              </a:spcBef>
              <a:spcAft>
                <a:spcPts val="0"/>
              </a:spcAft>
              <a:buClrTx/>
              <a:buSzTx/>
              <a:buFont typeface="Wingdings" panose="05000000000000000000" pitchFamily="2" charset="2"/>
              <a:buNone/>
              <a:tabLst/>
              <a:defRPr/>
            </a:pPr>
            <a:r>
              <a:rPr kumimoji="1" lang="ja-JP" altLang="en-US" sz="215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・対象者の状態観察を行えているか。経鼻胃管使用者では、</a:t>
            </a:r>
            <a:br>
              <a:rPr kumimoji="1" lang="en-US" altLang="ja-JP" sz="215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br>
            <a:r>
              <a:rPr kumimoji="1" lang="ja-JP" altLang="en-US" sz="215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栄養チューブが吸引後、口腔内に出てきていないかを確認。</a:t>
            </a:r>
          </a:p>
          <a:p>
            <a:pPr marL="288000" marR="0" lvl="0" indent="-288000" algn="l" defTabSz="914400" rtl="0" eaLnBrk="1" fontAlgn="auto" latinLnBrk="0" hangingPunct="1">
              <a:lnSpc>
                <a:spcPct val="100000"/>
              </a:lnSpc>
              <a:spcBef>
                <a:spcPts val="500"/>
              </a:spcBef>
              <a:spcAft>
                <a:spcPts val="0"/>
              </a:spcAft>
              <a:buClrTx/>
              <a:buSzTx/>
              <a:buFont typeface="Wingdings" panose="05000000000000000000" pitchFamily="2" charset="2"/>
              <a:buNone/>
              <a:tabLst/>
              <a:defRPr/>
            </a:pPr>
            <a:r>
              <a:rPr kumimoji="1" lang="ja-JP" altLang="en-US" sz="215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・吸引した喀痰の量・色・性状を見て、喀痰に異常はないか</a:t>
            </a:r>
            <a:br>
              <a:rPr kumimoji="1" lang="en-US" altLang="ja-JP" sz="215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br>
            <a:r>
              <a:rPr kumimoji="1" lang="ja-JP" altLang="en-US" sz="215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確認しているか。</a:t>
            </a:r>
          </a:p>
          <a:p>
            <a:pPr marL="288000" marR="0" lvl="0" indent="-288000" algn="l" defTabSz="914400" rtl="0" eaLnBrk="1" fontAlgn="auto" latinLnBrk="0" hangingPunct="1">
              <a:lnSpc>
                <a:spcPct val="100000"/>
              </a:lnSpc>
              <a:spcBef>
                <a:spcPts val="500"/>
              </a:spcBef>
              <a:spcAft>
                <a:spcPts val="0"/>
              </a:spcAft>
              <a:buClrTx/>
              <a:buSzTx/>
              <a:buFont typeface="Wingdings" panose="05000000000000000000" pitchFamily="2" charset="2"/>
              <a:buNone/>
              <a:tabLst/>
              <a:defRPr/>
            </a:pPr>
            <a:r>
              <a:rPr kumimoji="1" lang="ja-JP" altLang="en-US" sz="215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（異常があった場合、看護師や医師、家族に報告したか。</a:t>
            </a:r>
            <a:br>
              <a:rPr kumimoji="1" lang="en-US" altLang="ja-JP" sz="215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br>
            <a:r>
              <a:rPr kumimoji="1" lang="ja-JP" altLang="en-US" sz="215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感染の早期発見につながる。）</a:t>
            </a:r>
          </a:p>
        </p:txBody>
      </p:sp>
      <p:sp>
        <p:nvSpPr>
          <p:cNvPr id="19" name="Rectangle 13">
            <a:extLst>
              <a:ext uri="{FF2B5EF4-FFF2-40B4-BE49-F238E27FC236}">
                <a16:creationId xmlns:a16="http://schemas.microsoft.com/office/drawing/2014/main" id="{E116797F-A390-4F70-810B-84A4B63171CA}"/>
              </a:ext>
            </a:extLst>
          </p:cNvPr>
          <p:cNvSpPr>
            <a:spLocks noChangeArrowheads="1"/>
          </p:cNvSpPr>
          <p:nvPr/>
        </p:nvSpPr>
        <p:spPr bwMode="auto">
          <a:xfrm>
            <a:off x="251520" y="1260000"/>
            <a:ext cx="864096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○対象者の顔色、呼吸状態、吸引物の量や性状等を観察する。</a:t>
            </a: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○経鼻経管栄養を行っている場合、吸引後の口腔内に栄養チューブが出ていないか確認する。</a:t>
            </a:r>
          </a:p>
        </p:txBody>
      </p:sp>
      <p:sp>
        <p:nvSpPr>
          <p:cNvPr id="9" name="テキスト ボックス 8">
            <a:extLst>
              <a:ext uri="{FF2B5EF4-FFF2-40B4-BE49-F238E27FC236}">
                <a16:creationId xmlns:a16="http://schemas.microsoft.com/office/drawing/2014/main" id="{A4453801-20FD-4966-8117-26C050FEBA95}"/>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7" name="スライド番号プレースホルダー 1">
            <a:extLst>
              <a:ext uri="{FF2B5EF4-FFF2-40B4-BE49-F238E27FC236}">
                <a16:creationId xmlns:a16="http://schemas.microsoft.com/office/drawing/2014/main" id="{D8FDD273-60EF-4CEC-B747-7F4EBA6E6DF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20</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370201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6">
            <a:extLst>
              <a:ext uri="{FF2B5EF4-FFF2-40B4-BE49-F238E27FC236}">
                <a16:creationId xmlns:a16="http://schemas.microsoft.com/office/drawing/2014/main" id="{079108EA-6917-48DF-B12A-FEF4691972FB}"/>
              </a:ext>
            </a:extLst>
          </p:cNvPr>
          <p:cNvSpPr>
            <a:spLocks noChangeArrowheads="1"/>
          </p:cNvSpPr>
          <p:nvPr/>
        </p:nvSpPr>
        <p:spPr bwMode="auto">
          <a:xfrm>
            <a:off x="251520" y="1260000"/>
            <a:ext cx="8640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○「流水と石けん」による手洗いをする。</a:t>
            </a:r>
          </a:p>
        </p:txBody>
      </p:sp>
      <p:sp>
        <p:nvSpPr>
          <p:cNvPr id="4" name="タイトル 3">
            <a:extLst>
              <a:ext uri="{FF2B5EF4-FFF2-40B4-BE49-F238E27FC236}">
                <a16:creationId xmlns:a16="http://schemas.microsoft.com/office/drawing/2014/main" id="{29ACA5F7-6DC3-42A1-83B3-0A68722534CA}"/>
              </a:ext>
            </a:extLst>
          </p:cNvPr>
          <p:cNvSpPr>
            <a:spLocks noGrp="1"/>
          </p:cNvSpPr>
          <p:nvPr>
            <p:ph type="title"/>
          </p:nvPr>
        </p:nvSpPr>
        <p:spPr/>
        <p:txBody>
          <a:bodyPr>
            <a:normAutofit fontScale="90000"/>
          </a:bodyPr>
          <a:lstStyle/>
          <a:p>
            <a:r>
              <a:rPr lang="ja-JP" altLang="en-US" dirty="0"/>
              <a:t>手順⑰「流水と石けん」による手洗いをする</a:t>
            </a:r>
          </a:p>
        </p:txBody>
      </p:sp>
      <p:pic>
        <p:nvPicPr>
          <p:cNvPr id="6" name="Picture 7" descr="no4">
            <a:extLst>
              <a:ext uri="{FF2B5EF4-FFF2-40B4-BE49-F238E27FC236}">
                <a16:creationId xmlns:a16="http://schemas.microsoft.com/office/drawing/2014/main" id="{0997CF1B-26A1-49B0-92A7-8FE7097DD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987772"/>
            <a:ext cx="4968552" cy="410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C37027C2-6550-4EC4-B552-6E79CE9BB278}"/>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8" name="テキスト ボックス 7">
            <a:extLst>
              <a:ext uri="{FF2B5EF4-FFF2-40B4-BE49-F238E27FC236}">
                <a16:creationId xmlns:a16="http://schemas.microsoft.com/office/drawing/2014/main" id="{5B9EF9C0-584B-44A8-8C2E-362518ACA561}"/>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9" name="スライド番号プレースホルダー 1">
            <a:extLst>
              <a:ext uri="{FF2B5EF4-FFF2-40B4-BE49-F238E27FC236}">
                <a16:creationId xmlns:a16="http://schemas.microsoft.com/office/drawing/2014/main" id="{7D037142-EB86-49C9-9F72-A27B52CA2A4D}"/>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238087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a:extLst>
              <a:ext uri="{FF2B5EF4-FFF2-40B4-BE49-F238E27FC236}">
                <a16:creationId xmlns:a16="http://schemas.microsoft.com/office/drawing/2014/main" id="{CC25962D-EA51-49B6-ABD6-7B27D772BDDA}"/>
              </a:ext>
            </a:extLst>
          </p:cNvPr>
          <p:cNvSpPr txBox="1">
            <a:spLocks noChangeArrowheads="1"/>
          </p:cNvSpPr>
          <p:nvPr/>
        </p:nvSpPr>
        <p:spPr bwMode="auto">
          <a:xfrm>
            <a:off x="251520" y="1260000"/>
            <a:ext cx="8640960" cy="470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defPPr>
              <a:defRPr lang="ja-JP"/>
            </a:defPPr>
            <a:lvl1pPr defTabSz="873125">
              <a:spcBef>
                <a:spcPct val="0"/>
              </a:spcBef>
              <a:buFontTx/>
              <a:buNone/>
              <a:defRPr sz="3200">
                <a:latin typeface="Segoe UI" panose="020B0502040204020203" pitchFamily="34" charset="0"/>
                <a:ea typeface="メイリオ" panose="020B0604030504040204" pitchFamily="50" charset="-128"/>
              </a:defRPr>
            </a:lvl1pPr>
            <a:lvl2pPr marL="742950" indent="-285750" defTabSz="873125">
              <a:spcBef>
                <a:spcPct val="20000"/>
              </a:spcBef>
              <a:buChar char="–"/>
              <a:defRPr sz="2600">
                <a:latin typeface="Arial" panose="020B0604020202020204" pitchFamily="34" charset="0"/>
                <a:ea typeface="ＭＳ Ｐゴシック" panose="020B0600070205080204" pitchFamily="50" charset="-128"/>
              </a:defRPr>
            </a:lvl2pPr>
            <a:lvl3pPr marL="1143000" indent="-228600" defTabSz="873125">
              <a:spcBef>
                <a:spcPct val="20000"/>
              </a:spcBef>
              <a:buChar char="•"/>
              <a:defRPr sz="2300">
                <a:latin typeface="Arial" panose="020B0604020202020204" pitchFamily="34" charset="0"/>
                <a:ea typeface="ＭＳ Ｐゴシック" panose="020B0600070205080204" pitchFamily="50" charset="-128"/>
              </a:defRPr>
            </a:lvl3pPr>
            <a:lvl4pPr marL="1600200" indent="-228600" defTabSz="873125">
              <a:spcBef>
                <a:spcPct val="20000"/>
              </a:spcBef>
              <a:buChar char="–"/>
              <a:defRPr sz="1900">
                <a:latin typeface="Arial" panose="020B0604020202020204" pitchFamily="34" charset="0"/>
                <a:ea typeface="ＭＳ Ｐゴシック" panose="020B0600070205080204" pitchFamily="50" charset="-128"/>
              </a:defRPr>
            </a:lvl4pPr>
            <a:lvl5pPr marL="2057400" indent="-228600" defTabSz="873125">
              <a:spcBef>
                <a:spcPct val="20000"/>
              </a:spcBef>
              <a:buChar char="»"/>
              <a:defRPr sz="1900">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9pPr>
          </a:lstStyle>
          <a:p>
            <a:pPr marL="360000" marR="0" lvl="0" indent="-360000" algn="l" defTabSz="873125" rtl="0" eaLnBrk="1" fontAlgn="auto" latinLnBrk="0" hangingPunct="1">
              <a:lnSpc>
                <a:spcPct val="100000"/>
              </a:lnSpc>
              <a:spcBef>
                <a:spcPts val="8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○指導看護師に対し、吸引物、吸引前後の対象者の状態等を報告する。ヒヤリ・ハット、アクシデントがあれば、あわせて報告する。</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360000" algn="l" defTabSz="873125" rtl="0" eaLnBrk="1" fontAlgn="auto" latinLnBrk="0" hangingPunct="1">
              <a:lnSpc>
                <a:spcPct val="100000"/>
              </a:lnSpc>
              <a:spcBef>
                <a:spcPts val="8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○吸引びんの廃液量が</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70</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80</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％になる前に廃液を捨てる</a:t>
            </a:r>
            <a:r>
              <a:rPr kumimoji="1" lang="ja-JP" altLang="en-US" sz="2800" b="0" i="0" u="none" strike="noStrike" kern="1200" cap="none" spc="0" normalizeH="0" baseline="0" noProof="0" dirty="0" err="1">
                <a:ln>
                  <a:noFill/>
                </a:ln>
                <a:solidFill>
                  <a:prstClr val="black"/>
                </a:solidFill>
                <a:effectLst/>
                <a:uLnTx/>
                <a:uFillTx/>
                <a:latin typeface="Segoe UI" panose="020B0502040204020203" pitchFamily="34" charset="0"/>
                <a:ea typeface="メイリオ" panose="020B0604030504040204"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lvl="0" indent="-360000">
              <a:spcBef>
                <a:spcPts val="800"/>
              </a:spcBef>
              <a:defRPr/>
            </a:pPr>
            <a:r>
              <a:rPr lang="ja-JP" altLang="en-US" sz="2800" dirty="0">
                <a:solidFill>
                  <a:prstClr val="black"/>
                </a:solidFill>
              </a:rPr>
              <a:t>○保管容器や洗浄水等を、</a:t>
            </a:r>
            <a:br>
              <a:rPr lang="en-US" altLang="ja-JP" sz="2800" dirty="0">
                <a:solidFill>
                  <a:prstClr val="black"/>
                </a:solidFill>
              </a:rPr>
            </a:br>
            <a:r>
              <a:rPr lang="ja-JP" altLang="en-US" sz="2800" dirty="0">
                <a:solidFill>
                  <a:prstClr val="black"/>
                </a:solidFill>
              </a:rPr>
              <a:t>適宜交換する</a:t>
            </a:r>
            <a:r>
              <a:rPr kumimoji="1" lang="ja-JP" altLang="en-US" sz="2800" b="0" i="0" u="none" strike="noStrike" kern="1200" cap="none" spc="0" normalizeH="0" baseline="0" noProof="0" dirty="0" err="1">
                <a:ln>
                  <a:noFill/>
                </a:ln>
                <a:solidFill>
                  <a:prstClr val="black"/>
                </a:solidFill>
                <a:effectLst/>
                <a:uLnTx/>
                <a:uFillTx/>
                <a:latin typeface="Segoe UI" panose="020B0502040204020203" pitchFamily="34" charset="0"/>
                <a:ea typeface="メイリオ" panose="020B0604030504040204"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360000" algn="l" defTabSz="873125" rtl="0" eaLnBrk="1" fontAlgn="auto" latinLnBrk="0" hangingPunct="1">
              <a:lnSpc>
                <a:spcPct val="100000"/>
              </a:lnSpc>
              <a:spcBef>
                <a:spcPts val="8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○実施記録を書く。</a:t>
            </a:r>
            <a:b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b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ヒヤリ・ハットがあれば、</a:t>
            </a:r>
            <a:b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b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業務の後に記録する。</a:t>
            </a:r>
          </a:p>
        </p:txBody>
      </p:sp>
      <p:sp>
        <p:nvSpPr>
          <p:cNvPr id="4" name="タイトル 3">
            <a:extLst>
              <a:ext uri="{FF2B5EF4-FFF2-40B4-BE49-F238E27FC236}">
                <a16:creationId xmlns:a16="http://schemas.microsoft.com/office/drawing/2014/main" id="{825B5072-39E5-4DCB-8467-FFC84E9FF545}"/>
              </a:ext>
            </a:extLst>
          </p:cNvPr>
          <p:cNvSpPr>
            <a:spLocks noGrp="1"/>
          </p:cNvSpPr>
          <p:nvPr>
            <p:ph type="title"/>
          </p:nvPr>
        </p:nvSpPr>
        <p:spPr/>
        <p:txBody>
          <a:bodyPr>
            <a:normAutofit fontScale="90000"/>
          </a:bodyPr>
          <a:lstStyle/>
          <a:p>
            <a:r>
              <a:rPr lang="ja-JP" altLang="en-US" dirty="0"/>
              <a:t>報告、片付け、記録</a:t>
            </a:r>
            <a:endParaRPr lang="ja-JP" altLang="en-US" strike="dblStrike" dirty="0">
              <a:solidFill>
                <a:srgbClr val="FF0000"/>
              </a:solidFill>
            </a:endParaRPr>
          </a:p>
        </p:txBody>
      </p:sp>
      <p:sp>
        <p:nvSpPr>
          <p:cNvPr id="8" name="テキスト ボックス 7">
            <a:extLst>
              <a:ext uri="{FF2B5EF4-FFF2-40B4-BE49-F238E27FC236}">
                <a16:creationId xmlns:a16="http://schemas.microsoft.com/office/drawing/2014/main" id="{29DE32B9-531F-44E8-9359-ED3AE8BB9561}"/>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7" name="Text Box 17">
            <a:extLst>
              <a:ext uri="{FF2B5EF4-FFF2-40B4-BE49-F238E27FC236}">
                <a16:creationId xmlns:a16="http://schemas.microsoft.com/office/drawing/2014/main" id="{F2E1644C-D4B4-4C98-BD22-D48570F67356}"/>
              </a:ext>
            </a:extLst>
          </p:cNvPr>
          <p:cNvSpPr txBox="1">
            <a:spLocks noChangeArrowheads="1"/>
          </p:cNvSpPr>
          <p:nvPr/>
        </p:nvSpPr>
        <p:spPr bwMode="auto">
          <a:xfrm>
            <a:off x="5281720" y="3662320"/>
            <a:ext cx="3466744" cy="2790868"/>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lvl="0">
              <a:spcBef>
                <a:spcPts val="800"/>
              </a:spcBef>
              <a:defRPr/>
            </a:pPr>
            <a:r>
              <a:rPr lang="ja-JP" altLang="en-US" sz="2000" b="0" dirty="0">
                <a:solidFill>
                  <a:prstClr val="black"/>
                </a:solidFill>
              </a:rPr>
              <a:t>・手早く片付けているか。</a:t>
            </a:r>
          </a:p>
          <a:p>
            <a:pPr lvl="0">
              <a:spcBef>
                <a:spcPts val="800"/>
              </a:spcBef>
              <a:defRPr/>
            </a:pPr>
            <a:r>
              <a:rPr lang="ja-JP" altLang="en-US" sz="2000" b="0" dirty="0">
                <a:solidFill>
                  <a:prstClr val="black"/>
                </a:solidFill>
              </a:rPr>
              <a:t>・吸引びんの汚物は適宜捨てる。</a:t>
            </a:r>
          </a:p>
          <a:p>
            <a:pPr lvl="0">
              <a:spcBef>
                <a:spcPts val="800"/>
              </a:spcBef>
              <a:defRPr/>
            </a:pPr>
            <a:r>
              <a:rPr lang="ja-JP" altLang="en-US" sz="2000" b="0" dirty="0">
                <a:solidFill>
                  <a:prstClr val="black"/>
                </a:solidFill>
              </a:rPr>
              <a:t>・薬液や水道水は継ぎ足さず、容器ごと取り換える。</a:t>
            </a:r>
          </a:p>
          <a:p>
            <a:pPr lvl="0">
              <a:spcBef>
                <a:spcPts val="800"/>
              </a:spcBef>
              <a:defRPr/>
            </a:pPr>
            <a:r>
              <a:rPr lang="ja-JP" altLang="en-US" sz="2000" b="0" dirty="0">
                <a:solidFill>
                  <a:prstClr val="black"/>
                </a:solidFill>
              </a:rPr>
              <a:t>・記録し、ヒヤリ・ハットがあれば報告したか。</a:t>
            </a:r>
            <a:endPar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10" name="Text Box 25">
            <a:extLst>
              <a:ext uri="{FF2B5EF4-FFF2-40B4-BE49-F238E27FC236}">
                <a16:creationId xmlns:a16="http://schemas.microsoft.com/office/drawing/2014/main" id="{599B8E4B-1BEF-485B-9A95-4316CEC02F3E}"/>
              </a:ext>
            </a:extLst>
          </p:cNvPr>
          <p:cNvSpPr txBox="1">
            <a:spLocks noChangeArrowheads="1"/>
          </p:cNvSpPr>
          <p:nvPr/>
        </p:nvSpPr>
        <p:spPr bwMode="auto">
          <a:xfrm>
            <a:off x="5281720" y="3284984"/>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1" name="スライド番号プレースホルダー 1">
            <a:extLst>
              <a:ext uri="{FF2B5EF4-FFF2-40B4-BE49-F238E27FC236}">
                <a16:creationId xmlns:a16="http://schemas.microsoft.com/office/drawing/2014/main" id="{DC60B2E1-81F0-4805-B4AD-4175B4EE7FAC}"/>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22</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915617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1DC5EA-721D-4C61-9A66-849D0E98CD98}"/>
              </a:ext>
            </a:extLst>
          </p:cNvPr>
          <p:cNvSpPr>
            <a:spLocks noGrp="1"/>
          </p:cNvSpPr>
          <p:nvPr>
            <p:ph type="title"/>
          </p:nvPr>
        </p:nvSpPr>
        <p:spPr/>
        <p:txBody>
          <a:bodyPr/>
          <a:lstStyle/>
          <a:p>
            <a:r>
              <a:rPr lang="ja-JP" altLang="en-US" dirty="0"/>
              <a:t>２．鼻腔内の喀痰吸引</a:t>
            </a:r>
            <a:endParaRPr kumimoji="1" lang="ja-JP" altLang="en-US" dirty="0"/>
          </a:p>
        </p:txBody>
      </p:sp>
      <p:sp>
        <p:nvSpPr>
          <p:cNvPr id="4" name="字幕 3">
            <a:extLst>
              <a:ext uri="{FF2B5EF4-FFF2-40B4-BE49-F238E27FC236}">
                <a16:creationId xmlns:a16="http://schemas.microsoft.com/office/drawing/2014/main" id="{1E91A442-B532-4D8F-B355-5AD0B9C6500F}"/>
              </a:ext>
            </a:extLst>
          </p:cNvPr>
          <p:cNvSpPr>
            <a:spLocks noGrp="1"/>
          </p:cNvSpPr>
          <p:nvPr>
            <p:ph type="subTitle" idx="1"/>
          </p:nvPr>
        </p:nvSpPr>
        <p:spPr>
          <a:xfrm>
            <a:off x="1371600" y="3692624"/>
            <a:ext cx="6400800" cy="2400672"/>
          </a:xfrm>
        </p:spPr>
        <p:txBody>
          <a:bodyPr/>
          <a:lstStyle/>
          <a:p>
            <a:pPr algn="ctr"/>
            <a:r>
              <a:rPr lang="ja-JP" altLang="en-US" dirty="0"/>
              <a:t>単回使用の場合</a:t>
            </a:r>
            <a:endParaRPr lang="en-US" altLang="ja-JP" dirty="0"/>
          </a:p>
          <a:p>
            <a:pPr algn="ctr"/>
            <a:r>
              <a:rPr lang="ja-JP" altLang="en-US" dirty="0"/>
              <a:t>乾燥法の場合</a:t>
            </a:r>
            <a:endParaRPr lang="en-US" altLang="ja-JP" dirty="0"/>
          </a:p>
          <a:p>
            <a:pPr algn="ctr"/>
            <a:r>
              <a:rPr lang="ja-JP" altLang="en-US" dirty="0"/>
              <a:t>薬液浸漬法の場合</a:t>
            </a:r>
          </a:p>
        </p:txBody>
      </p:sp>
    </p:spTree>
    <p:extLst>
      <p:ext uri="{BB962C8B-B14F-4D97-AF65-F5344CB8AC3E}">
        <p14:creationId xmlns:p14="http://schemas.microsoft.com/office/powerpoint/2010/main" val="13889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o4">
            <a:extLst>
              <a:ext uri="{FF2B5EF4-FFF2-40B4-BE49-F238E27FC236}">
                <a16:creationId xmlns:a16="http://schemas.microsoft.com/office/drawing/2014/main" id="{A3D3B039-85D4-4F83-B63C-82ED41C85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76" y="3335478"/>
            <a:ext cx="3794276" cy="313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a:extLst>
              <a:ext uri="{FF2B5EF4-FFF2-40B4-BE49-F238E27FC236}">
                <a16:creationId xmlns:a16="http://schemas.microsoft.com/office/drawing/2014/main" id="{558D6B94-BC75-4408-A3B4-0EF7D3780956}"/>
              </a:ext>
            </a:extLst>
          </p:cNvPr>
          <p:cNvSpPr>
            <a:spLocks noGrp="1"/>
          </p:cNvSpPr>
          <p:nvPr>
            <p:ph type="title"/>
          </p:nvPr>
        </p:nvSpPr>
        <p:spPr/>
        <p:txBody>
          <a:bodyPr>
            <a:noAutofit/>
          </a:bodyPr>
          <a:lstStyle/>
          <a:p>
            <a:r>
              <a:rPr kumimoji="1" lang="ja-JP" altLang="en-US" sz="2200" spc="-150" dirty="0"/>
              <a:t>実施準備：「流水と石けん」による手洗い、指示書の確認、体調の確認</a:t>
            </a:r>
          </a:p>
        </p:txBody>
      </p:sp>
      <p:sp>
        <p:nvSpPr>
          <p:cNvPr id="12" name="テキスト ボックス 11">
            <a:extLst>
              <a:ext uri="{FF2B5EF4-FFF2-40B4-BE49-F238E27FC236}">
                <a16:creationId xmlns:a16="http://schemas.microsoft.com/office/drawing/2014/main" id="{31CB0D7E-9CC9-47FA-B8F2-1F182BD2E295}"/>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13" name="Text Box 6">
            <a:extLst>
              <a:ext uri="{FF2B5EF4-FFF2-40B4-BE49-F238E27FC236}">
                <a16:creationId xmlns:a16="http://schemas.microsoft.com/office/drawing/2014/main" id="{1A3CC7DE-5814-4A85-BDA6-F661334F8613}"/>
              </a:ext>
            </a:extLst>
          </p:cNvPr>
          <p:cNvSpPr txBox="1">
            <a:spLocks noChangeArrowheads="1"/>
          </p:cNvSpPr>
          <p:nvPr/>
        </p:nvSpPr>
        <p:spPr bwMode="auto">
          <a:xfrm>
            <a:off x="251520" y="1260000"/>
            <a:ext cx="864096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○訪問時、「流水と石けん」による手洗いを済ませておく。</a:t>
            </a: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○医師の指示書を確認する。</a:t>
            </a: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○対象者本人・家族もしくは記録にて、体調を確認する。</a:t>
            </a:r>
          </a:p>
        </p:txBody>
      </p:sp>
      <p:sp>
        <p:nvSpPr>
          <p:cNvPr id="15" name="Rectangle 28">
            <a:extLst>
              <a:ext uri="{FF2B5EF4-FFF2-40B4-BE49-F238E27FC236}">
                <a16:creationId xmlns:a16="http://schemas.microsoft.com/office/drawing/2014/main" id="{96358CFF-0F9D-4FFE-8E83-55EE777AD742}"/>
              </a:ext>
            </a:extLst>
          </p:cNvPr>
          <p:cNvSpPr>
            <a:spLocks noChangeArrowheads="1"/>
          </p:cNvSpPr>
          <p:nvPr/>
        </p:nvSpPr>
        <p:spPr bwMode="auto">
          <a:xfrm>
            <a:off x="3960000" y="5948511"/>
            <a:ext cx="4752000" cy="504825"/>
          </a:xfrm>
          <a:prstGeom prst="rect">
            <a:avLst/>
          </a:prstGeom>
          <a:solidFill>
            <a:schemeClr val="accent3"/>
          </a:solidFill>
          <a:ln>
            <a:noFill/>
          </a:ln>
          <a:extLst/>
        </p:spPr>
        <p:txBody>
          <a:bodyPr wrap="none" t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Segoe UI" panose="020B0502040204020203" pitchFamily="34" charset="0"/>
                <a:ea typeface="メイリオ" panose="020B0604030504040204" pitchFamily="50" charset="-128"/>
                <a:cs typeface="+mn-cs"/>
              </a:rPr>
              <a:t>ここまでは、ケアの前に済ませておきます。</a:t>
            </a:r>
          </a:p>
        </p:txBody>
      </p:sp>
      <p:sp>
        <p:nvSpPr>
          <p:cNvPr id="16" name="Text Box 25">
            <a:extLst>
              <a:ext uri="{FF2B5EF4-FFF2-40B4-BE49-F238E27FC236}">
                <a16:creationId xmlns:a16="http://schemas.microsoft.com/office/drawing/2014/main" id="{06534C82-2C7F-404E-AEEA-604EF0A98A79}"/>
              </a:ext>
            </a:extLst>
          </p:cNvPr>
          <p:cNvSpPr txBox="1">
            <a:spLocks noChangeArrowheads="1"/>
          </p:cNvSpPr>
          <p:nvPr/>
        </p:nvSpPr>
        <p:spPr bwMode="auto">
          <a:xfrm>
            <a:off x="4572000" y="378078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7" name="Text Box 29">
            <a:extLst>
              <a:ext uri="{FF2B5EF4-FFF2-40B4-BE49-F238E27FC236}">
                <a16:creationId xmlns:a16="http://schemas.microsoft.com/office/drawing/2014/main" id="{01067D1A-B720-4623-BBDA-B3553869EC8E}"/>
              </a:ext>
            </a:extLst>
          </p:cNvPr>
          <p:cNvSpPr txBox="1">
            <a:spLocks noChangeArrowheads="1"/>
          </p:cNvSpPr>
          <p:nvPr/>
        </p:nvSpPr>
        <p:spPr bwMode="auto">
          <a:xfrm>
            <a:off x="4572000" y="4135674"/>
            <a:ext cx="4140000" cy="1620000"/>
          </a:xfrm>
          <a:prstGeom prst="rect">
            <a:avLst/>
          </a:prstGeom>
          <a:solidFill>
            <a:schemeClr val="accent3">
              <a:lumMod val="20000"/>
              <a:lumOff val="80000"/>
            </a:schemeClr>
          </a:solidFill>
          <a:ln>
            <a:noFill/>
          </a:ln>
          <a:extLst/>
        </p:spPr>
        <p:txBody>
          <a:bodyPr anchor="ctr" anchorCtr="0">
            <a:noAutofit/>
          </a:bodyPr>
          <a:lstStyle>
            <a:lvl1pPr marL="142875" indent="-142875">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・外から細菌等を持ち込まない。</a:t>
            </a:r>
            <a:endPar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288000" marR="0" lvl="0" indent="-288000" algn="l" defTabSz="914400" rtl="0" eaLnBrk="1" fontAlgn="auto" latinLnBrk="0" hangingPunct="1">
              <a:lnSpc>
                <a:spcPct val="100000"/>
              </a:lnSpc>
              <a:spcBef>
                <a:spcPts val="12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・手洗いの時間は、</a:t>
            </a:r>
            <a: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15</a:t>
            </a: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秒以上</a:t>
            </a:r>
            <a: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30</a:t>
            </a: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秒</a:t>
            </a:r>
            <a:b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b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程度。</a:t>
            </a:r>
          </a:p>
        </p:txBody>
      </p:sp>
      <p:sp>
        <p:nvSpPr>
          <p:cNvPr id="9" name="テキスト ボックス 8">
            <a:extLst>
              <a:ext uri="{FF2B5EF4-FFF2-40B4-BE49-F238E27FC236}">
                <a16:creationId xmlns:a16="http://schemas.microsoft.com/office/drawing/2014/main" id="{39176A4E-0D8A-4FD7-8E9A-84859F65874D}"/>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0" name="スライド番号プレースホルダー 1">
            <a:extLst>
              <a:ext uri="{FF2B5EF4-FFF2-40B4-BE49-F238E27FC236}">
                <a16:creationId xmlns:a16="http://schemas.microsoft.com/office/drawing/2014/main" id="{084AFD1B-D41D-467E-B5D2-7452C5449994}"/>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23</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963655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D3C57-9D98-42E3-AE89-EB6DFACBD21B}"/>
              </a:ext>
            </a:extLst>
          </p:cNvPr>
          <p:cNvSpPr>
            <a:spLocks noGrp="1"/>
          </p:cNvSpPr>
          <p:nvPr>
            <p:ph type="title"/>
          </p:nvPr>
        </p:nvSpPr>
        <p:spPr/>
        <p:txBody>
          <a:bodyPr>
            <a:normAutofit fontScale="90000"/>
          </a:bodyPr>
          <a:lstStyle/>
          <a:p>
            <a:r>
              <a:rPr kumimoji="1" lang="ja-JP" altLang="en-US" dirty="0"/>
              <a:t>手順①対象者の同意を得る</a:t>
            </a:r>
          </a:p>
        </p:txBody>
      </p:sp>
      <p:sp>
        <p:nvSpPr>
          <p:cNvPr id="11" name="Text Box 25">
            <a:extLst>
              <a:ext uri="{FF2B5EF4-FFF2-40B4-BE49-F238E27FC236}">
                <a16:creationId xmlns:a16="http://schemas.microsoft.com/office/drawing/2014/main" id="{C68BC23D-A062-476F-B424-FC4FE997A807}"/>
              </a:ext>
            </a:extLst>
          </p:cNvPr>
          <p:cNvSpPr txBox="1">
            <a:spLocks noChangeArrowheads="1"/>
          </p:cNvSpPr>
          <p:nvPr/>
        </p:nvSpPr>
        <p:spPr bwMode="auto">
          <a:xfrm>
            <a:off x="5658421" y="3561927"/>
            <a:ext cx="1514475" cy="383619"/>
          </a:xfrm>
          <a:prstGeom prst="trapezoid">
            <a:avLst/>
          </a:prstGeom>
          <a:solidFill>
            <a:schemeClr val="accent3">
              <a:lumMod val="20000"/>
              <a:lumOff val="80000"/>
            </a:schemeClr>
          </a:solidFill>
          <a:ln>
            <a:noFill/>
          </a:ln>
          <a:extLst/>
        </p:spPr>
        <p:txBody>
          <a:bodyPr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pic>
        <p:nvPicPr>
          <p:cNvPr id="12" name="Picture 6" descr="no5">
            <a:extLst>
              <a:ext uri="{FF2B5EF4-FFF2-40B4-BE49-F238E27FC236}">
                <a16:creationId xmlns:a16="http://schemas.microsoft.com/office/drawing/2014/main" id="{E8123A0C-3EFA-4A22-BED3-A1D572F64D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603" y="1949258"/>
            <a:ext cx="5240985" cy="349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8">
            <a:extLst>
              <a:ext uri="{FF2B5EF4-FFF2-40B4-BE49-F238E27FC236}">
                <a16:creationId xmlns:a16="http://schemas.microsoft.com/office/drawing/2014/main" id="{6386798E-1693-4CEA-9095-80182132FF5C}"/>
              </a:ext>
            </a:extLst>
          </p:cNvPr>
          <p:cNvSpPr txBox="1">
            <a:spLocks noChangeArrowheads="1"/>
          </p:cNvSpPr>
          <p:nvPr/>
        </p:nvSpPr>
        <p:spPr bwMode="auto">
          <a:xfrm>
            <a:off x="252000" y="1260001"/>
            <a:ext cx="8820960" cy="58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○吸引の必要性を説明し、対象者の同意を得る。</a:t>
            </a:r>
          </a:p>
        </p:txBody>
      </p:sp>
      <p:sp>
        <p:nvSpPr>
          <p:cNvPr id="14" name="テキスト ボックス 13">
            <a:extLst>
              <a:ext uri="{FF2B5EF4-FFF2-40B4-BE49-F238E27FC236}">
                <a16:creationId xmlns:a16="http://schemas.microsoft.com/office/drawing/2014/main" id="{039ECA81-C80B-4B25-8E86-E796FE5B288B}"/>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9" name="Text Box 21">
            <a:extLst>
              <a:ext uri="{FF2B5EF4-FFF2-40B4-BE49-F238E27FC236}">
                <a16:creationId xmlns:a16="http://schemas.microsoft.com/office/drawing/2014/main" id="{690A7019-5CD7-4CC7-A9C7-5C129DDC7D6C}"/>
              </a:ext>
            </a:extLst>
          </p:cNvPr>
          <p:cNvSpPr txBox="1">
            <a:spLocks noChangeArrowheads="1"/>
          </p:cNvSpPr>
          <p:nvPr/>
        </p:nvSpPr>
        <p:spPr bwMode="auto">
          <a:xfrm>
            <a:off x="5658421" y="3933056"/>
            <a:ext cx="3096344" cy="144016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・吸引の必要性のある時だけ行っているか。</a:t>
            </a:r>
          </a:p>
        </p:txBody>
      </p:sp>
      <p:sp>
        <p:nvSpPr>
          <p:cNvPr id="8" name="テキスト ボックス 7">
            <a:extLst>
              <a:ext uri="{FF2B5EF4-FFF2-40B4-BE49-F238E27FC236}">
                <a16:creationId xmlns:a16="http://schemas.microsoft.com/office/drawing/2014/main" id="{40E38DBF-2518-4DD3-9806-A9665446620D}"/>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0" name="スライド番号プレースホルダー 1">
            <a:extLst>
              <a:ext uri="{FF2B5EF4-FFF2-40B4-BE49-F238E27FC236}">
                <a16:creationId xmlns:a16="http://schemas.microsoft.com/office/drawing/2014/main" id="{48BDBF25-AEFD-4C27-8A19-2DE7BBD4FCC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85088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kumimoji="1" lang="ja-JP" altLang="en-US" dirty="0"/>
              <a:t>第</a:t>
            </a:r>
            <a:r>
              <a:rPr kumimoji="1" lang="en-US" altLang="ja-JP" dirty="0"/>
              <a:t>Ⅲ</a:t>
            </a:r>
            <a:r>
              <a:rPr kumimoji="1" lang="ja-JP" altLang="en-US" dirty="0"/>
              <a:t>章の学習のポイント</a:t>
            </a:r>
          </a:p>
        </p:txBody>
      </p:sp>
      <p:sp>
        <p:nvSpPr>
          <p:cNvPr id="5" name="コンテンツ プレースホルダ 2">
            <a:extLst>
              <a:ext uri="{FF2B5EF4-FFF2-40B4-BE49-F238E27FC236}">
                <a16:creationId xmlns:a16="http://schemas.microsoft.com/office/drawing/2014/main" id="{AF1BB72E-E721-41EE-802A-E76E42B73121}"/>
              </a:ext>
            </a:extLst>
          </p:cNvPr>
          <p:cNvSpPr txBox="1">
            <a:spLocks/>
          </p:cNvSpPr>
          <p:nvPr/>
        </p:nvSpPr>
        <p:spPr bwMode="auto">
          <a:xfrm>
            <a:off x="239741" y="2736000"/>
            <a:ext cx="8640960" cy="378565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3200" kern="1200" baseline="0">
                <a:solidFill>
                  <a:schemeClr val="tx1"/>
                </a:solidFill>
                <a:latin typeface="Segoe UI" panose="020B0502040204020203" pitchFamily="34" charset="0"/>
                <a:ea typeface="メイリオ" panose="020B060403050404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Segoe UI" panose="020B0502040204020203" pitchFamily="34" charset="0"/>
                <a:ea typeface="メイリオ" panose="020B0604030504040204"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baseline="0">
                <a:solidFill>
                  <a:schemeClr val="tx1"/>
                </a:solidFill>
                <a:latin typeface="Segoe UI" panose="020B0502040204020203" pitchFamily="34" charset="0"/>
                <a:ea typeface="メイリオ" panose="020B0604030504040204"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252000" indent="-252000">
              <a:spcBef>
                <a:spcPts val="1200"/>
              </a:spcBef>
              <a:buNone/>
              <a:defRPr/>
            </a:pPr>
            <a:r>
              <a:rPr lang="ja-JP" altLang="en-US" sz="2000" dirty="0">
                <a:solidFill>
                  <a:schemeClr val="accent3"/>
                </a:solidFill>
              </a:rPr>
              <a:t>▶</a:t>
            </a:r>
            <a:r>
              <a:rPr lang="ja-JP" altLang="en-US" sz="2000" dirty="0"/>
              <a:t>感染予防のため、手洗いの手順や、衛生的な器具の取扱い・操作を習得しましょう。</a:t>
            </a:r>
            <a:endParaRPr lang="en-US" altLang="ja-JP" sz="2000" dirty="0"/>
          </a:p>
          <a:p>
            <a:pPr marL="252000" indent="-252000">
              <a:spcBef>
                <a:spcPts val="1200"/>
              </a:spcBef>
              <a:buNone/>
              <a:defRPr/>
            </a:pPr>
            <a:r>
              <a:rPr lang="ja-JP" altLang="en-US" sz="2000" dirty="0">
                <a:solidFill>
                  <a:schemeClr val="accent3"/>
                </a:solidFill>
              </a:rPr>
              <a:t>▶</a:t>
            </a:r>
            <a:r>
              <a:rPr lang="ja-JP" altLang="en-US" sz="2000" dirty="0"/>
              <a:t>対象者の気持ちに寄り添った喀痰吸引等を行うため、説明や声かけ、同意を得ることを覚えましょう。</a:t>
            </a:r>
            <a:endParaRPr lang="en-US" altLang="ja-JP" sz="2000" dirty="0"/>
          </a:p>
          <a:p>
            <a:pPr marL="252000" indent="-252000">
              <a:spcBef>
                <a:spcPts val="1200"/>
              </a:spcBef>
              <a:buNone/>
              <a:defRPr/>
            </a:pPr>
            <a:r>
              <a:rPr lang="ja-JP" altLang="en-US" sz="2000" dirty="0">
                <a:solidFill>
                  <a:schemeClr val="accent3"/>
                </a:solidFill>
              </a:rPr>
              <a:t>▶</a:t>
            </a:r>
            <a:r>
              <a:rPr lang="ja-JP" altLang="en-US" sz="2000" dirty="0"/>
              <a:t>喀痰吸引を安全に実施するため、吸引圧や吸引の時間、吸引カテーテルをいれる長さなどに関する注意点を学習しましょう。</a:t>
            </a:r>
            <a:endParaRPr lang="en-US" altLang="ja-JP" sz="2000" dirty="0"/>
          </a:p>
          <a:p>
            <a:pPr marL="252000" indent="-252000">
              <a:spcBef>
                <a:spcPts val="1200"/>
              </a:spcBef>
              <a:buNone/>
              <a:defRPr/>
            </a:pPr>
            <a:r>
              <a:rPr lang="ja-JP" altLang="en-US" sz="2000" dirty="0">
                <a:solidFill>
                  <a:schemeClr val="accent3"/>
                </a:solidFill>
              </a:rPr>
              <a:t>▶</a:t>
            </a:r>
            <a:r>
              <a:rPr lang="ja-JP" altLang="en-US" sz="2000" dirty="0"/>
              <a:t>経管栄養を安全に実施するため、栄養剤の温度や注入速度、胃ろうチューブや経鼻胃管の観察などに関する注意点を覚えましょう。</a:t>
            </a:r>
            <a:endParaRPr lang="en-US" altLang="ja-JP" sz="2000" dirty="0"/>
          </a:p>
          <a:p>
            <a:pPr marL="252000" indent="-252000">
              <a:spcBef>
                <a:spcPts val="1200"/>
              </a:spcBef>
              <a:buNone/>
              <a:defRPr/>
            </a:pPr>
            <a:r>
              <a:rPr lang="ja-JP" altLang="en-US" sz="2000" dirty="0">
                <a:solidFill>
                  <a:schemeClr val="accent3"/>
                </a:solidFill>
              </a:rPr>
              <a:t>▶</a:t>
            </a:r>
            <a:r>
              <a:rPr lang="ja-JP" altLang="en-US" sz="2000" dirty="0"/>
              <a:t>対象者の状態観察を学習し、医師や看護師に報告できるようになりましょう。</a:t>
            </a:r>
            <a:endPar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2D285AAA-DA23-4B67-A724-A949D16AD43E}"/>
              </a:ext>
            </a:extLst>
          </p:cNvPr>
          <p:cNvSpPr txBox="1"/>
          <p:nvPr/>
        </p:nvSpPr>
        <p:spPr>
          <a:xfrm>
            <a:off x="6154916" y="169200"/>
            <a:ext cx="14414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学習のポイント</a:t>
            </a:r>
          </a:p>
        </p:txBody>
      </p:sp>
      <p:sp>
        <p:nvSpPr>
          <p:cNvPr id="7" name="コンテンツ プレースホルダ 2">
            <a:extLst>
              <a:ext uri="{FF2B5EF4-FFF2-40B4-BE49-F238E27FC236}">
                <a16:creationId xmlns:a16="http://schemas.microsoft.com/office/drawing/2014/main" id="{0E9F2CBE-FD5D-47FD-B0AA-5C97EB7BA6FF}"/>
              </a:ext>
            </a:extLst>
          </p:cNvPr>
          <p:cNvSpPr txBox="1">
            <a:spLocks/>
          </p:cNvSpPr>
          <p:nvPr/>
        </p:nvSpPr>
        <p:spPr bwMode="auto">
          <a:xfrm>
            <a:off x="107504" y="1296000"/>
            <a:ext cx="4374496" cy="1169551"/>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3200" kern="1200" baseline="0">
                <a:solidFill>
                  <a:schemeClr val="tx1"/>
                </a:solidFill>
                <a:latin typeface="Segoe UI" panose="020B0502040204020203" pitchFamily="34" charset="0"/>
                <a:ea typeface="メイリオ" panose="020B060403050404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Segoe UI" panose="020B0502040204020203" pitchFamily="34" charset="0"/>
                <a:ea typeface="メイリオ" panose="020B0604030504040204"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baseline="0">
                <a:solidFill>
                  <a:schemeClr val="tx1"/>
                </a:solidFill>
                <a:latin typeface="Segoe UI" panose="020B0502040204020203" pitchFamily="34" charset="0"/>
                <a:ea typeface="メイリオ" panose="020B0604030504040204"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spcBef>
                <a:spcPts val="60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１</a:t>
            </a:r>
            <a:r>
              <a:rPr kumimoji="1" lang="en-US"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口腔内の喀痰</a:t>
            </a:r>
            <a:r>
              <a:rPr kumimoji="1" lang="ja-JP"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a:t>
            </a:r>
            <a:endParaRPr kumimoji="1" lang="en-US"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42900" marR="0" lvl="0" indent="-342900" algn="l" defTabSz="914400" rtl="0" eaLnBrk="1" fontAlgn="auto" latinLnBrk="0" hangingPunct="1">
              <a:spcBef>
                <a:spcPts val="60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２</a:t>
            </a:r>
            <a:r>
              <a:rPr kumimoji="1" lang="en-US"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鼻腔内の喀痰</a:t>
            </a:r>
            <a:r>
              <a:rPr kumimoji="1" lang="ja-JP"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a:t>
            </a:r>
            <a:r>
              <a:rPr kumimoji="1" lang="ja-JP" altLang="en-US"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 </a:t>
            </a:r>
          </a:p>
          <a:p>
            <a:pPr marL="342900" marR="0" lvl="0" indent="-342900" algn="l" defTabSz="914400" rtl="0" eaLnBrk="1" fontAlgn="auto" latinLnBrk="0" hangingPunct="1">
              <a:spcBef>
                <a:spcPts val="60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３</a:t>
            </a:r>
            <a:r>
              <a:rPr kumimoji="1" lang="en-US"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気管カニューレ内部の喀痰</a:t>
            </a:r>
            <a:r>
              <a:rPr kumimoji="1" lang="ja-JP"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a:t>
            </a:r>
            <a:endPar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8" name="コンテンツ プレースホルダ 2">
            <a:extLst>
              <a:ext uri="{FF2B5EF4-FFF2-40B4-BE49-F238E27FC236}">
                <a16:creationId xmlns:a16="http://schemas.microsoft.com/office/drawing/2014/main" id="{1EDE4B2D-B045-49E4-8D82-E2B813F51BB7}"/>
              </a:ext>
            </a:extLst>
          </p:cNvPr>
          <p:cNvSpPr txBox="1">
            <a:spLocks/>
          </p:cNvSpPr>
          <p:nvPr/>
        </p:nvSpPr>
        <p:spPr bwMode="auto">
          <a:xfrm>
            <a:off x="4212912" y="1296000"/>
            <a:ext cx="5183624" cy="1169551"/>
          </a:xfrm>
          <a:prstGeom prst="rect">
            <a:avLst/>
          </a:prstGeom>
          <a:noFill/>
          <a:extLst/>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3200" kern="1200" baseline="0">
                <a:solidFill>
                  <a:schemeClr val="tx1"/>
                </a:solidFill>
                <a:latin typeface="Segoe UI" panose="020B0502040204020203" pitchFamily="34" charset="0"/>
                <a:ea typeface="メイリオ" panose="020B060403050404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Segoe UI" panose="020B0502040204020203" pitchFamily="34" charset="0"/>
                <a:ea typeface="メイリオ" panose="020B0604030504040204"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baseline="0">
                <a:solidFill>
                  <a:schemeClr val="tx1"/>
                </a:solidFill>
                <a:latin typeface="Segoe UI" panose="020B0502040204020203" pitchFamily="34" charset="0"/>
                <a:ea typeface="メイリオ" panose="020B0604030504040204"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baseline="0">
                <a:solidFill>
                  <a:schemeClr val="tx1"/>
                </a:solidFill>
                <a:latin typeface="Segoe UI" panose="020B0502040204020203" pitchFamily="34" charset="0"/>
                <a:ea typeface="メイリオ" panose="020B0604030504040204"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spcBef>
                <a:spcPts val="600"/>
              </a:spcBef>
              <a:spcAft>
                <a:spcPts val="0"/>
              </a:spcAft>
              <a:buClrTx/>
              <a:buSzTx/>
              <a:buFontTx/>
              <a:buNone/>
              <a:tabLst/>
              <a:defRPr/>
            </a:pPr>
            <a:r>
              <a:rPr kumimoji="1" lang="ja-JP"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４</a:t>
            </a:r>
            <a:r>
              <a:rPr kumimoji="1" lang="en-US"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 </a:t>
            </a:r>
            <a:r>
              <a:rPr kumimoji="1" lang="ja-JP"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胃</a:t>
            </a:r>
            <a:r>
              <a:rPr kumimoji="1" lang="ja-JP" altLang="ja-JP" sz="2000" b="1" i="0" u="none" strike="noStrike" kern="1200" cap="none" spc="0" normalizeH="0" baseline="0" noProof="0" dirty="0" err="1">
                <a:ln>
                  <a:noFill/>
                </a:ln>
                <a:solidFill>
                  <a:prstClr val="black"/>
                </a:solidFill>
                <a:effectLst/>
                <a:uLnTx/>
                <a:uFillTx/>
                <a:latin typeface="Segoe UI" panose="020B0502040204020203" pitchFamily="34" charset="0"/>
                <a:ea typeface="メイリオ" panose="020B0604030504040204" pitchFamily="50" charset="-128"/>
                <a:cs typeface="+mn-cs"/>
              </a:rPr>
              <a:t>ろう</a:t>
            </a:r>
            <a:r>
              <a:rPr kumimoji="1" lang="ja-JP" altLang="en-US" sz="2000" b="1" i="0" u="none" strike="noStrike" kern="1200" cap="none" spc="0" normalizeH="0" baseline="0" noProof="0" dirty="0" err="1">
                <a:ln>
                  <a:noFill/>
                </a:ln>
                <a:solidFill>
                  <a:prstClr val="black"/>
                </a:solidFill>
                <a:effectLst/>
                <a:uLnTx/>
                <a:uFillTx/>
                <a:latin typeface="Segoe UI" panose="020B0502040204020203" pitchFamily="34" charset="0"/>
                <a:ea typeface="メイリオ" panose="020B0604030504040204" pitchFamily="50" charset="-128"/>
                <a:cs typeface="+mn-cs"/>
              </a:rPr>
              <a:t>に</a:t>
            </a:r>
            <a:r>
              <a:rPr kumimoji="1" lang="ja-JP" altLang="en-US"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よる経管栄養</a:t>
            </a:r>
            <a:r>
              <a:rPr kumimoji="1" lang="ja-JP"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（液体栄養剤）</a:t>
            </a:r>
            <a:endParaRPr kumimoji="1" lang="ja-JP" altLang="en-US"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42900" marR="0" lvl="0" indent="-342900" algn="l" defTabSz="914400" rtl="0" eaLnBrk="1" fontAlgn="auto" latinLnBrk="0" hangingPunct="1">
              <a:spcBef>
                <a:spcPts val="600"/>
              </a:spcBef>
              <a:spcAft>
                <a:spcPts val="0"/>
              </a:spcAft>
              <a:buClrTx/>
              <a:buSzTx/>
              <a:buFontTx/>
              <a:buNone/>
              <a:tabLst/>
              <a:defRPr/>
            </a:pPr>
            <a:r>
              <a:rPr kumimoji="1" lang="ja-JP"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５</a:t>
            </a:r>
            <a:r>
              <a:rPr kumimoji="1" lang="en-US"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胃</a:t>
            </a:r>
            <a:r>
              <a:rPr kumimoji="1" lang="ja-JP" altLang="en-US" sz="2000" b="1" i="0" u="none" strike="noStrike" kern="1200" cap="none" spc="0" normalizeH="0" baseline="0" noProof="0" dirty="0" err="1">
                <a:ln>
                  <a:noFill/>
                </a:ln>
                <a:solidFill>
                  <a:prstClr val="black"/>
                </a:solidFill>
                <a:effectLst/>
                <a:uLnTx/>
                <a:uFillTx/>
                <a:latin typeface="Segoe UI" panose="020B0502040204020203" pitchFamily="34" charset="0"/>
                <a:ea typeface="メイリオ" panose="020B0604030504040204" pitchFamily="50" charset="-128"/>
                <a:cs typeface="+mn-cs"/>
              </a:rPr>
              <a:t>ろうに</a:t>
            </a:r>
            <a:r>
              <a:rPr kumimoji="1" lang="ja-JP" altLang="en-US"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よる</a:t>
            </a:r>
            <a:r>
              <a:rPr kumimoji="1" lang="ja-JP"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経管栄養（半固形栄養剤）</a:t>
            </a:r>
            <a:endParaRPr kumimoji="1" lang="ja-JP" altLang="en-US"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42900" marR="0" lvl="0" indent="-342900" algn="l" defTabSz="914400" rtl="0" eaLnBrk="1" fontAlgn="auto" latinLnBrk="0" hangingPunct="1">
              <a:spcBef>
                <a:spcPts val="600"/>
              </a:spcBef>
              <a:spcAft>
                <a:spcPts val="0"/>
              </a:spcAft>
              <a:buClrTx/>
              <a:buSzTx/>
              <a:buFontTx/>
              <a:buNone/>
              <a:tabLst/>
              <a:defRPr/>
            </a:pPr>
            <a:r>
              <a:rPr kumimoji="1" lang="ja-JP"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６</a:t>
            </a:r>
            <a:r>
              <a:rPr kumimoji="1" lang="en-US"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 </a:t>
            </a:r>
            <a:r>
              <a:rPr kumimoji="1" lang="ja-JP"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経鼻</a:t>
            </a:r>
            <a:r>
              <a:rPr kumimoji="1" lang="ja-JP" altLang="en-US"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経管栄養</a:t>
            </a:r>
            <a:r>
              <a:rPr kumimoji="1" lang="ja-JP" altLang="ja-JP" sz="2000" b="1"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（液体栄養剤）</a:t>
            </a:r>
            <a:endPar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Tree>
    <p:extLst>
      <p:ext uri="{BB962C8B-B14F-4D97-AF65-F5344CB8AC3E}">
        <p14:creationId xmlns:p14="http://schemas.microsoft.com/office/powerpoint/2010/main" val="2961420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D3C57-9D98-42E3-AE89-EB6DFACBD21B}"/>
              </a:ext>
            </a:extLst>
          </p:cNvPr>
          <p:cNvSpPr>
            <a:spLocks noGrp="1"/>
          </p:cNvSpPr>
          <p:nvPr>
            <p:ph type="title"/>
          </p:nvPr>
        </p:nvSpPr>
        <p:spPr/>
        <p:txBody>
          <a:bodyPr>
            <a:normAutofit fontScale="90000"/>
          </a:bodyPr>
          <a:lstStyle/>
          <a:p>
            <a:r>
              <a:rPr kumimoji="1" lang="ja-JP" altLang="en-US" dirty="0"/>
              <a:t>手順</a:t>
            </a:r>
            <a:r>
              <a:rPr lang="ja-JP" altLang="en-US" dirty="0"/>
              <a:t>②環境を整え、鼻腔内を観察する</a:t>
            </a:r>
            <a:endParaRPr kumimoji="1" lang="ja-JP" altLang="en-US" dirty="0"/>
          </a:p>
        </p:txBody>
      </p:sp>
      <p:sp>
        <p:nvSpPr>
          <p:cNvPr id="14" name="Text Box 21">
            <a:extLst>
              <a:ext uri="{FF2B5EF4-FFF2-40B4-BE49-F238E27FC236}">
                <a16:creationId xmlns:a16="http://schemas.microsoft.com/office/drawing/2014/main" id="{1FABF54B-27B2-4631-AD9E-3DA4A4CAB7A2}"/>
              </a:ext>
            </a:extLst>
          </p:cNvPr>
          <p:cNvSpPr txBox="1">
            <a:spLocks noChangeArrowheads="1"/>
          </p:cNvSpPr>
          <p:nvPr/>
        </p:nvSpPr>
        <p:spPr bwMode="auto">
          <a:xfrm>
            <a:off x="1763688" y="4077072"/>
            <a:ext cx="5544616" cy="162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・効果的に喀痰を吸引できる体位か。</a:t>
            </a:r>
          </a:p>
          <a:p>
            <a:pPr marL="288000" marR="0" lvl="0" indent="-28800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・喀痰の貯留、出血などのチェックをしたか。</a:t>
            </a:r>
          </a:p>
        </p:txBody>
      </p:sp>
      <p:sp>
        <p:nvSpPr>
          <p:cNvPr id="15" name="Text Box 25">
            <a:extLst>
              <a:ext uri="{FF2B5EF4-FFF2-40B4-BE49-F238E27FC236}">
                <a16:creationId xmlns:a16="http://schemas.microsoft.com/office/drawing/2014/main" id="{F7398943-671F-4853-9928-3E323A8F8BE0}"/>
              </a:ext>
            </a:extLst>
          </p:cNvPr>
          <p:cNvSpPr txBox="1">
            <a:spLocks noChangeArrowheads="1"/>
          </p:cNvSpPr>
          <p:nvPr/>
        </p:nvSpPr>
        <p:spPr bwMode="auto">
          <a:xfrm>
            <a:off x="1766951" y="3708000"/>
            <a:ext cx="1514475" cy="383619"/>
          </a:xfrm>
          <a:prstGeom prst="trapezoid">
            <a:avLst/>
          </a:prstGeom>
          <a:solidFill>
            <a:schemeClr val="accent3">
              <a:lumMod val="20000"/>
              <a:lumOff val="80000"/>
            </a:schemeClr>
          </a:solidFill>
          <a:ln>
            <a:noFill/>
          </a:ln>
          <a:extLst/>
        </p:spPr>
        <p:txBody>
          <a:bodyPr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6" name="Text Box 18">
            <a:extLst>
              <a:ext uri="{FF2B5EF4-FFF2-40B4-BE49-F238E27FC236}">
                <a16:creationId xmlns:a16="http://schemas.microsoft.com/office/drawing/2014/main" id="{35259843-A018-49FA-B9AA-8614E9C6CB0A}"/>
              </a:ext>
            </a:extLst>
          </p:cNvPr>
          <p:cNvSpPr txBox="1">
            <a:spLocks noChangeArrowheads="1"/>
          </p:cNvSpPr>
          <p:nvPr/>
        </p:nvSpPr>
        <p:spPr bwMode="auto">
          <a:xfrm>
            <a:off x="251520" y="1260000"/>
            <a:ext cx="864096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○吸引の環境を整える。</a:t>
            </a: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○効果的に喀痰を吸引できる体位に調整する。</a:t>
            </a: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○鼻の周囲、鼻腔内を観察し、喀痰の貯留、出血などを確認する。</a:t>
            </a:r>
          </a:p>
        </p:txBody>
      </p:sp>
      <p:sp>
        <p:nvSpPr>
          <p:cNvPr id="8" name="テキスト ボックス 7">
            <a:extLst>
              <a:ext uri="{FF2B5EF4-FFF2-40B4-BE49-F238E27FC236}">
                <a16:creationId xmlns:a16="http://schemas.microsoft.com/office/drawing/2014/main" id="{EF9C0E11-7A9C-4748-89E7-B8EE9F7D3935}"/>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7" name="スライド番号プレースホルダー 1">
            <a:extLst>
              <a:ext uri="{FF2B5EF4-FFF2-40B4-BE49-F238E27FC236}">
                <a16:creationId xmlns:a16="http://schemas.microsoft.com/office/drawing/2014/main" id="{0E05EADC-CE05-4BE1-A4FA-CC2A6EACD672}"/>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308056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A896F-E781-4066-88DD-B5A5F05C47FC}"/>
              </a:ext>
            </a:extLst>
          </p:cNvPr>
          <p:cNvSpPr>
            <a:spLocks noGrp="1"/>
          </p:cNvSpPr>
          <p:nvPr>
            <p:ph type="title"/>
          </p:nvPr>
        </p:nvSpPr>
        <p:spPr/>
        <p:txBody>
          <a:bodyPr>
            <a:normAutofit fontScale="90000"/>
          </a:bodyPr>
          <a:lstStyle/>
          <a:p>
            <a:r>
              <a:rPr kumimoji="1" lang="ja-JP" altLang="en-US" dirty="0"/>
              <a:t>手順③手洗いをする</a:t>
            </a:r>
          </a:p>
        </p:txBody>
      </p:sp>
      <p:sp>
        <p:nvSpPr>
          <p:cNvPr id="8" name="テキスト ボックス 7">
            <a:extLst>
              <a:ext uri="{FF2B5EF4-FFF2-40B4-BE49-F238E27FC236}">
                <a16:creationId xmlns:a16="http://schemas.microsoft.com/office/drawing/2014/main" id="{66F41E38-0F69-43FF-B6D9-F4961312D569}"/>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9" name="Rectangle 2">
            <a:extLst>
              <a:ext uri="{FF2B5EF4-FFF2-40B4-BE49-F238E27FC236}">
                <a16:creationId xmlns:a16="http://schemas.microsoft.com/office/drawing/2014/main" id="{DD26FCA7-A79D-46B0-B339-DC582F07A914}"/>
              </a:ext>
            </a:extLst>
          </p:cNvPr>
          <p:cNvSpPr>
            <a:spLocks noChangeArrowheads="1"/>
          </p:cNvSpPr>
          <p:nvPr/>
        </p:nvSpPr>
        <p:spPr bwMode="auto">
          <a:xfrm>
            <a:off x="252000" y="1260000"/>
            <a:ext cx="85689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○流水と石けんで手洗い、あるいは、速乾性擦式手指消毒剤で手洗いをする。</a:t>
            </a:r>
          </a:p>
        </p:txBody>
      </p:sp>
      <p:sp>
        <p:nvSpPr>
          <p:cNvPr id="10" name="Text Box 5">
            <a:extLst>
              <a:ext uri="{FF2B5EF4-FFF2-40B4-BE49-F238E27FC236}">
                <a16:creationId xmlns:a16="http://schemas.microsoft.com/office/drawing/2014/main" id="{27C40633-4858-4AFA-862E-0BD15E4A9E5F}"/>
              </a:ext>
            </a:extLst>
          </p:cNvPr>
          <p:cNvSpPr txBox="1">
            <a:spLocks noChangeArrowheads="1"/>
          </p:cNvSpPr>
          <p:nvPr/>
        </p:nvSpPr>
        <p:spPr bwMode="auto">
          <a:xfrm>
            <a:off x="971600" y="3668603"/>
            <a:ext cx="7236000" cy="1200557"/>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・対象者の体に接触した後、吸引前の手洗いを行っているか。</a:t>
            </a:r>
            <a:endParaRPr kumimoji="1" lang="ja-JP" altLang="en-US" sz="2000" b="0" i="0" u="none" strike="sngStrike" kern="1200" cap="none" spc="0" normalizeH="0" baseline="0" noProof="0" dirty="0">
              <a:ln>
                <a:noFill/>
              </a:ln>
              <a:solidFill>
                <a:srgbClr val="FF0000"/>
              </a:solidFill>
              <a:effectLst/>
              <a:uLnTx/>
              <a:uFillTx/>
              <a:latin typeface="Segoe UI" panose="020B0502040204020203" pitchFamily="34" charset="0"/>
              <a:ea typeface="メイリオ" panose="020B0604030504040204" pitchFamily="50" charset="-128"/>
              <a:cs typeface="+mn-cs"/>
            </a:endParaRPr>
          </a:p>
        </p:txBody>
      </p:sp>
      <p:sp>
        <p:nvSpPr>
          <p:cNvPr id="11" name="Text Box 25">
            <a:extLst>
              <a:ext uri="{FF2B5EF4-FFF2-40B4-BE49-F238E27FC236}">
                <a16:creationId xmlns:a16="http://schemas.microsoft.com/office/drawing/2014/main" id="{392E8EA3-D6EE-44AC-87AC-DC8260AB1D69}"/>
              </a:ext>
            </a:extLst>
          </p:cNvPr>
          <p:cNvSpPr txBox="1">
            <a:spLocks noChangeArrowheads="1"/>
          </p:cNvSpPr>
          <p:nvPr/>
        </p:nvSpPr>
        <p:spPr bwMode="auto">
          <a:xfrm>
            <a:off x="976536" y="3297408"/>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7" name="スライド番号プレースホルダー 1">
            <a:extLst>
              <a:ext uri="{FF2B5EF4-FFF2-40B4-BE49-F238E27FC236}">
                <a16:creationId xmlns:a16="http://schemas.microsoft.com/office/drawing/2014/main" id="{08F11B8E-24D4-4878-A8EA-350330A24FAC}"/>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26</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947965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p:txBody>
          <a:bodyPr>
            <a:normAutofit fontScale="90000"/>
          </a:bodyPr>
          <a:lstStyle/>
          <a:p>
            <a:r>
              <a:rPr kumimoji="1" lang="ja-JP" altLang="en-US" dirty="0"/>
              <a:t>＜単回使用＞手順④吸引カテーテルを取り出す</a:t>
            </a:r>
          </a:p>
        </p:txBody>
      </p:sp>
      <p:sp>
        <p:nvSpPr>
          <p:cNvPr id="28" name="テキスト ボックス 27">
            <a:extLst>
              <a:ext uri="{FF2B5EF4-FFF2-40B4-BE49-F238E27FC236}">
                <a16:creationId xmlns:a16="http://schemas.microsoft.com/office/drawing/2014/main" id="{348DF56C-9EC8-46A5-BDC6-2B0FE27B09A3}"/>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43" name="Text Box 3">
            <a:extLst>
              <a:ext uri="{FF2B5EF4-FFF2-40B4-BE49-F238E27FC236}">
                <a16:creationId xmlns:a16="http://schemas.microsoft.com/office/drawing/2014/main" id="{F0450C75-3012-4D04-95A6-E6E55173261F}"/>
              </a:ext>
            </a:extLst>
          </p:cNvPr>
          <p:cNvSpPr txBox="1">
            <a:spLocks noChangeArrowheads="1"/>
          </p:cNvSpPr>
          <p:nvPr/>
        </p:nvSpPr>
        <p:spPr bwMode="auto">
          <a:xfrm>
            <a:off x="251520" y="1260000"/>
            <a:ext cx="8568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○吸引カテーテルを不潔にならないように取り出す。</a:t>
            </a:r>
          </a:p>
        </p:txBody>
      </p:sp>
      <p:pic>
        <p:nvPicPr>
          <p:cNvPr id="44" name="図 43">
            <a:extLst>
              <a:ext uri="{FF2B5EF4-FFF2-40B4-BE49-F238E27FC236}">
                <a16:creationId xmlns:a16="http://schemas.microsoft.com/office/drawing/2014/main" id="{993DA31A-BF3A-49DC-B84A-15DF5DE26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15" y="1908000"/>
            <a:ext cx="2733970" cy="2052000"/>
          </a:xfrm>
          <a:prstGeom prst="rect">
            <a:avLst/>
          </a:prstGeom>
        </p:spPr>
      </p:pic>
      <p:pic>
        <p:nvPicPr>
          <p:cNvPr id="45" name="図 44">
            <a:extLst>
              <a:ext uri="{FF2B5EF4-FFF2-40B4-BE49-F238E27FC236}">
                <a16:creationId xmlns:a16="http://schemas.microsoft.com/office/drawing/2014/main" id="{D8E616E1-CC2E-42E0-BB0D-F5B866C18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093" y="1908000"/>
            <a:ext cx="2618278" cy="2052000"/>
          </a:xfrm>
          <a:prstGeom prst="rect">
            <a:avLst/>
          </a:prstGeom>
        </p:spPr>
      </p:pic>
      <p:pic>
        <p:nvPicPr>
          <p:cNvPr id="46" name="図 45">
            <a:extLst>
              <a:ext uri="{FF2B5EF4-FFF2-40B4-BE49-F238E27FC236}">
                <a16:creationId xmlns:a16="http://schemas.microsoft.com/office/drawing/2014/main" id="{F8A59672-9B17-4F53-AA39-60998A3CF6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3479" y="1908000"/>
            <a:ext cx="2733970" cy="2052000"/>
          </a:xfrm>
          <a:prstGeom prst="rect">
            <a:avLst/>
          </a:prstGeom>
        </p:spPr>
      </p:pic>
      <p:pic>
        <p:nvPicPr>
          <p:cNvPr id="47" name="図 46">
            <a:extLst>
              <a:ext uri="{FF2B5EF4-FFF2-40B4-BE49-F238E27FC236}">
                <a16:creationId xmlns:a16="http://schemas.microsoft.com/office/drawing/2014/main" id="{569C1474-CDC4-42A9-92F9-01596A7228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016" y="4408843"/>
            <a:ext cx="2737594" cy="2054720"/>
          </a:xfrm>
          <a:prstGeom prst="rect">
            <a:avLst/>
          </a:prstGeom>
        </p:spPr>
      </p:pic>
      <p:pic>
        <p:nvPicPr>
          <p:cNvPr id="48" name="図 47">
            <a:extLst>
              <a:ext uri="{FF2B5EF4-FFF2-40B4-BE49-F238E27FC236}">
                <a16:creationId xmlns:a16="http://schemas.microsoft.com/office/drawing/2014/main" id="{3E57CA99-FA39-49F9-AF1D-F9586D1650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3616" y="4404929"/>
            <a:ext cx="2739627" cy="2051676"/>
          </a:xfrm>
          <a:prstGeom prst="rect">
            <a:avLst/>
          </a:prstGeom>
        </p:spPr>
      </p:pic>
      <p:sp>
        <p:nvSpPr>
          <p:cNvPr id="49" name="テキスト ボックス 9">
            <a:extLst>
              <a:ext uri="{FF2B5EF4-FFF2-40B4-BE49-F238E27FC236}">
                <a16:creationId xmlns:a16="http://schemas.microsoft.com/office/drawing/2014/main" id="{4841E7AE-8286-4ADB-B486-AAC479EB2F98}"/>
              </a:ext>
            </a:extLst>
          </p:cNvPr>
          <p:cNvSpPr txBox="1">
            <a:spLocks noChangeArrowheads="1"/>
          </p:cNvSpPr>
          <p:nvPr/>
        </p:nvSpPr>
        <p:spPr bwMode="auto">
          <a:xfrm>
            <a:off x="396000" y="1908000"/>
            <a:ext cx="471851" cy="495229"/>
          </a:xfrm>
          <a:prstGeom prst="rect">
            <a:avLst/>
          </a:prstGeom>
          <a:solidFill>
            <a:schemeClr val="bg1"/>
          </a:solidFill>
          <a:ln>
            <a:noFill/>
          </a:ln>
          <a:extLst/>
        </p:spPr>
        <p:txBody>
          <a:bodyPr wrap="none" lIns="0" tIns="0" rIns="72000" bIns="18000">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①</a:t>
            </a:r>
          </a:p>
        </p:txBody>
      </p:sp>
      <p:sp>
        <p:nvSpPr>
          <p:cNvPr id="50" name="テキスト ボックス 10">
            <a:extLst>
              <a:ext uri="{FF2B5EF4-FFF2-40B4-BE49-F238E27FC236}">
                <a16:creationId xmlns:a16="http://schemas.microsoft.com/office/drawing/2014/main" id="{DB7F8A2D-E151-485B-9851-E9B46C8E8735}"/>
              </a:ext>
            </a:extLst>
          </p:cNvPr>
          <p:cNvSpPr txBox="1">
            <a:spLocks noChangeArrowheads="1"/>
          </p:cNvSpPr>
          <p:nvPr/>
        </p:nvSpPr>
        <p:spPr bwMode="auto">
          <a:xfrm>
            <a:off x="3263014" y="1908000"/>
            <a:ext cx="471851" cy="495229"/>
          </a:xfrm>
          <a:prstGeom prst="rect">
            <a:avLst/>
          </a:prstGeom>
          <a:solidFill>
            <a:schemeClr val="bg1"/>
          </a:solidFill>
          <a:ln>
            <a:noFill/>
          </a:ln>
          <a:extLst/>
        </p:spPr>
        <p:txBody>
          <a:bodyPr wrap="none" lIns="0" tIns="0" rIns="72000" bIns="18000">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②</a:t>
            </a:r>
          </a:p>
        </p:txBody>
      </p:sp>
      <p:sp>
        <p:nvSpPr>
          <p:cNvPr id="51" name="テキスト ボックス 11">
            <a:extLst>
              <a:ext uri="{FF2B5EF4-FFF2-40B4-BE49-F238E27FC236}">
                <a16:creationId xmlns:a16="http://schemas.microsoft.com/office/drawing/2014/main" id="{EF7D8190-176A-473B-8F00-D95002623050}"/>
              </a:ext>
            </a:extLst>
          </p:cNvPr>
          <p:cNvSpPr txBox="1">
            <a:spLocks noChangeArrowheads="1"/>
          </p:cNvSpPr>
          <p:nvPr/>
        </p:nvSpPr>
        <p:spPr bwMode="auto">
          <a:xfrm>
            <a:off x="6012464" y="1908000"/>
            <a:ext cx="471851" cy="495229"/>
          </a:xfrm>
          <a:prstGeom prst="rect">
            <a:avLst/>
          </a:prstGeom>
          <a:solidFill>
            <a:schemeClr val="bg1"/>
          </a:solidFill>
          <a:ln>
            <a:noFill/>
          </a:ln>
          <a:extLst/>
        </p:spPr>
        <p:txBody>
          <a:bodyPr wrap="none" lIns="0" tIns="0" rIns="72000" bIns="18000">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③</a:t>
            </a:r>
          </a:p>
        </p:txBody>
      </p:sp>
      <p:sp>
        <p:nvSpPr>
          <p:cNvPr id="52" name="テキスト ボックス 12">
            <a:extLst>
              <a:ext uri="{FF2B5EF4-FFF2-40B4-BE49-F238E27FC236}">
                <a16:creationId xmlns:a16="http://schemas.microsoft.com/office/drawing/2014/main" id="{835FFB83-3BF7-4755-AD84-218328DFB855}"/>
              </a:ext>
            </a:extLst>
          </p:cNvPr>
          <p:cNvSpPr txBox="1">
            <a:spLocks noChangeArrowheads="1"/>
          </p:cNvSpPr>
          <p:nvPr/>
        </p:nvSpPr>
        <p:spPr bwMode="auto">
          <a:xfrm>
            <a:off x="396000" y="4408843"/>
            <a:ext cx="471851" cy="495229"/>
          </a:xfrm>
          <a:prstGeom prst="rect">
            <a:avLst/>
          </a:prstGeom>
          <a:solidFill>
            <a:schemeClr val="bg1"/>
          </a:solidFill>
          <a:ln>
            <a:noFill/>
          </a:ln>
          <a:extLst/>
        </p:spPr>
        <p:txBody>
          <a:bodyPr wrap="none" lIns="0" tIns="0" rIns="72000" bIns="18000">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④</a:t>
            </a:r>
          </a:p>
        </p:txBody>
      </p:sp>
      <p:sp>
        <p:nvSpPr>
          <p:cNvPr id="53" name="テキスト ボックス 13">
            <a:extLst>
              <a:ext uri="{FF2B5EF4-FFF2-40B4-BE49-F238E27FC236}">
                <a16:creationId xmlns:a16="http://schemas.microsoft.com/office/drawing/2014/main" id="{8C5AB6F3-3D0A-4E26-B8E7-7CB5545A7638}"/>
              </a:ext>
            </a:extLst>
          </p:cNvPr>
          <p:cNvSpPr txBox="1">
            <a:spLocks noChangeArrowheads="1"/>
          </p:cNvSpPr>
          <p:nvPr/>
        </p:nvSpPr>
        <p:spPr bwMode="auto">
          <a:xfrm>
            <a:off x="3243616" y="4403407"/>
            <a:ext cx="471851" cy="495229"/>
          </a:xfrm>
          <a:prstGeom prst="rect">
            <a:avLst/>
          </a:prstGeom>
          <a:solidFill>
            <a:schemeClr val="bg1"/>
          </a:solidFill>
          <a:ln>
            <a:noFill/>
          </a:ln>
          <a:extLst/>
        </p:spPr>
        <p:txBody>
          <a:bodyPr wrap="none" lIns="0" tIns="0" rIns="72000" bIns="18000">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⑤</a:t>
            </a:r>
          </a:p>
        </p:txBody>
      </p:sp>
      <p:sp>
        <p:nvSpPr>
          <p:cNvPr id="54" name="楕円 53">
            <a:extLst>
              <a:ext uri="{FF2B5EF4-FFF2-40B4-BE49-F238E27FC236}">
                <a16:creationId xmlns:a16="http://schemas.microsoft.com/office/drawing/2014/main" id="{71A4A20E-5A31-489B-93A8-13FABE2FE081}"/>
              </a:ext>
            </a:extLst>
          </p:cNvPr>
          <p:cNvSpPr/>
          <p:nvPr/>
        </p:nvSpPr>
        <p:spPr>
          <a:xfrm>
            <a:off x="4938497" y="2774939"/>
            <a:ext cx="102138" cy="15445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Text Box 17">
            <a:extLst>
              <a:ext uri="{FF2B5EF4-FFF2-40B4-BE49-F238E27FC236}">
                <a16:creationId xmlns:a16="http://schemas.microsoft.com/office/drawing/2014/main" id="{F2E1644C-D4B4-4C98-BD22-D48570F67356}"/>
              </a:ext>
            </a:extLst>
          </p:cNvPr>
          <p:cNvSpPr txBox="1">
            <a:spLocks noChangeArrowheads="1"/>
          </p:cNvSpPr>
          <p:nvPr/>
        </p:nvSpPr>
        <p:spPr bwMode="auto">
          <a:xfrm>
            <a:off x="6145567" y="4454409"/>
            <a:ext cx="2602897" cy="2008304"/>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・衛生的に、器具の取扱いができているか。</a:t>
            </a: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・カテーテルの先端をあちこちにぶつけていないか。</a:t>
            </a:r>
          </a:p>
        </p:txBody>
      </p:sp>
      <p:sp>
        <p:nvSpPr>
          <p:cNvPr id="19" name="Text Box 25">
            <a:extLst>
              <a:ext uri="{FF2B5EF4-FFF2-40B4-BE49-F238E27FC236}">
                <a16:creationId xmlns:a16="http://schemas.microsoft.com/office/drawing/2014/main" id="{599B8E4B-1BEF-485B-9A95-4316CEC02F3E}"/>
              </a:ext>
            </a:extLst>
          </p:cNvPr>
          <p:cNvSpPr txBox="1">
            <a:spLocks noChangeArrowheads="1"/>
          </p:cNvSpPr>
          <p:nvPr/>
        </p:nvSpPr>
        <p:spPr bwMode="auto">
          <a:xfrm>
            <a:off x="6145567" y="4077072"/>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0" name="スライド番号プレースホルダー 1">
            <a:extLst>
              <a:ext uri="{FF2B5EF4-FFF2-40B4-BE49-F238E27FC236}">
                <a16:creationId xmlns:a16="http://schemas.microsoft.com/office/drawing/2014/main" id="{0919D48C-488F-417A-A3FE-BCF0CFE76640}"/>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27</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937565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a:xfrm>
            <a:off x="252000" y="558000"/>
            <a:ext cx="8892480" cy="530688"/>
          </a:xfrm>
        </p:spPr>
        <p:txBody>
          <a:bodyPr>
            <a:noAutofit/>
          </a:bodyPr>
          <a:lstStyle/>
          <a:p>
            <a:r>
              <a:rPr kumimoji="1" lang="ja-JP" altLang="en-US" sz="2200" dirty="0"/>
              <a:t>＜乾燥法、薬液浸漬法＞手順④吸引カテーテルを取り出す</a:t>
            </a:r>
          </a:p>
        </p:txBody>
      </p:sp>
      <p:sp>
        <p:nvSpPr>
          <p:cNvPr id="11" name="Text Box 3">
            <a:extLst>
              <a:ext uri="{FF2B5EF4-FFF2-40B4-BE49-F238E27FC236}">
                <a16:creationId xmlns:a16="http://schemas.microsoft.com/office/drawing/2014/main" id="{1AC7DE40-018E-450A-B7DC-F88C38263DD5}"/>
              </a:ext>
            </a:extLst>
          </p:cNvPr>
          <p:cNvSpPr txBox="1">
            <a:spLocks noChangeArrowheads="1"/>
          </p:cNvSpPr>
          <p:nvPr/>
        </p:nvSpPr>
        <p:spPr bwMode="auto">
          <a:xfrm>
            <a:off x="2258264" y="2898979"/>
            <a:ext cx="6706224"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anchor="t">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○非利き手で吸引カテーテルを保管容器から取り出す。</a:t>
            </a:r>
          </a:p>
        </p:txBody>
      </p:sp>
      <p:pic>
        <p:nvPicPr>
          <p:cNvPr id="13" name="コンテンツ プレースホルダー 5">
            <a:extLst>
              <a:ext uri="{FF2B5EF4-FFF2-40B4-BE49-F238E27FC236}">
                <a16:creationId xmlns:a16="http://schemas.microsoft.com/office/drawing/2014/main" id="{D554F6D9-5C59-465D-B36A-1C4D6172E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90" y="2898979"/>
            <a:ext cx="1887029" cy="1418316"/>
          </a:xfrm>
          <a:prstGeom prst="rect">
            <a:avLst/>
          </a:prstGeom>
        </p:spPr>
      </p:pic>
      <p:pic>
        <p:nvPicPr>
          <p:cNvPr id="14" name="コンテンツ プレースホルダー 5">
            <a:extLst>
              <a:ext uri="{FF2B5EF4-FFF2-40B4-BE49-F238E27FC236}">
                <a16:creationId xmlns:a16="http://schemas.microsoft.com/office/drawing/2014/main" id="{FEFBE5BD-CA80-447C-A919-54F6202F0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90" y="4540341"/>
            <a:ext cx="1887029" cy="1418316"/>
          </a:xfrm>
          <a:prstGeom prst="rect">
            <a:avLst/>
          </a:prstGeom>
        </p:spPr>
      </p:pic>
      <p:sp>
        <p:nvSpPr>
          <p:cNvPr id="15" name="Text Box 3">
            <a:extLst>
              <a:ext uri="{FF2B5EF4-FFF2-40B4-BE49-F238E27FC236}">
                <a16:creationId xmlns:a16="http://schemas.microsoft.com/office/drawing/2014/main" id="{304C4657-4C04-4BDA-9029-D29F759282A2}"/>
              </a:ext>
            </a:extLst>
          </p:cNvPr>
          <p:cNvSpPr txBox="1">
            <a:spLocks noChangeArrowheads="1"/>
          </p:cNvSpPr>
          <p:nvPr/>
        </p:nvSpPr>
        <p:spPr bwMode="auto">
          <a:xfrm>
            <a:off x="2258264" y="4540341"/>
            <a:ext cx="3825904" cy="141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nchor="t"/>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○非利き手から、利き手で吸引カテーテルの接続部を持つ。</a:t>
            </a:r>
          </a:p>
        </p:txBody>
      </p:sp>
      <p:pic>
        <p:nvPicPr>
          <p:cNvPr id="16" name="図 15">
            <a:extLst>
              <a:ext uri="{FF2B5EF4-FFF2-40B4-BE49-F238E27FC236}">
                <a16:creationId xmlns:a16="http://schemas.microsoft.com/office/drawing/2014/main" id="{9B3D5E89-39EB-403C-9226-6046E4E2EA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00" y="1261524"/>
            <a:ext cx="1889943" cy="1414408"/>
          </a:xfrm>
          <a:prstGeom prst="rect">
            <a:avLst/>
          </a:prstGeom>
        </p:spPr>
      </p:pic>
      <p:sp>
        <p:nvSpPr>
          <p:cNvPr id="17" name="Text Box 3">
            <a:extLst>
              <a:ext uri="{FF2B5EF4-FFF2-40B4-BE49-F238E27FC236}">
                <a16:creationId xmlns:a16="http://schemas.microsoft.com/office/drawing/2014/main" id="{7C3FF1CA-4804-4847-A691-25775F7EBA8C}"/>
              </a:ext>
            </a:extLst>
          </p:cNvPr>
          <p:cNvSpPr txBox="1">
            <a:spLocks noChangeArrowheads="1"/>
          </p:cNvSpPr>
          <p:nvPr/>
        </p:nvSpPr>
        <p:spPr bwMode="auto">
          <a:xfrm>
            <a:off x="2258264" y="1260000"/>
            <a:ext cx="6706224" cy="94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nchor="t"/>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○使い捨て手袋をする。</a:t>
            </a:r>
            <a:br>
              <a:rPr lang="en-US" altLang="ja-JP" dirty="0"/>
            </a:br>
            <a:r>
              <a:rPr lang="ja-JP" altLang="en-US" dirty="0"/>
              <a:t>場合によっては、セッシを持つ。</a:t>
            </a:r>
          </a:p>
        </p:txBody>
      </p:sp>
      <p:sp>
        <p:nvSpPr>
          <p:cNvPr id="18" name="テキスト ボックス 17">
            <a:extLst>
              <a:ext uri="{FF2B5EF4-FFF2-40B4-BE49-F238E27FC236}">
                <a16:creationId xmlns:a16="http://schemas.microsoft.com/office/drawing/2014/main" id="{E16B2FE1-B1A2-4C02-A65D-3640130BBD90}"/>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12" name="Text Box 17">
            <a:extLst>
              <a:ext uri="{FF2B5EF4-FFF2-40B4-BE49-F238E27FC236}">
                <a16:creationId xmlns:a16="http://schemas.microsoft.com/office/drawing/2014/main" id="{F2E1644C-D4B4-4C98-BD22-D48570F67356}"/>
              </a:ext>
            </a:extLst>
          </p:cNvPr>
          <p:cNvSpPr txBox="1">
            <a:spLocks noChangeArrowheads="1"/>
          </p:cNvSpPr>
          <p:nvPr/>
        </p:nvSpPr>
        <p:spPr bwMode="auto">
          <a:xfrm>
            <a:off x="6145567" y="3806336"/>
            <a:ext cx="2602897" cy="2502983"/>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・衛生的に、器具の取扱いができているか。</a:t>
            </a:r>
          </a:p>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・カテーテルの先端をあちこちにぶつけていないか。</a:t>
            </a:r>
          </a:p>
        </p:txBody>
      </p:sp>
      <p:sp>
        <p:nvSpPr>
          <p:cNvPr id="19" name="Text Box 25">
            <a:extLst>
              <a:ext uri="{FF2B5EF4-FFF2-40B4-BE49-F238E27FC236}">
                <a16:creationId xmlns:a16="http://schemas.microsoft.com/office/drawing/2014/main" id="{599B8E4B-1BEF-485B-9A95-4316CEC02F3E}"/>
              </a:ext>
            </a:extLst>
          </p:cNvPr>
          <p:cNvSpPr txBox="1">
            <a:spLocks noChangeArrowheads="1"/>
          </p:cNvSpPr>
          <p:nvPr/>
        </p:nvSpPr>
        <p:spPr bwMode="auto">
          <a:xfrm>
            <a:off x="6145567" y="342900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0" name="スライド番号プレースホルダー 1">
            <a:extLst>
              <a:ext uri="{FF2B5EF4-FFF2-40B4-BE49-F238E27FC236}">
                <a16:creationId xmlns:a16="http://schemas.microsoft.com/office/drawing/2014/main" id="{1010A6DD-1F58-4AC0-B67C-331997BEC902}"/>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28</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303947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p:txBody>
          <a:bodyPr>
            <a:normAutofit fontScale="90000"/>
          </a:bodyPr>
          <a:lstStyle/>
          <a:p>
            <a:r>
              <a:rPr kumimoji="1" lang="ja-JP" altLang="en-US" dirty="0"/>
              <a:t>手順⑤吸引カテーテルを接続する</a:t>
            </a:r>
          </a:p>
        </p:txBody>
      </p:sp>
      <p:sp>
        <p:nvSpPr>
          <p:cNvPr id="26" name="Text Box 3">
            <a:extLst>
              <a:ext uri="{FF2B5EF4-FFF2-40B4-BE49-F238E27FC236}">
                <a16:creationId xmlns:a16="http://schemas.microsoft.com/office/drawing/2014/main" id="{D1DCCF13-0FE9-4132-B7E4-B35DBE552480}"/>
              </a:ext>
            </a:extLst>
          </p:cNvPr>
          <p:cNvSpPr txBox="1">
            <a:spLocks noChangeArrowheads="1"/>
          </p:cNvSpPr>
          <p:nvPr/>
        </p:nvSpPr>
        <p:spPr bwMode="auto">
          <a:xfrm>
            <a:off x="251520" y="1260000"/>
            <a:ext cx="87129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○吸引カテーテルを、吸引器に連結した接続管に接続する</a:t>
            </a:r>
          </a:p>
        </p:txBody>
      </p:sp>
      <p:sp>
        <p:nvSpPr>
          <p:cNvPr id="9" name="テキスト ボックス 8">
            <a:extLst>
              <a:ext uri="{FF2B5EF4-FFF2-40B4-BE49-F238E27FC236}">
                <a16:creationId xmlns:a16="http://schemas.microsoft.com/office/drawing/2014/main" id="{C6457CC2-56AB-4824-8C9E-D77E0BEFDE1F}"/>
              </a:ext>
            </a:extLst>
          </p:cNvPr>
          <p:cNvSpPr txBox="1"/>
          <p:nvPr/>
        </p:nvSpPr>
        <p:spPr>
          <a:xfrm>
            <a:off x="5940152" y="169200"/>
            <a:ext cx="19527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喀痰吸引（鼻腔内）</a:t>
            </a:r>
          </a:p>
        </p:txBody>
      </p:sp>
      <p:pic>
        <p:nvPicPr>
          <p:cNvPr id="8" name="図 7">
            <a:extLst>
              <a:ext uri="{FF2B5EF4-FFF2-40B4-BE49-F238E27FC236}">
                <a16:creationId xmlns:a16="http://schemas.microsoft.com/office/drawing/2014/main" id="{CB60D54B-C670-4E2E-A443-69EE9722E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65" y="2348880"/>
            <a:ext cx="5173797" cy="3888432"/>
          </a:xfrm>
          <a:prstGeom prst="rect">
            <a:avLst/>
          </a:prstGeom>
        </p:spPr>
      </p:pic>
      <p:sp>
        <p:nvSpPr>
          <p:cNvPr id="10" name="Text Box 17">
            <a:extLst>
              <a:ext uri="{FF2B5EF4-FFF2-40B4-BE49-F238E27FC236}">
                <a16:creationId xmlns:a16="http://schemas.microsoft.com/office/drawing/2014/main" id="{F2E1644C-D4B4-4C98-BD22-D48570F67356}"/>
              </a:ext>
            </a:extLst>
          </p:cNvPr>
          <p:cNvSpPr txBox="1">
            <a:spLocks noChangeArrowheads="1"/>
          </p:cNvSpPr>
          <p:nvPr/>
        </p:nvSpPr>
        <p:spPr bwMode="auto">
          <a:xfrm>
            <a:off x="6228464" y="5157312"/>
            <a:ext cx="2520000" cy="108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lvl="0">
              <a:defRPr/>
            </a:pPr>
            <a:r>
              <a:rPr lang="ja-JP" altLang="en-US" sz="2000" b="0" dirty="0">
                <a:solidFill>
                  <a:prstClr val="black"/>
                </a:solidFill>
              </a:rPr>
              <a:t>・衛生的に操作できているか。</a:t>
            </a:r>
            <a:endPar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11" name="Text Box 25">
            <a:extLst>
              <a:ext uri="{FF2B5EF4-FFF2-40B4-BE49-F238E27FC236}">
                <a16:creationId xmlns:a16="http://schemas.microsoft.com/office/drawing/2014/main" id="{599B8E4B-1BEF-485B-9A95-4316CEC02F3E}"/>
              </a:ext>
            </a:extLst>
          </p:cNvPr>
          <p:cNvSpPr txBox="1">
            <a:spLocks noChangeArrowheads="1"/>
          </p:cNvSpPr>
          <p:nvPr/>
        </p:nvSpPr>
        <p:spPr bwMode="auto">
          <a:xfrm>
            <a:off x="6228464" y="4779975"/>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2" name="スライド番号プレースホルダー 1">
            <a:extLst>
              <a:ext uri="{FF2B5EF4-FFF2-40B4-BE49-F238E27FC236}">
                <a16:creationId xmlns:a16="http://schemas.microsoft.com/office/drawing/2014/main" id="{AD08B692-B8A8-4A27-AB04-42793C7E91E1}"/>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29</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702070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p:txBody>
          <a:bodyPr>
            <a:normAutofit fontScale="90000"/>
          </a:bodyPr>
          <a:lstStyle/>
          <a:p>
            <a:r>
              <a:rPr kumimoji="1" lang="ja-JP" altLang="en-US" dirty="0"/>
              <a:t>手順⑥吸引器のスイッチを入れる</a:t>
            </a:r>
          </a:p>
        </p:txBody>
      </p:sp>
      <p:sp>
        <p:nvSpPr>
          <p:cNvPr id="7" name="Text Box 7">
            <a:extLst>
              <a:ext uri="{FF2B5EF4-FFF2-40B4-BE49-F238E27FC236}">
                <a16:creationId xmlns:a16="http://schemas.microsoft.com/office/drawing/2014/main" id="{73F89166-1A27-4647-936A-1F1D89BD787F}"/>
              </a:ext>
            </a:extLst>
          </p:cNvPr>
          <p:cNvSpPr txBox="1">
            <a:spLocks noChangeArrowheads="1"/>
          </p:cNvSpPr>
          <p:nvPr/>
        </p:nvSpPr>
        <p:spPr bwMode="auto">
          <a:xfrm>
            <a:off x="251520" y="1260000"/>
            <a:ext cx="8640960" cy="51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○非利き手で、吸引器のスイッチを押す。</a:t>
            </a:r>
          </a:p>
        </p:txBody>
      </p:sp>
      <p:pic>
        <p:nvPicPr>
          <p:cNvPr id="9" name="図 8">
            <a:extLst>
              <a:ext uri="{FF2B5EF4-FFF2-40B4-BE49-F238E27FC236}">
                <a16:creationId xmlns:a16="http://schemas.microsoft.com/office/drawing/2014/main" id="{7D236D31-CEFF-4BC3-8A9A-124CDC7DC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02" y="1847868"/>
            <a:ext cx="3969837" cy="2971289"/>
          </a:xfrm>
          <a:prstGeom prst="rect">
            <a:avLst/>
          </a:prstGeom>
        </p:spPr>
      </p:pic>
      <p:sp>
        <p:nvSpPr>
          <p:cNvPr id="10" name="Text Box 25">
            <a:extLst>
              <a:ext uri="{FF2B5EF4-FFF2-40B4-BE49-F238E27FC236}">
                <a16:creationId xmlns:a16="http://schemas.microsoft.com/office/drawing/2014/main" id="{E6712E50-2B9A-4A06-BE6C-30CEF855F81C}"/>
              </a:ext>
            </a:extLst>
          </p:cNvPr>
          <p:cNvSpPr txBox="1">
            <a:spLocks noChangeArrowheads="1"/>
          </p:cNvSpPr>
          <p:nvPr/>
        </p:nvSpPr>
        <p:spPr bwMode="auto">
          <a:xfrm>
            <a:off x="557267" y="500400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1" name="Text Box 8">
            <a:extLst>
              <a:ext uri="{FF2B5EF4-FFF2-40B4-BE49-F238E27FC236}">
                <a16:creationId xmlns:a16="http://schemas.microsoft.com/office/drawing/2014/main" id="{7D621592-647D-49F1-9B9E-E52D52FE1FEA}"/>
              </a:ext>
            </a:extLst>
          </p:cNvPr>
          <p:cNvSpPr txBox="1">
            <a:spLocks noChangeArrowheads="1"/>
          </p:cNvSpPr>
          <p:nvPr/>
        </p:nvSpPr>
        <p:spPr bwMode="auto">
          <a:xfrm>
            <a:off x="558552" y="5373336"/>
            <a:ext cx="8064000" cy="108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rgbClr val="FF0000"/>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lvl="0">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・カテーテルの先端から約</a:t>
            </a:r>
            <a: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10cm</a:t>
            </a: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くらいのところを、親指、人差し指、中指の３本でペンを持つように握る</a:t>
            </a:r>
            <a:r>
              <a:rPr lang="ja-JP" altLang="en-US" sz="2000" b="0" dirty="0">
                <a:solidFill>
                  <a:prstClr val="black"/>
                </a:solidFill>
              </a:rPr>
              <a:t>か、セッシで持つ。</a:t>
            </a:r>
            <a:endPar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pic>
        <p:nvPicPr>
          <p:cNvPr id="12" name="図 11">
            <a:extLst>
              <a:ext uri="{FF2B5EF4-FFF2-40B4-BE49-F238E27FC236}">
                <a16:creationId xmlns:a16="http://schemas.microsoft.com/office/drawing/2014/main" id="{DC25951C-6E90-45D3-8A23-9F158A43C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74" y="1845586"/>
            <a:ext cx="3969837" cy="2975853"/>
          </a:xfrm>
          <a:prstGeom prst="rect">
            <a:avLst/>
          </a:prstGeom>
        </p:spPr>
      </p:pic>
      <p:sp>
        <p:nvSpPr>
          <p:cNvPr id="13" name="テキスト ボックス 12">
            <a:extLst>
              <a:ext uri="{FF2B5EF4-FFF2-40B4-BE49-F238E27FC236}">
                <a16:creationId xmlns:a16="http://schemas.microsoft.com/office/drawing/2014/main" id="{06813634-1674-4420-A3F2-2BF881996609}"/>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14" name="四角形: 角を丸くする 13">
            <a:extLst>
              <a:ext uri="{FF2B5EF4-FFF2-40B4-BE49-F238E27FC236}">
                <a16:creationId xmlns:a16="http://schemas.microsoft.com/office/drawing/2014/main" id="{BDFF098F-A6EB-4D0A-BF80-31BF87238056}"/>
              </a:ext>
            </a:extLst>
          </p:cNvPr>
          <p:cNvSpPr/>
          <p:nvPr/>
        </p:nvSpPr>
        <p:spPr>
          <a:xfrm rot="1107501">
            <a:off x="3073370" y="3284984"/>
            <a:ext cx="360040" cy="14401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
            <a:extLst>
              <a:ext uri="{FF2B5EF4-FFF2-40B4-BE49-F238E27FC236}">
                <a16:creationId xmlns:a16="http://schemas.microsoft.com/office/drawing/2014/main" id="{BF0E0D11-B154-456A-9278-619152C9BAEE}"/>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30</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895372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p:txBody>
          <a:bodyPr>
            <a:normAutofit fontScale="90000"/>
          </a:bodyPr>
          <a:lstStyle/>
          <a:p>
            <a:r>
              <a:rPr kumimoji="1" lang="ja-JP" altLang="en-US" dirty="0"/>
              <a:t>手順⑦吸引圧を確認する</a:t>
            </a:r>
          </a:p>
        </p:txBody>
      </p:sp>
      <p:sp>
        <p:nvSpPr>
          <p:cNvPr id="7" name="Text Box 25">
            <a:extLst>
              <a:ext uri="{FF2B5EF4-FFF2-40B4-BE49-F238E27FC236}">
                <a16:creationId xmlns:a16="http://schemas.microsoft.com/office/drawing/2014/main" id="{82A449D3-AC30-4E23-A2C5-282F347BEA1C}"/>
              </a:ext>
            </a:extLst>
          </p:cNvPr>
          <p:cNvSpPr txBox="1">
            <a:spLocks noChangeArrowheads="1"/>
          </p:cNvSpPr>
          <p:nvPr/>
        </p:nvSpPr>
        <p:spPr bwMode="auto">
          <a:xfrm>
            <a:off x="755576" y="3413729"/>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9" name="Rectangle 6">
            <a:extLst>
              <a:ext uri="{FF2B5EF4-FFF2-40B4-BE49-F238E27FC236}">
                <a16:creationId xmlns:a16="http://schemas.microsoft.com/office/drawing/2014/main" id="{7897DD64-41C2-4C8C-9030-9D8B4F195EA4}"/>
              </a:ext>
            </a:extLst>
          </p:cNvPr>
          <p:cNvSpPr>
            <a:spLocks noChangeArrowheads="1"/>
          </p:cNvSpPr>
          <p:nvPr/>
        </p:nvSpPr>
        <p:spPr bwMode="auto">
          <a:xfrm>
            <a:off x="251520" y="1260000"/>
            <a:ext cx="864096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○非利き手の親指で吸引カテーテルの根元を塞ぎ、吸引圧が、</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20 kPa </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以下であることを確認する。それ以上の場合、圧調整ツマミで調整する。</a:t>
            </a:r>
          </a:p>
        </p:txBody>
      </p:sp>
      <p:sp>
        <p:nvSpPr>
          <p:cNvPr id="10" name="Text Box 8">
            <a:extLst>
              <a:ext uri="{FF2B5EF4-FFF2-40B4-BE49-F238E27FC236}">
                <a16:creationId xmlns:a16="http://schemas.microsoft.com/office/drawing/2014/main" id="{6D878ABA-5444-4903-A154-5F3CB55B482F}"/>
              </a:ext>
            </a:extLst>
          </p:cNvPr>
          <p:cNvSpPr txBox="1">
            <a:spLocks noChangeArrowheads="1"/>
          </p:cNvSpPr>
          <p:nvPr/>
        </p:nvSpPr>
        <p:spPr bwMode="auto">
          <a:xfrm>
            <a:off x="755576" y="3789040"/>
            <a:ext cx="7632000" cy="1368152"/>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・衛生的に、器具の取扱いができているか。</a:t>
            </a: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・吸引圧は</a:t>
            </a:r>
            <a: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20kPa</a:t>
            </a: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（キロパスカル）以下、毎回確認の必要はない。</a:t>
            </a:r>
          </a:p>
        </p:txBody>
      </p:sp>
      <p:sp>
        <p:nvSpPr>
          <p:cNvPr id="11" name="テキスト ボックス 10">
            <a:extLst>
              <a:ext uri="{FF2B5EF4-FFF2-40B4-BE49-F238E27FC236}">
                <a16:creationId xmlns:a16="http://schemas.microsoft.com/office/drawing/2014/main" id="{5A6C9E1D-CE2E-4C04-B7BA-35E402E445FA}"/>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8" name="スライド番号プレースホルダー 1">
            <a:extLst>
              <a:ext uri="{FF2B5EF4-FFF2-40B4-BE49-F238E27FC236}">
                <a16:creationId xmlns:a16="http://schemas.microsoft.com/office/drawing/2014/main" id="{5CA6D7D1-30A9-424E-A767-4F644538E2C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541857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a:xfrm>
            <a:off x="252000" y="558000"/>
            <a:ext cx="9001000" cy="530688"/>
          </a:xfrm>
        </p:spPr>
        <p:txBody>
          <a:bodyPr>
            <a:normAutofit/>
          </a:bodyPr>
          <a:lstStyle/>
          <a:p>
            <a:r>
              <a:rPr kumimoji="1" lang="ja-JP" altLang="en-US" sz="2700" dirty="0"/>
              <a:t>＜乾燥法の場合のみ＞手順⑧</a:t>
            </a:r>
            <a:r>
              <a:rPr kumimoji="1" lang="en-US" altLang="ja-JP" sz="2000" dirty="0"/>
              <a:t>※</a:t>
            </a:r>
            <a:r>
              <a:rPr kumimoji="1" lang="ja-JP" altLang="en-US" sz="2000" dirty="0"/>
              <a:t>単回使用の場合は手順⑨へ</a:t>
            </a:r>
          </a:p>
        </p:txBody>
      </p:sp>
      <p:sp>
        <p:nvSpPr>
          <p:cNvPr id="12" name="テキスト ボックス 11">
            <a:extLst>
              <a:ext uri="{FF2B5EF4-FFF2-40B4-BE49-F238E27FC236}">
                <a16:creationId xmlns:a16="http://schemas.microsoft.com/office/drawing/2014/main" id="{DF746DC6-94CE-4AB8-BA70-058764A2F50A}"/>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pic>
        <p:nvPicPr>
          <p:cNvPr id="14" name="図 13">
            <a:extLst>
              <a:ext uri="{FF2B5EF4-FFF2-40B4-BE49-F238E27FC236}">
                <a16:creationId xmlns:a16="http://schemas.microsoft.com/office/drawing/2014/main" id="{DEFE650E-95E7-4CAD-B98E-2A5D8BF9C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89" y="2852936"/>
            <a:ext cx="4752562" cy="3566127"/>
          </a:xfrm>
          <a:prstGeom prst="rect">
            <a:avLst/>
          </a:prstGeom>
        </p:spPr>
      </p:pic>
      <p:sp>
        <p:nvSpPr>
          <p:cNvPr id="15" name="Text Box 4">
            <a:extLst>
              <a:ext uri="{FF2B5EF4-FFF2-40B4-BE49-F238E27FC236}">
                <a16:creationId xmlns:a16="http://schemas.microsoft.com/office/drawing/2014/main" id="{331B3E25-EC1C-4053-AE8D-3589648C590F}"/>
              </a:ext>
            </a:extLst>
          </p:cNvPr>
          <p:cNvSpPr txBox="1">
            <a:spLocks noChangeArrowheads="1"/>
          </p:cNvSpPr>
          <p:nvPr/>
        </p:nvSpPr>
        <p:spPr bwMode="auto">
          <a:xfrm>
            <a:off x="252000" y="1260000"/>
            <a:ext cx="8635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○吸引カテーテルと接続管の内腔を洗浄水等で洗い流す。</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○吸引カテーテルの先端の水をよく切る。</a:t>
            </a:r>
          </a:p>
        </p:txBody>
      </p:sp>
      <p:sp>
        <p:nvSpPr>
          <p:cNvPr id="16" name="Text Box 25">
            <a:extLst>
              <a:ext uri="{FF2B5EF4-FFF2-40B4-BE49-F238E27FC236}">
                <a16:creationId xmlns:a16="http://schemas.microsoft.com/office/drawing/2014/main" id="{060B0A69-823E-40B4-BCE4-264DC1C081F2}"/>
              </a:ext>
            </a:extLst>
          </p:cNvPr>
          <p:cNvSpPr txBox="1">
            <a:spLocks noChangeArrowheads="1"/>
          </p:cNvSpPr>
          <p:nvPr/>
        </p:nvSpPr>
        <p:spPr bwMode="auto">
          <a:xfrm>
            <a:off x="5778500" y="3801565"/>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7" name="Text Box 8">
            <a:extLst>
              <a:ext uri="{FF2B5EF4-FFF2-40B4-BE49-F238E27FC236}">
                <a16:creationId xmlns:a16="http://schemas.microsoft.com/office/drawing/2014/main" id="{F1EBAD91-0BA1-44DB-A8B4-B2227419235E}"/>
              </a:ext>
            </a:extLst>
          </p:cNvPr>
          <p:cNvSpPr txBox="1">
            <a:spLocks noChangeArrowheads="1"/>
          </p:cNvSpPr>
          <p:nvPr/>
        </p:nvSpPr>
        <p:spPr bwMode="auto">
          <a:xfrm>
            <a:off x="5778500" y="4185184"/>
            <a:ext cx="2970213" cy="90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・よく水を切ったか。</a:t>
            </a:r>
          </a:p>
        </p:txBody>
      </p:sp>
      <p:sp>
        <p:nvSpPr>
          <p:cNvPr id="8" name="スライド番号プレースホルダー 1">
            <a:extLst>
              <a:ext uri="{FF2B5EF4-FFF2-40B4-BE49-F238E27FC236}">
                <a16:creationId xmlns:a16="http://schemas.microsoft.com/office/drawing/2014/main" id="{8F8F5D76-2A6C-43A8-9E2A-95DA67361FDE}"/>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32</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418366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a:xfrm>
            <a:off x="252000" y="558000"/>
            <a:ext cx="9001000" cy="530688"/>
          </a:xfrm>
        </p:spPr>
        <p:txBody>
          <a:bodyPr>
            <a:normAutofit/>
          </a:bodyPr>
          <a:lstStyle/>
          <a:p>
            <a:r>
              <a:rPr kumimoji="1" lang="ja-JP" altLang="en-US" sz="2700" dirty="0"/>
              <a:t>＜薬液浸漬法の場合のみ＞手順⑧</a:t>
            </a:r>
            <a:r>
              <a:rPr kumimoji="1" lang="en-US" altLang="ja-JP" sz="2000" dirty="0"/>
              <a:t>※</a:t>
            </a:r>
            <a:r>
              <a:rPr kumimoji="1" lang="ja-JP" altLang="en-US" sz="2000" dirty="0"/>
              <a:t>単回使用の場合は手順⑨へ</a:t>
            </a:r>
          </a:p>
        </p:txBody>
      </p:sp>
      <p:sp>
        <p:nvSpPr>
          <p:cNvPr id="15" name="テキスト ボックス 14">
            <a:extLst>
              <a:ext uri="{FF2B5EF4-FFF2-40B4-BE49-F238E27FC236}">
                <a16:creationId xmlns:a16="http://schemas.microsoft.com/office/drawing/2014/main" id="{9CB13D8A-D5E8-421E-88E2-ACCD0731254E}"/>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14" name="Text Box 5">
            <a:extLst>
              <a:ext uri="{FF2B5EF4-FFF2-40B4-BE49-F238E27FC236}">
                <a16:creationId xmlns:a16="http://schemas.microsoft.com/office/drawing/2014/main" id="{BB82CCBD-4C1B-4E94-B860-FFA41B5D3B1A}"/>
              </a:ext>
            </a:extLst>
          </p:cNvPr>
          <p:cNvSpPr txBox="1">
            <a:spLocks noChangeArrowheads="1"/>
          </p:cNvSpPr>
          <p:nvPr/>
        </p:nvSpPr>
        <p:spPr bwMode="auto">
          <a:xfrm>
            <a:off x="216000" y="2592001"/>
            <a:ext cx="4644032" cy="198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indent="-288000">
              <a:defRPr/>
            </a:pPr>
            <a:r>
              <a:rPr lang="ja-JP" altLang="en-US" sz="2400" dirty="0"/>
              <a:t>①</a:t>
            </a:r>
            <a:r>
              <a:rPr kumimoji="1" lang="ja-JP" altLang="en-US" sz="24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吸引カテーテルの外側の薬液が残らないように、アルコール綿で先端に向かって拭き</a:t>
            </a:r>
            <a:r>
              <a:rPr lang="ja-JP" altLang="en-US" sz="2400" dirty="0"/>
              <a:t>とり、吸引カテーテルと接続管の内腔を洗浄水等で洗い流す。</a:t>
            </a:r>
            <a:endParaRPr lang="en-US" altLang="ja-JP" sz="2400" dirty="0"/>
          </a:p>
        </p:txBody>
      </p:sp>
      <p:pic>
        <p:nvPicPr>
          <p:cNvPr id="18" name="図 17">
            <a:extLst>
              <a:ext uri="{FF2B5EF4-FFF2-40B4-BE49-F238E27FC236}">
                <a16:creationId xmlns:a16="http://schemas.microsoft.com/office/drawing/2014/main" id="{B3A50698-1C3A-4279-A40B-BE100BBF2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15" y="1239327"/>
            <a:ext cx="1728192" cy="1290058"/>
          </a:xfrm>
          <a:prstGeom prst="rect">
            <a:avLst/>
          </a:prstGeom>
        </p:spPr>
      </p:pic>
      <p:pic>
        <p:nvPicPr>
          <p:cNvPr id="19" name="図 18">
            <a:extLst>
              <a:ext uri="{FF2B5EF4-FFF2-40B4-BE49-F238E27FC236}">
                <a16:creationId xmlns:a16="http://schemas.microsoft.com/office/drawing/2014/main" id="{37FBB277-16F9-45B4-A598-3AD12CEF7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4199" y="1239326"/>
            <a:ext cx="1728000" cy="1289915"/>
          </a:xfrm>
          <a:prstGeom prst="rect">
            <a:avLst/>
          </a:prstGeom>
        </p:spPr>
      </p:pic>
      <p:sp>
        <p:nvSpPr>
          <p:cNvPr id="20" name="Text Box 4">
            <a:extLst>
              <a:ext uri="{FF2B5EF4-FFF2-40B4-BE49-F238E27FC236}">
                <a16:creationId xmlns:a16="http://schemas.microsoft.com/office/drawing/2014/main" id="{18B769B5-5451-49EA-A569-8ED2330CC5EB}"/>
              </a:ext>
            </a:extLst>
          </p:cNvPr>
          <p:cNvSpPr txBox="1">
            <a:spLocks noChangeArrowheads="1"/>
          </p:cNvSpPr>
          <p:nvPr/>
        </p:nvSpPr>
        <p:spPr bwMode="auto">
          <a:xfrm>
            <a:off x="539552" y="4932000"/>
            <a:ext cx="8079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ctr" defTabSz="914400" rtl="0" eaLnBrk="1" fontAlgn="auto" latinLnBrk="0" hangingPunct="1">
              <a:lnSpc>
                <a:spcPct val="100000"/>
              </a:lnSpc>
              <a:spcBef>
                <a:spcPts val="1200"/>
              </a:spcBef>
              <a:spcAft>
                <a:spcPts val="0"/>
              </a:spcAft>
              <a:buClrTx/>
              <a:buSzTx/>
              <a:buFontTx/>
              <a:buNone/>
              <a:tabLst/>
              <a:defRPr/>
            </a:pPr>
            <a:r>
              <a:rPr lang="ja-JP" altLang="en-US" sz="2400" dirty="0">
                <a:solidFill>
                  <a:prstClr val="black"/>
                </a:solidFill>
              </a:rPr>
              <a:t>②</a:t>
            </a: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吸引カテーテルの先端の水をよく切る。</a:t>
            </a:r>
          </a:p>
        </p:txBody>
      </p:sp>
      <p:sp>
        <p:nvSpPr>
          <p:cNvPr id="21" name="Text Box 25">
            <a:extLst>
              <a:ext uri="{FF2B5EF4-FFF2-40B4-BE49-F238E27FC236}">
                <a16:creationId xmlns:a16="http://schemas.microsoft.com/office/drawing/2014/main" id="{048973C0-53C1-4915-8A7F-93069A99D035}"/>
              </a:ext>
            </a:extLst>
          </p:cNvPr>
          <p:cNvSpPr txBox="1">
            <a:spLocks noChangeArrowheads="1"/>
          </p:cNvSpPr>
          <p:nvPr/>
        </p:nvSpPr>
        <p:spPr bwMode="auto">
          <a:xfrm>
            <a:off x="2651682" y="5373216"/>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2" name="Text Box 8">
            <a:extLst>
              <a:ext uri="{FF2B5EF4-FFF2-40B4-BE49-F238E27FC236}">
                <a16:creationId xmlns:a16="http://schemas.microsoft.com/office/drawing/2014/main" id="{72765966-E3F8-4595-A6F3-63ECE4896234}"/>
              </a:ext>
            </a:extLst>
          </p:cNvPr>
          <p:cNvSpPr txBox="1">
            <a:spLocks noChangeArrowheads="1"/>
          </p:cNvSpPr>
          <p:nvPr/>
        </p:nvSpPr>
        <p:spPr bwMode="auto">
          <a:xfrm>
            <a:off x="2651682" y="5699763"/>
            <a:ext cx="3939284" cy="792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72000"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・消毒液を十分に洗い流したか。</a:t>
            </a:r>
            <a:endPar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・よく水を切ったか。</a:t>
            </a:r>
          </a:p>
        </p:txBody>
      </p:sp>
      <p:pic>
        <p:nvPicPr>
          <p:cNvPr id="23" name="図 22">
            <a:extLst>
              <a:ext uri="{FF2B5EF4-FFF2-40B4-BE49-F238E27FC236}">
                <a16:creationId xmlns:a16="http://schemas.microsoft.com/office/drawing/2014/main" id="{92E9CA9C-87E8-40B9-8A10-4F643E2A13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784" y="1239327"/>
            <a:ext cx="1728192" cy="1290058"/>
          </a:xfrm>
          <a:prstGeom prst="rect">
            <a:avLst/>
          </a:prstGeom>
        </p:spPr>
      </p:pic>
      <p:sp>
        <p:nvSpPr>
          <p:cNvPr id="24" name="Text Box 5">
            <a:extLst>
              <a:ext uri="{FF2B5EF4-FFF2-40B4-BE49-F238E27FC236}">
                <a16:creationId xmlns:a16="http://schemas.microsoft.com/office/drawing/2014/main" id="{89053591-432C-4206-B8FF-9562C5895587}"/>
              </a:ext>
            </a:extLst>
          </p:cNvPr>
          <p:cNvSpPr txBox="1">
            <a:spLocks noChangeArrowheads="1"/>
          </p:cNvSpPr>
          <p:nvPr/>
        </p:nvSpPr>
        <p:spPr bwMode="auto">
          <a:xfrm>
            <a:off x="4860032" y="2592000"/>
            <a:ext cx="4116334" cy="148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indent="-288000">
              <a:defRPr/>
            </a:pPr>
            <a:r>
              <a:rPr lang="ja-JP" altLang="en-US" sz="2400" dirty="0"/>
              <a:t>①</a:t>
            </a:r>
            <a:r>
              <a:rPr lang="ja-JP" altLang="en-US" sz="2400"/>
              <a:t>吸引カテーテルの外側</a:t>
            </a:r>
            <a:r>
              <a:rPr lang="ja-JP" altLang="en-US" sz="2400" dirty="0"/>
              <a:t>と内腔を洗浄水等で良く洗い流す。</a:t>
            </a:r>
            <a:endParaRPr lang="en-US" altLang="ja-JP" sz="2400" dirty="0"/>
          </a:p>
        </p:txBody>
      </p:sp>
      <p:sp>
        <p:nvSpPr>
          <p:cNvPr id="25" name="二等辺三角形 24">
            <a:extLst>
              <a:ext uri="{FF2B5EF4-FFF2-40B4-BE49-F238E27FC236}">
                <a16:creationId xmlns:a16="http://schemas.microsoft.com/office/drawing/2014/main" id="{36271A12-134E-4FCD-9911-E1CC47320351}"/>
              </a:ext>
            </a:extLst>
          </p:cNvPr>
          <p:cNvSpPr/>
          <p:nvPr/>
        </p:nvSpPr>
        <p:spPr>
          <a:xfrm flipV="1">
            <a:off x="2555776" y="4536000"/>
            <a:ext cx="4131096" cy="33969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a:extLst>
              <a:ext uri="{FF2B5EF4-FFF2-40B4-BE49-F238E27FC236}">
                <a16:creationId xmlns:a16="http://schemas.microsoft.com/office/drawing/2014/main" id="{44FDD0A3-A6F1-4F81-A610-D470820686C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33</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615904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3">
            <a:extLst>
              <a:ext uri="{FF2B5EF4-FFF2-40B4-BE49-F238E27FC236}">
                <a16:creationId xmlns:a16="http://schemas.microsoft.com/office/drawing/2014/main" id="{6F14CED2-A63C-4FEB-A6FA-1BAE463F4F8E}"/>
              </a:ext>
            </a:extLst>
          </p:cNvPr>
          <p:cNvSpPr>
            <a:spLocks noChangeArrowheads="1"/>
          </p:cNvSpPr>
          <p:nvPr/>
        </p:nvSpPr>
        <p:spPr bwMode="auto">
          <a:xfrm>
            <a:off x="251519" y="1260000"/>
            <a:ext cx="86409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sym typeface="Wingdings" panose="05000000000000000000" pitchFamily="2" charset="2"/>
              </a:rPr>
              <a:t>○「今から吸引してもよろしいですか？」と声をかける。</a:t>
            </a: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4" name="タイトル 3">
            <a:extLst>
              <a:ext uri="{FF2B5EF4-FFF2-40B4-BE49-F238E27FC236}">
                <a16:creationId xmlns:a16="http://schemas.microsoft.com/office/drawing/2014/main" id="{033B75D1-CAFC-41E7-A896-7D7768C08ED4}"/>
              </a:ext>
            </a:extLst>
          </p:cNvPr>
          <p:cNvSpPr>
            <a:spLocks noGrp="1"/>
          </p:cNvSpPr>
          <p:nvPr>
            <p:ph type="title"/>
          </p:nvPr>
        </p:nvSpPr>
        <p:spPr/>
        <p:txBody>
          <a:bodyPr>
            <a:normAutofit fontScale="90000"/>
          </a:bodyPr>
          <a:lstStyle/>
          <a:p>
            <a:r>
              <a:rPr lang="ja-JP" altLang="en-US" dirty="0"/>
              <a:t>手順⑨吸引開始の声かけをする</a:t>
            </a:r>
          </a:p>
        </p:txBody>
      </p:sp>
      <p:pic>
        <p:nvPicPr>
          <p:cNvPr id="10" name="図 9">
            <a:extLst>
              <a:ext uri="{FF2B5EF4-FFF2-40B4-BE49-F238E27FC236}">
                <a16:creationId xmlns:a16="http://schemas.microsoft.com/office/drawing/2014/main" id="{F45BCBAE-07B5-4862-BAED-9DF084BFB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2496084"/>
            <a:ext cx="4680521" cy="3510390"/>
          </a:xfrm>
          <a:prstGeom prst="rect">
            <a:avLst/>
          </a:prstGeom>
        </p:spPr>
      </p:pic>
      <p:grpSp>
        <p:nvGrpSpPr>
          <p:cNvPr id="2" name="グループ化 1"/>
          <p:cNvGrpSpPr/>
          <p:nvPr/>
        </p:nvGrpSpPr>
        <p:grpSpPr>
          <a:xfrm>
            <a:off x="2917626" y="1925552"/>
            <a:ext cx="2995684" cy="1184066"/>
            <a:chOff x="2413570" y="2244933"/>
            <a:chExt cx="2806502" cy="1184066"/>
          </a:xfrm>
        </p:grpSpPr>
        <p:sp>
          <p:nvSpPr>
            <p:cNvPr id="11" name="AutoShape 62">
              <a:extLst>
                <a:ext uri="{FF2B5EF4-FFF2-40B4-BE49-F238E27FC236}">
                  <a16:creationId xmlns:a16="http://schemas.microsoft.com/office/drawing/2014/main" id="{0E933039-5FBF-43B1-BAC7-B7BF27D7F9AF}"/>
                </a:ext>
              </a:extLst>
            </p:cNvPr>
            <p:cNvSpPr>
              <a:spLocks noChangeArrowheads="1"/>
            </p:cNvSpPr>
            <p:nvPr/>
          </p:nvSpPr>
          <p:spPr bwMode="auto">
            <a:xfrm rot="10800000">
              <a:off x="2413570" y="2244933"/>
              <a:ext cx="2734494" cy="1184066"/>
            </a:xfrm>
            <a:prstGeom prst="wedgeRoundRectCallout">
              <a:avLst>
                <a:gd name="adj1" fmla="val 47331"/>
                <a:gd name="adj2" fmla="val -94027"/>
                <a:gd name="adj3" fmla="val 16667"/>
              </a:avLst>
            </a:prstGeom>
            <a:solidFill>
              <a:schemeClr val="bg1"/>
            </a:solidFill>
            <a:ln w="9525">
              <a:solidFill>
                <a:schemeClr val="bg1">
                  <a:lumMod val="50000"/>
                </a:schemeClr>
              </a:solidFill>
              <a:miter lim="800000"/>
              <a:headEnd/>
              <a:tailEnd/>
            </a:ln>
          </p:spPr>
          <p:txBody>
            <a:bodyPr rot="10800000" lIns="87269" tIns="43635" rIns="87269" bIns="43635"/>
            <a:lstStyle/>
            <a:p>
              <a:pPr marL="0" marR="0" lvl="0" indent="0" algn="ctr" defTabSz="873125"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2" name="Text Box 63">
              <a:extLst>
                <a:ext uri="{FF2B5EF4-FFF2-40B4-BE49-F238E27FC236}">
                  <a16:creationId xmlns:a16="http://schemas.microsoft.com/office/drawing/2014/main" id="{AF8C0689-B0B8-407B-B24B-E62E1BC25087}"/>
                </a:ext>
              </a:extLst>
            </p:cNvPr>
            <p:cNvSpPr txBox="1">
              <a:spLocks noChangeArrowheads="1"/>
            </p:cNvSpPr>
            <p:nvPr/>
          </p:nvSpPr>
          <p:spPr bwMode="auto">
            <a:xfrm>
              <a:off x="2485577" y="2343049"/>
              <a:ext cx="2734495" cy="91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○○さん、</a:t>
              </a:r>
            </a:p>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今から鼻の中の吸引を</a:t>
              </a:r>
              <a:endPar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endParaRPr>
            </a:p>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してもよろしいですか？</a:t>
              </a:r>
            </a:p>
          </p:txBody>
        </p:sp>
      </p:grpSp>
      <p:sp>
        <p:nvSpPr>
          <p:cNvPr id="14" name="テキスト ボックス 13">
            <a:extLst>
              <a:ext uri="{FF2B5EF4-FFF2-40B4-BE49-F238E27FC236}">
                <a16:creationId xmlns:a16="http://schemas.microsoft.com/office/drawing/2014/main" id="{384C9C7C-34CF-4773-BA6C-29DE5151ABF2}"/>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13" name="Text Box 25">
            <a:extLst>
              <a:ext uri="{FF2B5EF4-FFF2-40B4-BE49-F238E27FC236}">
                <a16:creationId xmlns:a16="http://schemas.microsoft.com/office/drawing/2014/main" id="{2DF3DC3C-D052-464E-89F3-44FD566E7054}"/>
              </a:ext>
            </a:extLst>
          </p:cNvPr>
          <p:cNvSpPr txBox="1">
            <a:spLocks noChangeArrowheads="1"/>
          </p:cNvSpPr>
          <p:nvPr/>
        </p:nvSpPr>
        <p:spPr bwMode="auto">
          <a:xfrm>
            <a:off x="5216307" y="4002856"/>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5" name="Text Box 14">
            <a:extLst>
              <a:ext uri="{FF2B5EF4-FFF2-40B4-BE49-F238E27FC236}">
                <a16:creationId xmlns:a16="http://schemas.microsoft.com/office/drawing/2014/main" id="{E22CFF57-6367-4AAF-9647-55F02F91F835}"/>
              </a:ext>
            </a:extLst>
          </p:cNvPr>
          <p:cNvSpPr txBox="1">
            <a:spLocks noChangeArrowheads="1"/>
          </p:cNvSpPr>
          <p:nvPr/>
        </p:nvSpPr>
        <p:spPr bwMode="auto">
          <a:xfrm>
            <a:off x="5216307" y="4386475"/>
            <a:ext cx="3532406" cy="162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・必ず</a:t>
            </a:r>
            <a:r>
              <a:rPr kumimoji="1" lang="ja-JP" altLang="en-US" sz="2000" b="0" i="0" u="none" strike="noStrike" kern="1200" cap="none" spc="-30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a:t>
            </a: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声をかけて</a:t>
            </a:r>
            <a:r>
              <a:rPr kumimoji="1" lang="ja-JP" altLang="en-US" sz="2000" b="0" i="0" u="none" strike="noStrike" kern="1200" cap="none" spc="-30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a:t>
            </a: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対象者から同意を得る。</a:t>
            </a:r>
            <a:endParaRPr kumimoji="1" lang="ja-JP" altLang="en-US" sz="2000" b="0" i="0" u="none" strike="dbl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endParaRPr>
          </a:p>
        </p:txBody>
      </p:sp>
      <p:sp>
        <p:nvSpPr>
          <p:cNvPr id="16" name="スライド番号プレースホルダー 1">
            <a:extLst>
              <a:ext uri="{FF2B5EF4-FFF2-40B4-BE49-F238E27FC236}">
                <a16:creationId xmlns:a16="http://schemas.microsoft.com/office/drawing/2014/main" id="{112BD947-C9C6-4E7D-A41E-A1A3648EE7D4}"/>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33364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4DC9FF-9B75-4108-B298-3AC5A8F8287F}"/>
              </a:ext>
            </a:extLst>
          </p:cNvPr>
          <p:cNvSpPr>
            <a:spLocks noGrp="1"/>
          </p:cNvSpPr>
          <p:nvPr>
            <p:ph type="title"/>
          </p:nvPr>
        </p:nvSpPr>
        <p:spPr/>
        <p:txBody>
          <a:bodyPr/>
          <a:lstStyle/>
          <a:p>
            <a:r>
              <a:rPr lang="ja-JP" altLang="en-US" dirty="0"/>
              <a:t>１．口腔内の喀痰吸引</a:t>
            </a:r>
            <a:endParaRPr kumimoji="1" lang="ja-JP" altLang="en-US" dirty="0"/>
          </a:p>
        </p:txBody>
      </p:sp>
      <p:sp>
        <p:nvSpPr>
          <p:cNvPr id="4" name="字幕 3">
            <a:extLst>
              <a:ext uri="{FF2B5EF4-FFF2-40B4-BE49-F238E27FC236}">
                <a16:creationId xmlns:a16="http://schemas.microsoft.com/office/drawing/2014/main" id="{76C72521-0CFE-44DF-B0AF-D6AD805A6A44}"/>
              </a:ext>
            </a:extLst>
          </p:cNvPr>
          <p:cNvSpPr>
            <a:spLocks noGrp="1"/>
          </p:cNvSpPr>
          <p:nvPr>
            <p:ph type="subTitle" idx="1"/>
          </p:nvPr>
        </p:nvSpPr>
        <p:spPr>
          <a:xfrm>
            <a:off x="1371600" y="3692624"/>
            <a:ext cx="6400800" cy="2400672"/>
          </a:xfrm>
        </p:spPr>
        <p:txBody>
          <a:bodyPr/>
          <a:lstStyle/>
          <a:p>
            <a:pPr algn="ctr"/>
            <a:r>
              <a:rPr lang="ja-JP" altLang="en-US" dirty="0"/>
              <a:t>単回使用の場合</a:t>
            </a:r>
            <a:endParaRPr lang="en-US" altLang="ja-JP" dirty="0"/>
          </a:p>
          <a:p>
            <a:pPr algn="ctr"/>
            <a:r>
              <a:rPr lang="ja-JP" altLang="en-US" dirty="0"/>
              <a:t>乾燥法の場合</a:t>
            </a:r>
            <a:endParaRPr lang="en-US" altLang="ja-JP" dirty="0"/>
          </a:p>
          <a:p>
            <a:pPr algn="ctr"/>
            <a:r>
              <a:rPr lang="ja-JP" altLang="en-US" dirty="0"/>
              <a:t>薬液浸漬法の場合</a:t>
            </a:r>
          </a:p>
        </p:txBody>
      </p:sp>
    </p:spTree>
    <p:extLst>
      <p:ext uri="{BB962C8B-B14F-4D97-AF65-F5344CB8AC3E}">
        <p14:creationId xmlns:p14="http://schemas.microsoft.com/office/powerpoint/2010/main" val="3331627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3F1044EA-1E6A-4DA7-ABEA-12C052B939DC}"/>
              </a:ext>
            </a:extLst>
          </p:cNvPr>
          <p:cNvSpPr>
            <a:spLocks noChangeArrowheads="1"/>
          </p:cNvSpPr>
          <p:nvPr/>
        </p:nvSpPr>
        <p:spPr bwMode="auto">
          <a:xfrm>
            <a:off x="251520" y="1206000"/>
            <a:ext cx="8640960" cy="185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30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○吸引カテーテルを陰圧をかけない状態で鼻腔内の奥に入れる。</a:t>
            </a:r>
            <a:endParaRPr kumimoji="1" lang="en-US" altLang="ja-JP"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endParaRPr>
          </a:p>
          <a:p>
            <a:pPr marL="360000" marR="0" lvl="0" indent="-360000" algn="l" defTabSz="914400" rtl="0" eaLnBrk="1" fontAlgn="auto" latinLnBrk="0" hangingPunct="1">
              <a:lnSpc>
                <a:spcPct val="100000"/>
              </a:lnSpc>
              <a:spcBef>
                <a:spcPts val="30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○吸引カテーテルを折り曲げた指を緩め、陰圧をかけて、喀痰を吸引する。</a:t>
            </a:r>
          </a:p>
        </p:txBody>
      </p:sp>
      <p:sp>
        <p:nvSpPr>
          <p:cNvPr id="4" name="タイトル 3">
            <a:extLst>
              <a:ext uri="{FF2B5EF4-FFF2-40B4-BE49-F238E27FC236}">
                <a16:creationId xmlns:a16="http://schemas.microsoft.com/office/drawing/2014/main" id="{72A22223-66D4-48D7-A0BD-83ADE047EEB0}"/>
              </a:ext>
            </a:extLst>
          </p:cNvPr>
          <p:cNvSpPr>
            <a:spLocks noGrp="1"/>
          </p:cNvSpPr>
          <p:nvPr>
            <p:ph type="title"/>
          </p:nvPr>
        </p:nvSpPr>
        <p:spPr/>
        <p:txBody>
          <a:bodyPr>
            <a:normAutofit fontScale="90000"/>
          </a:bodyPr>
          <a:lstStyle/>
          <a:p>
            <a:r>
              <a:rPr lang="ja-JP" altLang="en-US" dirty="0"/>
              <a:t>手順⑩鼻腔内を吸引する</a:t>
            </a:r>
          </a:p>
        </p:txBody>
      </p:sp>
      <p:pic>
        <p:nvPicPr>
          <p:cNvPr id="12" name="Picture 2">
            <a:extLst>
              <a:ext uri="{FF2B5EF4-FFF2-40B4-BE49-F238E27FC236}">
                <a16:creationId xmlns:a16="http://schemas.microsoft.com/office/drawing/2014/main" id="{9F4B312A-DD36-4FEC-B433-37472ECEE9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4300" y="3078000"/>
            <a:ext cx="2518701" cy="336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5">
            <a:extLst>
              <a:ext uri="{FF2B5EF4-FFF2-40B4-BE49-F238E27FC236}">
                <a16:creationId xmlns:a16="http://schemas.microsoft.com/office/drawing/2014/main" id="{AEC8C0A8-83D5-416F-98DB-6171DEA6AD36}"/>
              </a:ext>
            </a:extLst>
          </p:cNvPr>
          <p:cNvSpPr txBox="1">
            <a:spLocks noChangeArrowheads="1"/>
          </p:cNvSpPr>
          <p:nvPr/>
        </p:nvSpPr>
        <p:spPr bwMode="auto">
          <a:xfrm>
            <a:off x="4572464" y="3105599"/>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9" name="Text Box 8">
            <a:extLst>
              <a:ext uri="{FF2B5EF4-FFF2-40B4-BE49-F238E27FC236}">
                <a16:creationId xmlns:a16="http://schemas.microsoft.com/office/drawing/2014/main" id="{A4152E60-05D3-45D3-8448-7826ED30F076}"/>
              </a:ext>
            </a:extLst>
          </p:cNvPr>
          <p:cNvSpPr txBox="1">
            <a:spLocks noChangeArrowheads="1"/>
          </p:cNvSpPr>
          <p:nvPr/>
        </p:nvSpPr>
        <p:spPr bwMode="auto">
          <a:xfrm>
            <a:off x="4572464" y="3460769"/>
            <a:ext cx="4176000" cy="2992568"/>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・奥に挿入するまで、吸引カテーテルに陰圧はかけていないか。</a:t>
            </a:r>
          </a:p>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・適切な角度の調整で吸引カテーテルを奥まで挿入できているか。</a:t>
            </a:r>
          </a:p>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・手で操作する場合、吸引カテーテルを左右に回転させながらゆっくり引き抜いているか。</a:t>
            </a:r>
          </a:p>
        </p:txBody>
      </p:sp>
      <p:sp>
        <p:nvSpPr>
          <p:cNvPr id="13" name="テキスト ボックス 12">
            <a:extLst>
              <a:ext uri="{FF2B5EF4-FFF2-40B4-BE49-F238E27FC236}">
                <a16:creationId xmlns:a16="http://schemas.microsoft.com/office/drawing/2014/main" id="{415C489F-6200-4188-BD5A-B94AFB859D75}"/>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grpSp>
        <p:nvGrpSpPr>
          <p:cNvPr id="2" name="グループ化 1"/>
          <p:cNvGrpSpPr/>
          <p:nvPr/>
        </p:nvGrpSpPr>
        <p:grpSpPr>
          <a:xfrm>
            <a:off x="2628648" y="3777654"/>
            <a:ext cx="1871344" cy="1379538"/>
            <a:chOff x="2653680" y="3712468"/>
            <a:chExt cx="1871344" cy="1379538"/>
          </a:xfrm>
        </p:grpSpPr>
        <p:sp>
          <p:nvSpPr>
            <p:cNvPr id="15" name="AutoShape 7">
              <a:extLst>
                <a:ext uri="{FF2B5EF4-FFF2-40B4-BE49-F238E27FC236}">
                  <a16:creationId xmlns:a16="http://schemas.microsoft.com/office/drawing/2014/main" id="{C9EBB083-3F33-4A94-815E-12C0E4DDA0C3}"/>
                </a:ext>
              </a:extLst>
            </p:cNvPr>
            <p:cNvSpPr>
              <a:spLocks noChangeArrowheads="1"/>
            </p:cNvSpPr>
            <p:nvPr/>
          </p:nvSpPr>
          <p:spPr bwMode="auto">
            <a:xfrm>
              <a:off x="2653680" y="3712468"/>
              <a:ext cx="1816102" cy="1379538"/>
            </a:xfrm>
            <a:prstGeom prst="wedgeEllipseCallout">
              <a:avLst>
                <a:gd name="adj1" fmla="val -55084"/>
                <a:gd name="adj2" fmla="val -67145"/>
              </a:avLst>
            </a:prstGeom>
            <a:solidFill>
              <a:schemeClr val="bg1"/>
            </a:solidFill>
            <a:ln w="9525">
              <a:solidFill>
                <a:schemeClr val="tx1"/>
              </a:solidFill>
              <a:miter lim="800000"/>
              <a:headEnd/>
              <a:tailEnd/>
            </a:ln>
          </p:spPr>
          <p:txBody>
            <a:bodyPr lIns="87269" tIns="43635" rIns="87269" bIns="43635"/>
            <a:lstStyle>
              <a:lvl1pPr defTabSz="873125">
                <a:defRPr kumimoji="1">
                  <a:solidFill>
                    <a:schemeClr val="tx1"/>
                  </a:solidFill>
                  <a:latin typeface="Arial" panose="020B0604020202020204" pitchFamily="34" charset="0"/>
                  <a:ea typeface="ＭＳ Ｐゴシック" panose="020B0600070205080204" pitchFamily="50" charset="-128"/>
                </a:defRPr>
              </a:lvl1pPr>
              <a:lvl2pPr marL="742950" indent="-285750" defTabSz="873125">
                <a:defRPr kumimoji="1">
                  <a:solidFill>
                    <a:schemeClr val="tx1"/>
                  </a:solidFill>
                  <a:latin typeface="Arial" panose="020B0604020202020204" pitchFamily="34" charset="0"/>
                  <a:ea typeface="ＭＳ Ｐゴシック" panose="020B0600070205080204" pitchFamily="50" charset="-128"/>
                </a:defRPr>
              </a:lvl2pPr>
              <a:lvl3pPr marL="1143000" indent="-228600" defTabSz="873125">
                <a:defRPr kumimoji="1">
                  <a:solidFill>
                    <a:schemeClr val="tx1"/>
                  </a:solidFill>
                  <a:latin typeface="Arial" panose="020B0604020202020204" pitchFamily="34" charset="0"/>
                  <a:ea typeface="ＭＳ Ｐゴシック" panose="020B0600070205080204" pitchFamily="50" charset="-128"/>
                </a:defRPr>
              </a:lvl3pPr>
              <a:lvl4pPr marL="1600200" indent="-228600" defTabSz="873125">
                <a:defRPr kumimoji="1">
                  <a:solidFill>
                    <a:schemeClr val="tx1"/>
                  </a:solidFill>
                  <a:latin typeface="Arial" panose="020B0604020202020204" pitchFamily="34" charset="0"/>
                  <a:ea typeface="ＭＳ Ｐゴシック" panose="020B0600070205080204" pitchFamily="50" charset="-128"/>
                </a:defRPr>
              </a:lvl4pPr>
              <a:lvl5pPr marL="2057400" indent="-228600" defTabSz="873125">
                <a:defRPr kumimoji="1">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873125" rtl="0" eaLnBrk="1" fontAlgn="auto" latinLnBrk="0" hangingPunct="1">
                <a:lnSpc>
                  <a:spcPct val="100000"/>
                </a:lnSpc>
                <a:spcBef>
                  <a:spcPts val="0"/>
                </a:spcBef>
                <a:spcAft>
                  <a:spcPts val="0"/>
                </a:spcAft>
                <a:buClrTx/>
                <a:buSzTx/>
                <a:buFontTx/>
                <a:buNone/>
                <a:tabLst/>
                <a:defRPr/>
              </a:pPr>
              <a:endParaRPr kumimoji="1" lang="ja-JP" altLang="ja-JP" sz="1700" b="0" i="0" u="none" strike="noStrike" kern="1200" cap="none" spc="0" normalizeH="0" baseline="0" noProof="0">
                <a:ln>
                  <a:noFill/>
                </a:ln>
                <a:solidFill>
                  <a:srgbClr val="000000"/>
                </a:solidFill>
                <a:effectLst/>
                <a:uLnTx/>
                <a:uFillTx/>
                <a:latin typeface="Segoe UI" panose="020B0502040204020203" pitchFamily="34" charset="0"/>
                <a:ea typeface="メイリオ" panose="020B0604030504040204" pitchFamily="50" charset="-128"/>
                <a:cs typeface="+mn-cs"/>
              </a:endParaRPr>
            </a:p>
          </p:txBody>
        </p:sp>
        <p:sp>
          <p:nvSpPr>
            <p:cNvPr id="16" name="Text Box 8">
              <a:extLst>
                <a:ext uri="{FF2B5EF4-FFF2-40B4-BE49-F238E27FC236}">
                  <a16:creationId xmlns:a16="http://schemas.microsoft.com/office/drawing/2014/main" id="{273C9361-D8F9-46C0-B5BD-A07DD8066478}"/>
                </a:ext>
              </a:extLst>
            </p:cNvPr>
            <p:cNvSpPr txBox="1">
              <a:spLocks noChangeArrowheads="1"/>
            </p:cNvSpPr>
            <p:nvPr/>
          </p:nvSpPr>
          <p:spPr bwMode="auto">
            <a:xfrm>
              <a:off x="2771800" y="4004233"/>
              <a:ext cx="1753224" cy="79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lvl1pPr defTabSz="873125">
                <a:defRPr kumimoji="1">
                  <a:solidFill>
                    <a:schemeClr val="tx1"/>
                  </a:solidFill>
                  <a:latin typeface="Arial" panose="020B0604020202020204" pitchFamily="34" charset="0"/>
                  <a:ea typeface="ＭＳ Ｐゴシック" panose="020B0600070205080204" pitchFamily="50" charset="-128"/>
                </a:defRPr>
              </a:lvl1pPr>
              <a:lvl2pPr marL="742950" indent="-285750" defTabSz="873125">
                <a:defRPr kumimoji="1">
                  <a:solidFill>
                    <a:schemeClr val="tx1"/>
                  </a:solidFill>
                  <a:latin typeface="Arial" panose="020B0604020202020204" pitchFamily="34" charset="0"/>
                  <a:ea typeface="ＭＳ Ｐゴシック" panose="020B0600070205080204" pitchFamily="50" charset="-128"/>
                </a:defRPr>
              </a:lvl2pPr>
              <a:lvl3pPr marL="1143000" indent="-228600" defTabSz="873125">
                <a:defRPr kumimoji="1">
                  <a:solidFill>
                    <a:schemeClr val="tx1"/>
                  </a:solidFill>
                  <a:latin typeface="Arial" panose="020B0604020202020204" pitchFamily="34" charset="0"/>
                  <a:ea typeface="ＭＳ Ｐゴシック" panose="020B0600070205080204" pitchFamily="50" charset="-128"/>
                </a:defRPr>
              </a:lvl3pPr>
              <a:lvl4pPr marL="1600200" indent="-228600" defTabSz="873125">
                <a:defRPr kumimoji="1">
                  <a:solidFill>
                    <a:schemeClr val="tx1"/>
                  </a:solidFill>
                  <a:latin typeface="Arial" panose="020B0604020202020204" pitchFamily="34" charset="0"/>
                  <a:ea typeface="ＭＳ Ｐゴシック" panose="020B0600070205080204" pitchFamily="50" charset="-128"/>
                </a:defRPr>
              </a:lvl4pPr>
              <a:lvl5pPr marL="2057400" indent="-228600" defTabSz="873125">
                <a:defRPr kumimoji="1">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srgbClr val="000000"/>
                  </a:solidFill>
                  <a:effectLst/>
                  <a:uLnTx/>
                  <a:uFillTx/>
                  <a:latin typeface="Segoe UI" panose="020B0502040204020203" pitchFamily="34" charset="0"/>
                  <a:ea typeface="メイリオ" panose="020B0604030504040204" pitchFamily="50" charset="-128"/>
                  <a:cs typeface="+mn-cs"/>
                </a:rPr>
                <a:t>陰圧を</a:t>
              </a:r>
              <a:endParaRPr kumimoji="1" lang="en-US" altLang="ja-JP" sz="2300" b="1" i="0" u="none" strike="noStrike" kern="1200" cap="none" spc="0" normalizeH="0" baseline="0" noProof="0" dirty="0">
                <a:ln>
                  <a:noFill/>
                </a:ln>
                <a:solidFill>
                  <a:srgbClr val="000000"/>
                </a:solidFill>
                <a:effectLst/>
                <a:uLnTx/>
                <a:uFillTx/>
                <a:latin typeface="Segoe UI" panose="020B0502040204020203" pitchFamily="34" charset="0"/>
                <a:ea typeface="メイリオ" panose="020B0604030504040204" pitchFamily="50" charset="-128"/>
                <a:cs typeface="+mn-cs"/>
              </a:endParaRPr>
            </a:p>
            <a:p>
              <a:pPr marL="0" marR="0" lvl="0" indent="0" algn="l" defTabSz="873125"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srgbClr val="000000"/>
                  </a:solidFill>
                  <a:effectLst/>
                  <a:uLnTx/>
                  <a:uFillTx/>
                  <a:latin typeface="Segoe UI" panose="020B0502040204020203" pitchFamily="34" charset="0"/>
                  <a:ea typeface="メイリオ" panose="020B0604030504040204" pitchFamily="50" charset="-128"/>
                  <a:cs typeface="+mn-cs"/>
                </a:rPr>
                <a:t>かけないで</a:t>
              </a:r>
            </a:p>
          </p:txBody>
        </p:sp>
      </p:grpSp>
      <p:sp>
        <p:nvSpPr>
          <p:cNvPr id="11" name="テキスト ボックス 10">
            <a:extLst>
              <a:ext uri="{FF2B5EF4-FFF2-40B4-BE49-F238E27FC236}">
                <a16:creationId xmlns:a16="http://schemas.microsoft.com/office/drawing/2014/main" id="{433C6EED-55E7-4893-AA48-6E2F1ECD6C51}"/>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4" name="スライド番号プレースホルダー 1">
            <a:extLst>
              <a:ext uri="{FF2B5EF4-FFF2-40B4-BE49-F238E27FC236}">
                <a16:creationId xmlns:a16="http://schemas.microsoft.com/office/drawing/2014/main" id="{32D7B68B-3C91-4FEB-9C24-5B4847959F18}"/>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772535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25">
            <a:extLst>
              <a:ext uri="{FF2B5EF4-FFF2-40B4-BE49-F238E27FC236}">
                <a16:creationId xmlns:a16="http://schemas.microsoft.com/office/drawing/2014/main" id="{257288E0-C4B9-422E-ADE9-6479A6FDC179}"/>
              </a:ext>
            </a:extLst>
          </p:cNvPr>
          <p:cNvSpPr txBox="1">
            <a:spLocks noChangeArrowheads="1"/>
          </p:cNvSpPr>
          <p:nvPr/>
        </p:nvSpPr>
        <p:spPr bwMode="auto">
          <a:xfrm>
            <a:off x="4590652" y="399600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3558" name="Rectangle 13">
            <a:extLst>
              <a:ext uri="{FF2B5EF4-FFF2-40B4-BE49-F238E27FC236}">
                <a16:creationId xmlns:a16="http://schemas.microsoft.com/office/drawing/2014/main" id="{6F14CED2-A63C-4FEB-A6FA-1BAE463F4F8E}"/>
              </a:ext>
            </a:extLst>
          </p:cNvPr>
          <p:cNvSpPr>
            <a:spLocks noChangeArrowheads="1"/>
          </p:cNvSpPr>
          <p:nvPr/>
        </p:nvSpPr>
        <p:spPr bwMode="auto">
          <a:xfrm>
            <a:off x="251519" y="1260000"/>
            <a:ext cx="86409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sym typeface="Wingdings" panose="05000000000000000000" pitchFamily="2" charset="2"/>
              </a:rPr>
              <a:t>○対象者に、吸引が終わったことを告げ、喀痰がとり切れたかを確認する。</a:t>
            </a: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4" name="タイトル 3">
            <a:extLst>
              <a:ext uri="{FF2B5EF4-FFF2-40B4-BE49-F238E27FC236}">
                <a16:creationId xmlns:a16="http://schemas.microsoft.com/office/drawing/2014/main" id="{033B75D1-CAFC-41E7-A896-7D7768C08ED4}"/>
              </a:ext>
            </a:extLst>
          </p:cNvPr>
          <p:cNvSpPr>
            <a:spLocks noGrp="1"/>
          </p:cNvSpPr>
          <p:nvPr>
            <p:ph type="title"/>
          </p:nvPr>
        </p:nvSpPr>
        <p:spPr/>
        <p:txBody>
          <a:bodyPr>
            <a:normAutofit fontScale="90000"/>
          </a:bodyPr>
          <a:lstStyle/>
          <a:p>
            <a:r>
              <a:rPr lang="ja-JP" altLang="en-US" dirty="0"/>
              <a:t>手順⑪確認の声かけをする</a:t>
            </a:r>
          </a:p>
        </p:txBody>
      </p:sp>
      <p:pic>
        <p:nvPicPr>
          <p:cNvPr id="10" name="図 9">
            <a:extLst>
              <a:ext uri="{FF2B5EF4-FFF2-40B4-BE49-F238E27FC236}">
                <a16:creationId xmlns:a16="http://schemas.microsoft.com/office/drawing/2014/main" id="{F45BCBAE-07B5-4862-BAED-9DF084BFB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2999238"/>
            <a:ext cx="4078200" cy="3054078"/>
          </a:xfrm>
          <a:prstGeom prst="rect">
            <a:avLst/>
          </a:prstGeom>
        </p:spPr>
      </p:pic>
      <p:grpSp>
        <p:nvGrpSpPr>
          <p:cNvPr id="2" name="グループ化 1"/>
          <p:cNvGrpSpPr/>
          <p:nvPr/>
        </p:nvGrpSpPr>
        <p:grpSpPr>
          <a:xfrm>
            <a:off x="2485578" y="2232882"/>
            <a:ext cx="2950518" cy="1196118"/>
            <a:chOff x="2053530" y="2232882"/>
            <a:chExt cx="2806502" cy="1196118"/>
          </a:xfrm>
        </p:grpSpPr>
        <p:sp>
          <p:nvSpPr>
            <p:cNvPr id="11" name="AutoShape 62">
              <a:extLst>
                <a:ext uri="{FF2B5EF4-FFF2-40B4-BE49-F238E27FC236}">
                  <a16:creationId xmlns:a16="http://schemas.microsoft.com/office/drawing/2014/main" id="{0E933039-5FBF-43B1-BAC7-B7BF27D7F9AF}"/>
                </a:ext>
              </a:extLst>
            </p:cNvPr>
            <p:cNvSpPr>
              <a:spLocks noChangeArrowheads="1"/>
            </p:cNvSpPr>
            <p:nvPr/>
          </p:nvSpPr>
          <p:spPr bwMode="auto">
            <a:xfrm rot="10800000">
              <a:off x="2053530" y="2244933"/>
              <a:ext cx="2734494" cy="1184066"/>
            </a:xfrm>
            <a:prstGeom prst="wedgeRoundRectCallout">
              <a:avLst>
                <a:gd name="adj1" fmla="val 44338"/>
                <a:gd name="adj2" fmla="val -94027"/>
                <a:gd name="adj3" fmla="val 16667"/>
              </a:avLst>
            </a:prstGeom>
            <a:solidFill>
              <a:schemeClr val="bg1"/>
            </a:solidFill>
            <a:ln w="9525">
              <a:solidFill>
                <a:schemeClr val="bg1">
                  <a:lumMod val="50000"/>
                </a:schemeClr>
              </a:solidFill>
              <a:miter lim="800000"/>
              <a:headEnd/>
              <a:tailEnd/>
            </a:ln>
          </p:spPr>
          <p:txBody>
            <a:bodyPr rot="10800000" lIns="87269" tIns="43635" rIns="87269" bIns="43635"/>
            <a:lstStyle/>
            <a:p>
              <a:pPr marL="0" marR="0" lvl="0" indent="0" algn="ctr" defTabSz="873125"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2" name="Text Box 63">
              <a:extLst>
                <a:ext uri="{FF2B5EF4-FFF2-40B4-BE49-F238E27FC236}">
                  <a16:creationId xmlns:a16="http://schemas.microsoft.com/office/drawing/2014/main" id="{AF8C0689-B0B8-407B-B24B-E62E1BC25087}"/>
                </a:ext>
              </a:extLst>
            </p:cNvPr>
            <p:cNvSpPr txBox="1">
              <a:spLocks noChangeArrowheads="1"/>
            </p:cNvSpPr>
            <p:nvPr/>
          </p:nvSpPr>
          <p:spPr bwMode="auto">
            <a:xfrm>
              <a:off x="2125537" y="2232882"/>
              <a:ext cx="2734495" cy="119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○○さん、</a:t>
              </a:r>
            </a:p>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吸引が終わりました。</a:t>
              </a:r>
            </a:p>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もう一度、吸引しましょうか？</a:t>
              </a:r>
            </a:p>
          </p:txBody>
        </p:sp>
      </p:grpSp>
      <p:sp>
        <p:nvSpPr>
          <p:cNvPr id="13" name="Text Box 14">
            <a:extLst>
              <a:ext uri="{FF2B5EF4-FFF2-40B4-BE49-F238E27FC236}">
                <a16:creationId xmlns:a16="http://schemas.microsoft.com/office/drawing/2014/main" id="{F6DDB66D-C0AB-4586-B009-0905995B19B9}"/>
              </a:ext>
            </a:extLst>
          </p:cNvPr>
          <p:cNvSpPr txBox="1">
            <a:spLocks noChangeArrowheads="1"/>
          </p:cNvSpPr>
          <p:nvPr/>
        </p:nvSpPr>
        <p:spPr bwMode="auto">
          <a:xfrm>
            <a:off x="4590652" y="4381415"/>
            <a:ext cx="4158061" cy="1674187"/>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・対象者の意志を確認しているか。喀痰がとり切れていない場合はもう一回繰り返すかを聞いているか。</a:t>
            </a:r>
          </a:p>
        </p:txBody>
      </p:sp>
      <p:sp>
        <p:nvSpPr>
          <p:cNvPr id="15" name="テキスト ボックス 14">
            <a:extLst>
              <a:ext uri="{FF2B5EF4-FFF2-40B4-BE49-F238E27FC236}">
                <a16:creationId xmlns:a16="http://schemas.microsoft.com/office/drawing/2014/main" id="{8B0795BE-63C3-492F-B62B-9A368E30CB3C}"/>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14" name="スライド番号プレースホルダー 1">
            <a:extLst>
              <a:ext uri="{FF2B5EF4-FFF2-40B4-BE49-F238E27FC236}">
                <a16:creationId xmlns:a16="http://schemas.microsoft.com/office/drawing/2014/main" id="{03DA2018-4D29-446B-94E9-85D95FE63B16}"/>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36</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968087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36677C3-876C-4BAF-A632-BCAB08A516F7}"/>
              </a:ext>
            </a:extLst>
          </p:cNvPr>
          <p:cNvSpPr>
            <a:spLocks noGrp="1"/>
          </p:cNvSpPr>
          <p:nvPr>
            <p:ph type="title"/>
          </p:nvPr>
        </p:nvSpPr>
        <p:spPr/>
        <p:txBody>
          <a:bodyPr>
            <a:normAutofit fontScale="90000"/>
          </a:bodyPr>
          <a:lstStyle/>
          <a:p>
            <a:r>
              <a:rPr lang="ja-JP" altLang="en-US" dirty="0"/>
              <a:t>手順⑫吸引カテーテルを洗浄する</a:t>
            </a:r>
          </a:p>
        </p:txBody>
      </p:sp>
      <p:sp>
        <p:nvSpPr>
          <p:cNvPr id="12" name="テキスト ボックス 11">
            <a:extLst>
              <a:ext uri="{FF2B5EF4-FFF2-40B4-BE49-F238E27FC236}">
                <a16:creationId xmlns:a16="http://schemas.microsoft.com/office/drawing/2014/main" id="{3E340DCA-055E-462F-A017-DE053DE7F7FA}"/>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11" name="Text Box 25">
            <a:extLst>
              <a:ext uri="{FF2B5EF4-FFF2-40B4-BE49-F238E27FC236}">
                <a16:creationId xmlns:a16="http://schemas.microsoft.com/office/drawing/2014/main" id="{7F3225D7-C40D-442C-B051-32DAF2A4D9D3}"/>
              </a:ext>
            </a:extLst>
          </p:cNvPr>
          <p:cNvSpPr txBox="1">
            <a:spLocks noChangeArrowheads="1"/>
          </p:cNvSpPr>
          <p:nvPr/>
        </p:nvSpPr>
        <p:spPr bwMode="auto">
          <a:xfrm>
            <a:off x="395288" y="4628924"/>
            <a:ext cx="1578049" cy="383619"/>
          </a:xfrm>
          <a:prstGeom prst="trapezoid">
            <a:avLst/>
          </a:prstGeom>
          <a:solidFill>
            <a:schemeClr val="accent3">
              <a:lumMod val="20000"/>
              <a:lumOff val="80000"/>
            </a:schemeClr>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3" name="Text Box 8">
            <a:extLst>
              <a:ext uri="{FF2B5EF4-FFF2-40B4-BE49-F238E27FC236}">
                <a16:creationId xmlns:a16="http://schemas.microsoft.com/office/drawing/2014/main" id="{AD9FF9C5-0366-4653-A0D7-CF959A09589B}"/>
              </a:ext>
            </a:extLst>
          </p:cNvPr>
          <p:cNvSpPr txBox="1">
            <a:spLocks noChangeArrowheads="1"/>
          </p:cNvSpPr>
          <p:nvPr/>
        </p:nvSpPr>
        <p:spPr bwMode="auto">
          <a:xfrm>
            <a:off x="395288" y="5012543"/>
            <a:ext cx="8353425" cy="1440793"/>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0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・外側に</a:t>
            </a:r>
            <a:r>
              <a:rPr lang="ja-JP" altLang="en-US" b="0" dirty="0">
                <a:solidFill>
                  <a:schemeClr val="tx1"/>
                </a:solidFill>
              </a:rPr>
              <a:t>喀痰</a:t>
            </a:r>
            <a:r>
              <a:rPr kumimoji="1" lang="ja-JP" altLang="en-US" sz="2000" b="0" i="0" u="none" strike="noStrike" kern="1200" cap="none" spc="0" normalizeH="0" baseline="0" noProof="0" dirty="0" err="1">
                <a:ln>
                  <a:noFill/>
                </a:ln>
                <a:solidFill>
                  <a:schemeClr val="tx1"/>
                </a:solidFill>
                <a:effectLst/>
                <a:uLnTx/>
                <a:uFillTx/>
                <a:latin typeface="Segoe UI" panose="020B0502040204020203" pitchFamily="34" charset="0"/>
                <a:ea typeface="メイリオ" panose="020B0604030504040204" pitchFamily="50" charset="-128"/>
                <a:cs typeface="+mn-cs"/>
              </a:rPr>
              <a:t>がつ</a:t>
            </a: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いたカテーテルをそのまま洗浄水等に入れて、水を</a:t>
            </a:r>
            <a:br>
              <a:rPr kumimoji="1" lang="en-US" altLang="ja-JP"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b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汚染していないか。</a:t>
            </a:r>
          </a:p>
          <a:p>
            <a:pPr marL="288000" marR="0" lvl="0" indent="-28800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・接続管に喀痰が残っていないか。</a:t>
            </a:r>
          </a:p>
          <a:p>
            <a:pPr marL="288000" marR="0" lvl="0" indent="-28800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・吸引カテーテル内に喀痰が残っていないか。</a:t>
            </a:r>
          </a:p>
        </p:txBody>
      </p:sp>
      <p:sp>
        <p:nvSpPr>
          <p:cNvPr id="16" name="Rectangle 6">
            <a:extLst>
              <a:ext uri="{FF2B5EF4-FFF2-40B4-BE49-F238E27FC236}">
                <a16:creationId xmlns:a16="http://schemas.microsoft.com/office/drawing/2014/main" id="{CCDAC386-3F40-44F3-9463-F035CDAD1E22}"/>
              </a:ext>
            </a:extLst>
          </p:cNvPr>
          <p:cNvSpPr>
            <a:spLocks noChangeArrowheads="1"/>
          </p:cNvSpPr>
          <p:nvPr/>
        </p:nvSpPr>
        <p:spPr bwMode="auto">
          <a:xfrm>
            <a:off x="2602752" y="1238790"/>
            <a:ext cx="628922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○吸引カテーテルの外側を、アルコール綿で先端に向かって拭きとる。</a:t>
            </a:r>
          </a:p>
        </p:txBody>
      </p:sp>
      <p:pic>
        <p:nvPicPr>
          <p:cNvPr id="17" name="図 16">
            <a:extLst>
              <a:ext uri="{FF2B5EF4-FFF2-40B4-BE49-F238E27FC236}">
                <a16:creationId xmlns:a16="http://schemas.microsoft.com/office/drawing/2014/main" id="{C0D52E39-1529-4140-B6EF-13673DF03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42" y="1238791"/>
            <a:ext cx="2115893" cy="1593000"/>
          </a:xfrm>
          <a:prstGeom prst="rect">
            <a:avLst/>
          </a:prstGeom>
        </p:spPr>
      </p:pic>
      <p:pic>
        <p:nvPicPr>
          <p:cNvPr id="18" name="図 17">
            <a:extLst>
              <a:ext uri="{FF2B5EF4-FFF2-40B4-BE49-F238E27FC236}">
                <a16:creationId xmlns:a16="http://schemas.microsoft.com/office/drawing/2014/main" id="{F6253CB7-D2C0-40B9-AC9B-31654EA12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42" y="2916000"/>
            <a:ext cx="2115893" cy="1593000"/>
          </a:xfrm>
          <a:prstGeom prst="rect">
            <a:avLst/>
          </a:prstGeom>
        </p:spPr>
      </p:pic>
      <p:sp>
        <p:nvSpPr>
          <p:cNvPr id="19" name="Rectangle 6">
            <a:extLst>
              <a:ext uri="{FF2B5EF4-FFF2-40B4-BE49-F238E27FC236}">
                <a16:creationId xmlns:a16="http://schemas.microsoft.com/office/drawing/2014/main" id="{F97E6CEC-CAD8-4E51-8F52-D613660412B4}"/>
              </a:ext>
            </a:extLst>
          </p:cNvPr>
          <p:cNvSpPr>
            <a:spLocks noChangeArrowheads="1"/>
          </p:cNvSpPr>
          <p:nvPr/>
        </p:nvSpPr>
        <p:spPr bwMode="auto">
          <a:xfrm>
            <a:off x="2590796" y="2916000"/>
            <a:ext cx="6301684"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○吸引カテーテルと接続管の内腔を洗浄水等で洗い流す。</a:t>
            </a:r>
          </a:p>
        </p:txBody>
      </p:sp>
      <p:sp>
        <p:nvSpPr>
          <p:cNvPr id="10" name="スライド番号プレースホルダー 1">
            <a:extLst>
              <a:ext uri="{FF2B5EF4-FFF2-40B4-BE49-F238E27FC236}">
                <a16:creationId xmlns:a16="http://schemas.microsoft.com/office/drawing/2014/main" id="{F2E5049C-6220-4768-BEA9-D3C08A3B2241}"/>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37</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692833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3">
            <a:extLst>
              <a:ext uri="{FF2B5EF4-FFF2-40B4-BE49-F238E27FC236}">
                <a16:creationId xmlns:a16="http://schemas.microsoft.com/office/drawing/2014/main" id="{4B5C0662-689F-4300-A667-3755A2A8FC89}"/>
              </a:ext>
            </a:extLst>
          </p:cNvPr>
          <p:cNvSpPr>
            <a:spLocks noChangeArrowheads="1"/>
          </p:cNvSpPr>
          <p:nvPr/>
        </p:nvSpPr>
        <p:spPr bwMode="auto">
          <a:xfrm>
            <a:off x="252000" y="1260000"/>
            <a:ext cx="8611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○非利き手で、吸引器のスイッチを切る。</a:t>
            </a:r>
          </a:p>
        </p:txBody>
      </p:sp>
      <p:sp>
        <p:nvSpPr>
          <p:cNvPr id="29704" name="Text Box 25">
            <a:extLst>
              <a:ext uri="{FF2B5EF4-FFF2-40B4-BE49-F238E27FC236}">
                <a16:creationId xmlns:a16="http://schemas.microsoft.com/office/drawing/2014/main" id="{E81BF64D-1974-41E6-B343-C8800A4337AA}"/>
              </a:ext>
            </a:extLst>
          </p:cNvPr>
          <p:cNvSpPr txBox="1">
            <a:spLocks noChangeArrowheads="1"/>
          </p:cNvSpPr>
          <p:nvPr/>
        </p:nvSpPr>
        <p:spPr bwMode="auto">
          <a:xfrm>
            <a:off x="5292080" y="3717032"/>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9705" name="Text Box 14">
            <a:extLst>
              <a:ext uri="{FF2B5EF4-FFF2-40B4-BE49-F238E27FC236}">
                <a16:creationId xmlns:a16="http://schemas.microsoft.com/office/drawing/2014/main" id="{DFCF4DE0-3433-46D7-A06E-650B1120F63C}"/>
              </a:ext>
            </a:extLst>
          </p:cNvPr>
          <p:cNvSpPr txBox="1">
            <a:spLocks noChangeArrowheads="1"/>
          </p:cNvSpPr>
          <p:nvPr/>
        </p:nvSpPr>
        <p:spPr bwMode="auto">
          <a:xfrm>
            <a:off x="5292080" y="4069550"/>
            <a:ext cx="3429177" cy="162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・吸引器の機械音は、吸引が終わったらできるだけ早く消したい。</a:t>
            </a:r>
          </a:p>
        </p:txBody>
      </p:sp>
      <p:sp>
        <p:nvSpPr>
          <p:cNvPr id="4" name="タイトル 3">
            <a:extLst>
              <a:ext uri="{FF2B5EF4-FFF2-40B4-BE49-F238E27FC236}">
                <a16:creationId xmlns:a16="http://schemas.microsoft.com/office/drawing/2014/main" id="{D639D5B1-74EA-4299-9EEE-441EA866295A}"/>
              </a:ext>
            </a:extLst>
          </p:cNvPr>
          <p:cNvSpPr>
            <a:spLocks noGrp="1"/>
          </p:cNvSpPr>
          <p:nvPr>
            <p:ph type="title"/>
          </p:nvPr>
        </p:nvSpPr>
        <p:spPr/>
        <p:txBody>
          <a:bodyPr>
            <a:normAutofit fontScale="90000"/>
          </a:bodyPr>
          <a:lstStyle/>
          <a:p>
            <a:r>
              <a:rPr lang="ja-JP" altLang="en-US" dirty="0"/>
              <a:t>手順⑬吸引器のスイッチを切る</a:t>
            </a:r>
          </a:p>
        </p:txBody>
      </p:sp>
      <p:pic>
        <p:nvPicPr>
          <p:cNvPr id="10" name="図 9">
            <a:extLst>
              <a:ext uri="{FF2B5EF4-FFF2-40B4-BE49-F238E27FC236}">
                <a16:creationId xmlns:a16="http://schemas.microsoft.com/office/drawing/2014/main" id="{8AF8806C-1101-49F3-BCD5-C3EEDED27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18" y="2122721"/>
            <a:ext cx="4750745" cy="3566829"/>
          </a:xfrm>
          <a:prstGeom prst="rect">
            <a:avLst/>
          </a:prstGeom>
        </p:spPr>
      </p:pic>
      <p:sp>
        <p:nvSpPr>
          <p:cNvPr id="9" name="テキスト ボックス 8">
            <a:extLst>
              <a:ext uri="{FF2B5EF4-FFF2-40B4-BE49-F238E27FC236}">
                <a16:creationId xmlns:a16="http://schemas.microsoft.com/office/drawing/2014/main" id="{5A6556C9-3426-4F09-BF6F-C0137E18E35C}"/>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8" name="四角形: 角を丸くする 7">
            <a:extLst>
              <a:ext uri="{FF2B5EF4-FFF2-40B4-BE49-F238E27FC236}">
                <a16:creationId xmlns:a16="http://schemas.microsoft.com/office/drawing/2014/main" id="{565D6E33-F5AC-4924-8AAB-424EC86EBA98}"/>
              </a:ext>
            </a:extLst>
          </p:cNvPr>
          <p:cNvSpPr/>
          <p:nvPr/>
        </p:nvSpPr>
        <p:spPr>
          <a:xfrm rot="1107501">
            <a:off x="3478342" y="3879763"/>
            <a:ext cx="360040" cy="14401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a:extLst>
              <a:ext uri="{FF2B5EF4-FFF2-40B4-BE49-F238E27FC236}">
                <a16:creationId xmlns:a16="http://schemas.microsoft.com/office/drawing/2014/main" id="{194E6D42-5D78-4AD3-8598-AB8F2F11DC5A}"/>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38</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659261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a:extLst>
              <a:ext uri="{FF2B5EF4-FFF2-40B4-BE49-F238E27FC236}">
                <a16:creationId xmlns:a16="http://schemas.microsoft.com/office/drawing/2014/main" id="{4382B450-33D9-4CFA-AAA2-89C55FC330E1}"/>
              </a:ext>
            </a:extLst>
          </p:cNvPr>
          <p:cNvSpPr>
            <a:spLocks noChangeArrowheads="1"/>
          </p:cNvSpPr>
          <p:nvPr/>
        </p:nvSpPr>
        <p:spPr bwMode="auto">
          <a:xfrm>
            <a:off x="251520" y="3168000"/>
            <a:ext cx="8640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○吸引カテーテルを接続管からはずし、破棄する</a:t>
            </a:r>
          </a:p>
        </p:txBody>
      </p:sp>
      <p:sp>
        <p:nvSpPr>
          <p:cNvPr id="4" name="タイトル 3">
            <a:extLst>
              <a:ext uri="{FF2B5EF4-FFF2-40B4-BE49-F238E27FC236}">
                <a16:creationId xmlns:a16="http://schemas.microsoft.com/office/drawing/2014/main" id="{A789EB8F-3D38-43FE-9135-FE0C0AA54B81}"/>
              </a:ext>
            </a:extLst>
          </p:cNvPr>
          <p:cNvSpPr>
            <a:spLocks noGrp="1"/>
          </p:cNvSpPr>
          <p:nvPr>
            <p:ph type="title"/>
          </p:nvPr>
        </p:nvSpPr>
        <p:spPr/>
        <p:txBody>
          <a:bodyPr>
            <a:normAutofit fontScale="90000"/>
          </a:bodyPr>
          <a:lstStyle/>
          <a:p>
            <a:r>
              <a:rPr lang="ja-JP" altLang="en-US" dirty="0"/>
              <a:t>＜単回使用＞手順⑭吸引カテーテルを破棄する</a:t>
            </a:r>
          </a:p>
        </p:txBody>
      </p:sp>
      <p:sp>
        <p:nvSpPr>
          <p:cNvPr id="7" name="テキスト ボックス 6">
            <a:extLst>
              <a:ext uri="{FF2B5EF4-FFF2-40B4-BE49-F238E27FC236}">
                <a16:creationId xmlns:a16="http://schemas.microsoft.com/office/drawing/2014/main" id="{0B87107C-AC87-424E-B562-40C5240C975E}"/>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5" name="スライド番号プレースホルダー 1">
            <a:extLst>
              <a:ext uri="{FF2B5EF4-FFF2-40B4-BE49-F238E27FC236}">
                <a16:creationId xmlns:a16="http://schemas.microsoft.com/office/drawing/2014/main" id="{4BC03BBB-8A4A-4DFA-BD11-2F8DD4866D50}"/>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39</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051706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a:extLst>
              <a:ext uri="{FF2B5EF4-FFF2-40B4-BE49-F238E27FC236}">
                <a16:creationId xmlns:a16="http://schemas.microsoft.com/office/drawing/2014/main" id="{4382B450-33D9-4CFA-AAA2-89C55FC330E1}"/>
              </a:ext>
            </a:extLst>
          </p:cNvPr>
          <p:cNvSpPr>
            <a:spLocks noChangeArrowheads="1"/>
          </p:cNvSpPr>
          <p:nvPr/>
        </p:nvSpPr>
        <p:spPr bwMode="auto">
          <a:xfrm>
            <a:off x="251520" y="1260000"/>
            <a:ext cx="864096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○乾燥法</a:t>
            </a:r>
            <a:endParaRPr kumimoji="1" lang="en-US" altLang="ja-JP"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endParaRP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　吸引カテーテルを接続管からはずし、衛生的に保管容器に戻す。</a:t>
            </a:r>
            <a:endParaRPr kumimoji="1" lang="en-US" altLang="ja-JP"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endParaRPr>
          </a:p>
          <a:p>
            <a:pPr marL="360000" marR="0" lvl="0" indent="-360000" algn="l" defTabSz="914400" rtl="0" eaLnBrk="1" fontAlgn="auto" latinLnBrk="0" hangingPunct="1">
              <a:lnSpc>
                <a:spcPct val="100000"/>
              </a:lnSpc>
              <a:spcBef>
                <a:spcPts val="360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○薬液浸漬法</a:t>
            </a:r>
            <a:endParaRPr kumimoji="1" lang="en-US" altLang="ja-JP"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endParaRP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　吸引カテーテルを接続管からはずし、衛生的に薬液の入った保管容器に完全に浸す。</a:t>
            </a:r>
          </a:p>
        </p:txBody>
      </p:sp>
      <p:sp>
        <p:nvSpPr>
          <p:cNvPr id="4" name="タイトル 3">
            <a:extLst>
              <a:ext uri="{FF2B5EF4-FFF2-40B4-BE49-F238E27FC236}">
                <a16:creationId xmlns:a16="http://schemas.microsoft.com/office/drawing/2014/main" id="{A789EB8F-3D38-43FE-9135-FE0C0AA54B81}"/>
              </a:ext>
            </a:extLst>
          </p:cNvPr>
          <p:cNvSpPr>
            <a:spLocks noGrp="1"/>
          </p:cNvSpPr>
          <p:nvPr>
            <p:ph type="title"/>
          </p:nvPr>
        </p:nvSpPr>
        <p:spPr>
          <a:xfrm>
            <a:off x="252000" y="558000"/>
            <a:ext cx="8964488" cy="530688"/>
          </a:xfrm>
        </p:spPr>
        <p:txBody>
          <a:bodyPr>
            <a:noAutofit/>
          </a:bodyPr>
          <a:lstStyle/>
          <a:p>
            <a:r>
              <a:rPr lang="ja-JP" altLang="en-US" sz="2400" spc="-150" dirty="0"/>
              <a:t>＜乾燥法、薬液浸漬法＞手順⑭吸引カテーテルを保管容器に戻す</a:t>
            </a:r>
          </a:p>
        </p:txBody>
      </p:sp>
      <p:sp>
        <p:nvSpPr>
          <p:cNvPr id="7" name="テキスト ボックス 6">
            <a:extLst>
              <a:ext uri="{FF2B5EF4-FFF2-40B4-BE49-F238E27FC236}">
                <a16:creationId xmlns:a16="http://schemas.microsoft.com/office/drawing/2014/main" id="{37298416-1178-409A-A378-77FCD2528222}"/>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5" name="スライド番号プレースホルダー 1">
            <a:extLst>
              <a:ext uri="{FF2B5EF4-FFF2-40B4-BE49-F238E27FC236}">
                <a16:creationId xmlns:a16="http://schemas.microsoft.com/office/drawing/2014/main" id="{DAEC1B1C-12DC-49FF-B504-921E2A4C1206}"/>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40</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837555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63D4416-7F1D-4D83-B1E8-E77A6C681E46}"/>
              </a:ext>
            </a:extLst>
          </p:cNvPr>
          <p:cNvSpPr>
            <a:spLocks noGrp="1"/>
          </p:cNvSpPr>
          <p:nvPr>
            <p:ph type="title"/>
          </p:nvPr>
        </p:nvSpPr>
        <p:spPr/>
        <p:txBody>
          <a:bodyPr>
            <a:normAutofit fontScale="90000"/>
          </a:bodyPr>
          <a:lstStyle/>
          <a:p>
            <a:r>
              <a:rPr lang="ja-JP" altLang="en-US" dirty="0"/>
              <a:t>手順⑮対象者への確認、体位・環境の調整</a:t>
            </a:r>
          </a:p>
        </p:txBody>
      </p:sp>
      <p:sp>
        <p:nvSpPr>
          <p:cNvPr id="19" name="Rectangle 13">
            <a:extLst>
              <a:ext uri="{FF2B5EF4-FFF2-40B4-BE49-F238E27FC236}">
                <a16:creationId xmlns:a16="http://schemas.microsoft.com/office/drawing/2014/main" id="{E116797F-A390-4F70-810B-84A4B63171CA}"/>
              </a:ext>
            </a:extLst>
          </p:cNvPr>
          <p:cNvSpPr>
            <a:spLocks noChangeArrowheads="1"/>
          </p:cNvSpPr>
          <p:nvPr/>
        </p:nvSpPr>
        <p:spPr bwMode="auto">
          <a:xfrm>
            <a:off x="251520" y="1260000"/>
            <a:ext cx="864096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24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○手袋をはずす。セッシを元に戻す。</a:t>
            </a:r>
          </a:p>
          <a:p>
            <a:pPr marL="360000" marR="0" lvl="0" indent="-360000" algn="l" defTabSz="914400" rtl="0" eaLnBrk="1" fontAlgn="auto" latinLnBrk="0" hangingPunct="1">
              <a:lnSpc>
                <a:spcPct val="100000"/>
              </a:lnSpc>
              <a:spcBef>
                <a:spcPts val="24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○対象者に吸引が終わったことを告げ、喀痰がとり切れたかを確認する。</a:t>
            </a:r>
          </a:p>
          <a:p>
            <a:pPr marL="360000" marR="0" lvl="0" indent="-360000" algn="l" defTabSz="914400" rtl="0" eaLnBrk="1" fontAlgn="auto" latinLnBrk="0" hangingPunct="1">
              <a:lnSpc>
                <a:spcPct val="100000"/>
              </a:lnSpc>
              <a:spcBef>
                <a:spcPts val="24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○体位や環境を整える。</a:t>
            </a:r>
          </a:p>
        </p:txBody>
      </p:sp>
      <p:sp>
        <p:nvSpPr>
          <p:cNvPr id="6" name="テキスト ボックス 5">
            <a:extLst>
              <a:ext uri="{FF2B5EF4-FFF2-40B4-BE49-F238E27FC236}">
                <a16:creationId xmlns:a16="http://schemas.microsoft.com/office/drawing/2014/main" id="{5C8ED8AE-6511-4809-B302-4E31F2DEE001}"/>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5" name="スライド番号プレースホルダー 1">
            <a:extLst>
              <a:ext uri="{FF2B5EF4-FFF2-40B4-BE49-F238E27FC236}">
                <a16:creationId xmlns:a16="http://schemas.microsoft.com/office/drawing/2014/main" id="{473E7B23-008D-4130-ABA1-171206B1BD88}"/>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82025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63D4416-7F1D-4D83-B1E8-E77A6C681E46}"/>
              </a:ext>
            </a:extLst>
          </p:cNvPr>
          <p:cNvSpPr>
            <a:spLocks noGrp="1"/>
          </p:cNvSpPr>
          <p:nvPr>
            <p:ph type="title"/>
          </p:nvPr>
        </p:nvSpPr>
        <p:spPr/>
        <p:txBody>
          <a:bodyPr>
            <a:normAutofit fontScale="90000"/>
          </a:bodyPr>
          <a:lstStyle/>
          <a:p>
            <a:r>
              <a:rPr lang="ja-JP" altLang="en-US" dirty="0"/>
              <a:t>手順⑯対象者を観察する</a:t>
            </a:r>
          </a:p>
        </p:txBody>
      </p:sp>
      <p:sp>
        <p:nvSpPr>
          <p:cNvPr id="8" name="テキスト ボックス 7">
            <a:extLst>
              <a:ext uri="{FF2B5EF4-FFF2-40B4-BE49-F238E27FC236}">
                <a16:creationId xmlns:a16="http://schemas.microsoft.com/office/drawing/2014/main" id="{19D9C9BC-D761-4957-923D-34F52BB059C5}"/>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7" name="Text Box 25">
            <a:extLst>
              <a:ext uri="{FF2B5EF4-FFF2-40B4-BE49-F238E27FC236}">
                <a16:creationId xmlns:a16="http://schemas.microsoft.com/office/drawing/2014/main" id="{C5F239F6-E073-43CE-9133-31AE990ACDAF}"/>
              </a:ext>
            </a:extLst>
          </p:cNvPr>
          <p:cNvSpPr txBox="1">
            <a:spLocks noChangeArrowheads="1"/>
          </p:cNvSpPr>
          <p:nvPr/>
        </p:nvSpPr>
        <p:spPr bwMode="auto">
          <a:xfrm>
            <a:off x="395536" y="3284984"/>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9" name="Text Box 14">
            <a:extLst>
              <a:ext uri="{FF2B5EF4-FFF2-40B4-BE49-F238E27FC236}">
                <a16:creationId xmlns:a16="http://schemas.microsoft.com/office/drawing/2014/main" id="{75C67A94-20C0-4F59-B0F4-770FEFFA48EF}"/>
              </a:ext>
            </a:extLst>
          </p:cNvPr>
          <p:cNvSpPr txBox="1">
            <a:spLocks noChangeArrowheads="1"/>
          </p:cNvSpPr>
          <p:nvPr/>
        </p:nvSpPr>
        <p:spPr bwMode="auto">
          <a:xfrm>
            <a:off x="395535" y="3645024"/>
            <a:ext cx="8316000" cy="2808164"/>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2050" b="0" i="0" u="none" strike="noStrike" kern="1200" cap="none" spc="0" normalizeH="0" baseline="0" noProof="0" dirty="0">
                <a:ln>
                  <a:noFill/>
                </a:ln>
                <a:solidFill>
                  <a:schemeClr val="tx1"/>
                </a:solidFill>
                <a:effectLst/>
                <a:uLnTx/>
                <a:uFillTx/>
              </a:rPr>
              <a:t>・苦痛を最小限に、吸引できたか。</a:t>
            </a:r>
          </a:p>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2050" b="0" i="0" u="none" strike="noStrike" kern="1200" cap="none" spc="0" normalizeH="0" baseline="0" noProof="0" dirty="0">
                <a:ln>
                  <a:noFill/>
                </a:ln>
                <a:solidFill>
                  <a:schemeClr val="tx1"/>
                </a:solidFill>
                <a:effectLst/>
                <a:uLnTx/>
                <a:uFillTx/>
              </a:rPr>
              <a:t>・対象者の状態観察を行えているか。経鼻胃管使用者では、栄養チューブが吸引後、口腔内に出てきていないかを確認。</a:t>
            </a:r>
          </a:p>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2050" b="0" i="0" u="none" strike="noStrike" kern="1200" cap="none" spc="0" normalizeH="0" baseline="0" noProof="0" dirty="0">
                <a:ln>
                  <a:noFill/>
                </a:ln>
                <a:solidFill>
                  <a:schemeClr val="tx1"/>
                </a:solidFill>
                <a:effectLst/>
                <a:uLnTx/>
                <a:uFillTx/>
              </a:rPr>
              <a:t>・吸引した喀痰の量・色・性状を見て、喀痰に異常はないか確認して</a:t>
            </a:r>
            <a:br>
              <a:rPr kumimoji="1" lang="en-US" altLang="ja-JP" sz="2050" b="0" i="0" u="none" strike="noStrike" kern="1200" cap="none" spc="0" normalizeH="0" baseline="0" noProof="0" dirty="0">
                <a:ln>
                  <a:noFill/>
                </a:ln>
                <a:solidFill>
                  <a:schemeClr val="tx1"/>
                </a:solidFill>
                <a:effectLst/>
                <a:uLnTx/>
                <a:uFillTx/>
              </a:rPr>
            </a:br>
            <a:r>
              <a:rPr kumimoji="1" lang="ja-JP" altLang="en-US" sz="2050" b="0" i="0" u="none" strike="noStrike" kern="1200" cap="none" spc="0" normalizeH="0" baseline="0" noProof="0" dirty="0">
                <a:ln>
                  <a:noFill/>
                </a:ln>
                <a:solidFill>
                  <a:schemeClr val="tx1"/>
                </a:solidFill>
                <a:effectLst/>
                <a:uLnTx/>
                <a:uFillTx/>
              </a:rPr>
              <a:t>いるか。</a:t>
            </a:r>
          </a:p>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2050" b="0" i="0" u="none" strike="noStrike" kern="1200" cap="none" spc="0" normalizeH="0" baseline="0" noProof="0" dirty="0">
                <a:ln>
                  <a:noFill/>
                </a:ln>
                <a:solidFill>
                  <a:schemeClr val="tx1"/>
                </a:solidFill>
                <a:effectLst/>
                <a:uLnTx/>
                <a:uFillTx/>
              </a:rPr>
              <a:t>（異常があった場合、看護師</a:t>
            </a:r>
            <a:r>
              <a:rPr lang="ja-JP" altLang="en-US" sz="2050" b="0" dirty="0">
                <a:solidFill>
                  <a:schemeClr val="tx1"/>
                </a:solidFill>
              </a:rPr>
              <a:t>や</a:t>
            </a:r>
            <a:r>
              <a:rPr kumimoji="1" lang="ja-JP" altLang="en-US" sz="2050" b="0" i="0" u="none" strike="noStrike" kern="1200" cap="none" spc="0" normalizeH="0" baseline="0" noProof="0" dirty="0">
                <a:ln>
                  <a:noFill/>
                </a:ln>
                <a:solidFill>
                  <a:schemeClr val="tx1"/>
                </a:solidFill>
                <a:effectLst/>
                <a:uLnTx/>
                <a:uFillTx/>
              </a:rPr>
              <a:t>医師、家族に報告したか。感染の早期発見につながる。）</a:t>
            </a:r>
          </a:p>
        </p:txBody>
      </p:sp>
      <p:sp>
        <p:nvSpPr>
          <p:cNvPr id="10" name="Rectangle 13">
            <a:extLst>
              <a:ext uri="{FF2B5EF4-FFF2-40B4-BE49-F238E27FC236}">
                <a16:creationId xmlns:a16="http://schemas.microsoft.com/office/drawing/2014/main" id="{E116797F-A390-4F70-810B-84A4B63171CA}"/>
              </a:ext>
            </a:extLst>
          </p:cNvPr>
          <p:cNvSpPr>
            <a:spLocks noChangeArrowheads="1"/>
          </p:cNvSpPr>
          <p:nvPr/>
        </p:nvSpPr>
        <p:spPr bwMode="auto">
          <a:xfrm>
            <a:off x="251520" y="1260000"/>
            <a:ext cx="864096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○対象者の顔色、呼吸状態、吸引物の量や性状等を観察する。</a:t>
            </a:r>
          </a:p>
          <a:p>
            <a:pPr marL="360000" lvl="0" indent="-360000">
              <a:spcBef>
                <a:spcPts val="1200"/>
              </a:spcBef>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○経鼻経管栄養を行っている場合、吸引後の口腔内</a:t>
            </a:r>
            <a:r>
              <a:rPr lang="ja-JP" altLang="en-US" sz="2800" dirty="0">
                <a:solidFill>
                  <a:prstClr val="black"/>
                </a:solidFill>
                <a:latin typeface="Segoe UI" panose="020B0502040204020203" pitchFamily="34" charset="0"/>
                <a:ea typeface="メイリオ" panose="020B0604030504040204" pitchFamily="50" charset="-128"/>
              </a:rPr>
              <a:t>に栄養チューブが</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出ていないか確認する。</a:t>
            </a:r>
          </a:p>
        </p:txBody>
      </p:sp>
      <p:sp>
        <p:nvSpPr>
          <p:cNvPr id="11" name="スライド番号プレースホルダー 1">
            <a:extLst>
              <a:ext uri="{FF2B5EF4-FFF2-40B4-BE49-F238E27FC236}">
                <a16:creationId xmlns:a16="http://schemas.microsoft.com/office/drawing/2014/main" id="{88712854-BEF7-4720-B410-B4D9A019CD86}"/>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42</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240953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6">
            <a:extLst>
              <a:ext uri="{FF2B5EF4-FFF2-40B4-BE49-F238E27FC236}">
                <a16:creationId xmlns:a16="http://schemas.microsoft.com/office/drawing/2014/main" id="{079108EA-6917-48DF-B12A-FEF4691972FB}"/>
              </a:ext>
            </a:extLst>
          </p:cNvPr>
          <p:cNvSpPr>
            <a:spLocks noChangeArrowheads="1"/>
          </p:cNvSpPr>
          <p:nvPr/>
        </p:nvSpPr>
        <p:spPr bwMode="auto">
          <a:xfrm>
            <a:off x="251520" y="1260000"/>
            <a:ext cx="8640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○「流水と石けん」による手洗いをする。</a:t>
            </a:r>
          </a:p>
        </p:txBody>
      </p:sp>
      <p:sp>
        <p:nvSpPr>
          <p:cNvPr id="4" name="タイトル 3">
            <a:extLst>
              <a:ext uri="{FF2B5EF4-FFF2-40B4-BE49-F238E27FC236}">
                <a16:creationId xmlns:a16="http://schemas.microsoft.com/office/drawing/2014/main" id="{29ACA5F7-6DC3-42A1-83B3-0A68722534CA}"/>
              </a:ext>
            </a:extLst>
          </p:cNvPr>
          <p:cNvSpPr>
            <a:spLocks noGrp="1"/>
          </p:cNvSpPr>
          <p:nvPr>
            <p:ph type="title"/>
          </p:nvPr>
        </p:nvSpPr>
        <p:spPr/>
        <p:txBody>
          <a:bodyPr>
            <a:normAutofit fontScale="90000"/>
          </a:bodyPr>
          <a:lstStyle/>
          <a:p>
            <a:r>
              <a:rPr lang="ja-JP" altLang="en-US" dirty="0"/>
              <a:t>手順⑰「流水と石けん」による手洗いをする</a:t>
            </a:r>
          </a:p>
        </p:txBody>
      </p:sp>
      <p:pic>
        <p:nvPicPr>
          <p:cNvPr id="6" name="Picture 7" descr="no4">
            <a:extLst>
              <a:ext uri="{FF2B5EF4-FFF2-40B4-BE49-F238E27FC236}">
                <a16:creationId xmlns:a16="http://schemas.microsoft.com/office/drawing/2014/main" id="{0997CF1B-26A1-49B0-92A7-8FE7097DD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19" y="1783220"/>
            <a:ext cx="5216103" cy="431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5D8CA7D7-90B7-4C5A-9A59-898DD2AA941C}"/>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7" name="テキスト ボックス 6">
            <a:extLst>
              <a:ext uri="{FF2B5EF4-FFF2-40B4-BE49-F238E27FC236}">
                <a16:creationId xmlns:a16="http://schemas.microsoft.com/office/drawing/2014/main" id="{49060494-9453-4614-B1ED-8DBE3CF33147}"/>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9" name="スライド番号プレースホルダー 1">
            <a:extLst>
              <a:ext uri="{FF2B5EF4-FFF2-40B4-BE49-F238E27FC236}">
                <a16:creationId xmlns:a16="http://schemas.microsoft.com/office/drawing/2014/main" id="{E999B099-E89C-4E5F-A413-07407E73B6D0}"/>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43</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107292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25B5072-39E5-4DCB-8467-FFC84E9FF545}"/>
              </a:ext>
            </a:extLst>
          </p:cNvPr>
          <p:cNvSpPr>
            <a:spLocks noGrp="1"/>
          </p:cNvSpPr>
          <p:nvPr>
            <p:ph type="title"/>
          </p:nvPr>
        </p:nvSpPr>
        <p:spPr/>
        <p:txBody>
          <a:bodyPr>
            <a:normAutofit fontScale="90000"/>
          </a:bodyPr>
          <a:lstStyle/>
          <a:p>
            <a:r>
              <a:rPr lang="ja-JP" altLang="en-US" dirty="0"/>
              <a:t>報告、片付け、記録</a:t>
            </a:r>
            <a:endParaRPr lang="ja-JP" altLang="en-US" strike="dblStrike" dirty="0">
              <a:solidFill>
                <a:srgbClr val="FF0000"/>
              </a:solidFill>
            </a:endParaRPr>
          </a:p>
        </p:txBody>
      </p:sp>
      <p:sp>
        <p:nvSpPr>
          <p:cNvPr id="9" name="Text Box 6">
            <a:extLst>
              <a:ext uri="{FF2B5EF4-FFF2-40B4-BE49-F238E27FC236}">
                <a16:creationId xmlns:a16="http://schemas.microsoft.com/office/drawing/2014/main" id="{CC25962D-EA51-49B6-ABD6-7B27D772BDDA}"/>
              </a:ext>
            </a:extLst>
          </p:cNvPr>
          <p:cNvSpPr txBox="1">
            <a:spLocks noChangeArrowheads="1"/>
          </p:cNvSpPr>
          <p:nvPr/>
        </p:nvSpPr>
        <p:spPr bwMode="auto">
          <a:xfrm>
            <a:off x="251520" y="1260000"/>
            <a:ext cx="8640960" cy="470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defPPr>
              <a:defRPr lang="ja-JP"/>
            </a:defPPr>
            <a:lvl1pPr defTabSz="873125">
              <a:spcBef>
                <a:spcPct val="0"/>
              </a:spcBef>
              <a:buFontTx/>
              <a:buNone/>
              <a:defRPr sz="3200">
                <a:latin typeface="Segoe UI" panose="020B0502040204020203" pitchFamily="34" charset="0"/>
                <a:ea typeface="メイリオ" panose="020B0604030504040204" pitchFamily="50" charset="-128"/>
              </a:defRPr>
            </a:lvl1pPr>
            <a:lvl2pPr marL="742950" indent="-285750" defTabSz="873125">
              <a:spcBef>
                <a:spcPct val="20000"/>
              </a:spcBef>
              <a:buChar char="–"/>
              <a:defRPr sz="2600">
                <a:latin typeface="Arial" panose="020B0604020202020204" pitchFamily="34" charset="0"/>
                <a:ea typeface="ＭＳ Ｐゴシック" panose="020B0600070205080204" pitchFamily="50" charset="-128"/>
              </a:defRPr>
            </a:lvl2pPr>
            <a:lvl3pPr marL="1143000" indent="-228600" defTabSz="873125">
              <a:spcBef>
                <a:spcPct val="20000"/>
              </a:spcBef>
              <a:buChar char="•"/>
              <a:defRPr sz="2300">
                <a:latin typeface="Arial" panose="020B0604020202020204" pitchFamily="34" charset="0"/>
                <a:ea typeface="ＭＳ Ｐゴシック" panose="020B0600070205080204" pitchFamily="50" charset="-128"/>
              </a:defRPr>
            </a:lvl3pPr>
            <a:lvl4pPr marL="1600200" indent="-228600" defTabSz="873125">
              <a:spcBef>
                <a:spcPct val="20000"/>
              </a:spcBef>
              <a:buChar char="–"/>
              <a:defRPr sz="1900">
                <a:latin typeface="Arial" panose="020B0604020202020204" pitchFamily="34" charset="0"/>
                <a:ea typeface="ＭＳ Ｐゴシック" panose="020B0600070205080204" pitchFamily="50" charset="-128"/>
              </a:defRPr>
            </a:lvl4pPr>
            <a:lvl5pPr marL="2057400" indent="-228600" defTabSz="873125">
              <a:spcBef>
                <a:spcPct val="20000"/>
              </a:spcBef>
              <a:buChar char="»"/>
              <a:defRPr sz="1900">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9pPr>
          </a:lstStyle>
          <a:p>
            <a:pPr marL="360000" marR="0" lvl="0" indent="-360000" algn="l" defTabSz="873125" rtl="0" eaLnBrk="1" fontAlgn="auto" latinLnBrk="0" hangingPunct="1">
              <a:lnSpc>
                <a:spcPct val="100000"/>
              </a:lnSpc>
              <a:spcBef>
                <a:spcPts val="8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○指導看護師に対し、吸引物、吸引前後の対象者の状態等を報告する。ヒヤリ・ハット、アクシデントがあれば、あわせて報告する。</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360000" algn="l" defTabSz="873125" rtl="0" eaLnBrk="1" fontAlgn="auto" latinLnBrk="0" hangingPunct="1">
              <a:lnSpc>
                <a:spcPct val="100000"/>
              </a:lnSpc>
              <a:spcBef>
                <a:spcPts val="8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○吸引びんの廃液量が</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70</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80</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％になる前に廃液を捨てる</a:t>
            </a:r>
            <a:r>
              <a:rPr kumimoji="1" lang="ja-JP" altLang="en-US" sz="2800" b="0" i="0" u="none" strike="noStrike" kern="1200" cap="none" spc="0" normalizeH="0" baseline="0" noProof="0" dirty="0" err="1">
                <a:ln>
                  <a:noFill/>
                </a:ln>
                <a:solidFill>
                  <a:prstClr val="black"/>
                </a:solidFill>
                <a:effectLst/>
                <a:uLnTx/>
                <a:uFillTx/>
                <a:latin typeface="Segoe UI" panose="020B0502040204020203" pitchFamily="34" charset="0"/>
                <a:ea typeface="メイリオ" panose="020B0604030504040204"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360000" algn="l" defTabSz="873125" rtl="0" eaLnBrk="1" fontAlgn="auto" latinLnBrk="0" hangingPunct="1">
              <a:lnSpc>
                <a:spcPct val="100000"/>
              </a:lnSpc>
              <a:spcBef>
                <a:spcPts val="8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○保管容器や洗浄水等を、</a:t>
            </a:r>
            <a:b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b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適宜交換する。</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360000" algn="l" defTabSz="873125" rtl="0" eaLnBrk="1" fontAlgn="auto" latinLnBrk="0" hangingPunct="1">
              <a:lnSpc>
                <a:spcPct val="100000"/>
              </a:lnSpc>
              <a:spcBef>
                <a:spcPts val="8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○実施記録を書く。</a:t>
            </a:r>
            <a:b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b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ヒヤリ・ハットがあれば、</a:t>
            </a:r>
            <a:b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b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業務の後に記録する。</a:t>
            </a:r>
          </a:p>
        </p:txBody>
      </p:sp>
      <p:sp>
        <p:nvSpPr>
          <p:cNvPr id="10" name="テキスト ボックス 9">
            <a:extLst>
              <a:ext uri="{FF2B5EF4-FFF2-40B4-BE49-F238E27FC236}">
                <a16:creationId xmlns:a16="http://schemas.microsoft.com/office/drawing/2014/main" id="{6FFD2D9A-BF67-4C6F-8E3F-35C605EB95BC}"/>
              </a:ext>
            </a:extLst>
          </p:cNvPr>
          <p:cNvSpPr txBox="1"/>
          <p:nvPr/>
        </p:nvSpPr>
        <p:spPr>
          <a:xfrm>
            <a:off x="608416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鼻腔内の喀痰吸引</a:t>
            </a:r>
          </a:p>
        </p:txBody>
      </p:sp>
      <p:sp>
        <p:nvSpPr>
          <p:cNvPr id="7" name="Text Box 17">
            <a:extLst>
              <a:ext uri="{FF2B5EF4-FFF2-40B4-BE49-F238E27FC236}">
                <a16:creationId xmlns:a16="http://schemas.microsoft.com/office/drawing/2014/main" id="{F2E1644C-D4B4-4C98-BD22-D48570F67356}"/>
              </a:ext>
            </a:extLst>
          </p:cNvPr>
          <p:cNvSpPr txBox="1">
            <a:spLocks noChangeArrowheads="1"/>
          </p:cNvSpPr>
          <p:nvPr/>
        </p:nvSpPr>
        <p:spPr bwMode="auto">
          <a:xfrm>
            <a:off x="5281720" y="3590312"/>
            <a:ext cx="3466744" cy="2862876"/>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lvl="0">
              <a:spcBef>
                <a:spcPts val="1200"/>
              </a:spcBef>
              <a:defRPr/>
            </a:pPr>
            <a:r>
              <a:rPr lang="ja-JP" altLang="en-US" sz="2000" b="0" dirty="0">
                <a:solidFill>
                  <a:prstClr val="black"/>
                </a:solidFill>
              </a:rPr>
              <a:t>・手早く片付けているか。</a:t>
            </a:r>
          </a:p>
          <a:p>
            <a:pPr lvl="0">
              <a:spcBef>
                <a:spcPts val="1200"/>
              </a:spcBef>
              <a:defRPr/>
            </a:pPr>
            <a:r>
              <a:rPr lang="ja-JP" altLang="en-US" sz="2000" b="0" dirty="0">
                <a:solidFill>
                  <a:prstClr val="black"/>
                </a:solidFill>
              </a:rPr>
              <a:t>・吸引びんの汚物は適宜捨てる。</a:t>
            </a:r>
          </a:p>
          <a:p>
            <a:pPr lvl="0">
              <a:spcBef>
                <a:spcPts val="1200"/>
              </a:spcBef>
              <a:defRPr/>
            </a:pPr>
            <a:r>
              <a:rPr lang="ja-JP" altLang="en-US" sz="2000" b="0" dirty="0">
                <a:solidFill>
                  <a:prstClr val="black"/>
                </a:solidFill>
              </a:rPr>
              <a:t>・薬液や水道水は継ぎ足さず、容器ごと取り換える。</a:t>
            </a:r>
          </a:p>
          <a:p>
            <a:pPr lvl="0">
              <a:spcBef>
                <a:spcPts val="1200"/>
              </a:spcBef>
              <a:defRPr/>
            </a:pPr>
            <a:r>
              <a:rPr lang="ja-JP" altLang="en-US" sz="2000" b="0" dirty="0">
                <a:solidFill>
                  <a:prstClr val="black"/>
                </a:solidFill>
              </a:rPr>
              <a:t>・記録し、ヒヤリ・ハットがあれば報告したか。</a:t>
            </a:r>
            <a:endPar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8" name="Text Box 25">
            <a:extLst>
              <a:ext uri="{FF2B5EF4-FFF2-40B4-BE49-F238E27FC236}">
                <a16:creationId xmlns:a16="http://schemas.microsoft.com/office/drawing/2014/main" id="{599B8E4B-1BEF-485B-9A95-4316CEC02F3E}"/>
              </a:ext>
            </a:extLst>
          </p:cNvPr>
          <p:cNvSpPr txBox="1">
            <a:spLocks noChangeArrowheads="1"/>
          </p:cNvSpPr>
          <p:nvPr/>
        </p:nvSpPr>
        <p:spPr bwMode="auto">
          <a:xfrm>
            <a:off x="5281720" y="3212976"/>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1" name="スライド番号プレースホルダー 1">
            <a:extLst>
              <a:ext uri="{FF2B5EF4-FFF2-40B4-BE49-F238E27FC236}">
                <a16:creationId xmlns:a16="http://schemas.microsoft.com/office/drawing/2014/main" id="{324CD879-744B-4BFD-B15E-E0D53E2E1F37}"/>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9695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50A1529-AB67-4185-8D0F-51130BF6CB09}"/>
              </a:ext>
            </a:extLst>
          </p:cNvPr>
          <p:cNvSpPr>
            <a:spLocks noGrp="1"/>
          </p:cNvSpPr>
          <p:nvPr>
            <p:ph type="title"/>
          </p:nvPr>
        </p:nvSpPr>
        <p:spPr>
          <a:xfrm>
            <a:off x="360000" y="558000"/>
            <a:ext cx="8820960" cy="530688"/>
          </a:xfrm>
        </p:spPr>
        <p:txBody>
          <a:bodyPr>
            <a:noAutofit/>
          </a:bodyPr>
          <a:lstStyle/>
          <a:p>
            <a:r>
              <a:rPr lang="ja-JP" altLang="en-US" sz="2200" spc="-150" dirty="0"/>
              <a:t>実施</a:t>
            </a:r>
            <a:r>
              <a:rPr kumimoji="1" lang="ja-JP" altLang="en-US" sz="2200" spc="-150" dirty="0"/>
              <a:t>準備：「流水と石けん」による手洗い、指示書の確認、体調の確認</a:t>
            </a:r>
          </a:p>
        </p:txBody>
      </p:sp>
      <p:sp>
        <p:nvSpPr>
          <p:cNvPr id="11" name="テキスト ボックス 10">
            <a:extLst>
              <a:ext uri="{FF2B5EF4-FFF2-40B4-BE49-F238E27FC236}">
                <a16:creationId xmlns:a16="http://schemas.microsoft.com/office/drawing/2014/main" id="{73794692-5AA4-4A7C-BE79-368D945C31C6}"/>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pic>
        <p:nvPicPr>
          <p:cNvPr id="13" name="Picture 13" descr="no4">
            <a:extLst>
              <a:ext uri="{FF2B5EF4-FFF2-40B4-BE49-F238E27FC236}">
                <a16:creationId xmlns:a16="http://schemas.microsoft.com/office/drawing/2014/main" id="{F239A6B9-081C-4D20-9FCA-D9A600D9F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75" y="3356992"/>
            <a:ext cx="3748665"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8">
            <a:extLst>
              <a:ext uri="{FF2B5EF4-FFF2-40B4-BE49-F238E27FC236}">
                <a16:creationId xmlns:a16="http://schemas.microsoft.com/office/drawing/2014/main" id="{BEAFB29A-14CC-478D-92F6-F7C9539E0E9D}"/>
              </a:ext>
            </a:extLst>
          </p:cNvPr>
          <p:cNvSpPr>
            <a:spLocks noChangeArrowheads="1"/>
          </p:cNvSpPr>
          <p:nvPr/>
        </p:nvSpPr>
        <p:spPr bwMode="auto">
          <a:xfrm>
            <a:off x="4068464" y="5948511"/>
            <a:ext cx="4680000" cy="504825"/>
          </a:xfrm>
          <a:prstGeom prst="rect">
            <a:avLst/>
          </a:prstGeom>
          <a:solidFill>
            <a:schemeClr val="accent3"/>
          </a:solidFill>
          <a:ln>
            <a:noFill/>
          </a:ln>
          <a:extLst/>
        </p:spPr>
        <p:txBody>
          <a:bodyPr wrap="none" t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Segoe UI" panose="020B0502040204020203" pitchFamily="34" charset="0"/>
                <a:ea typeface="メイリオ" panose="020B0604030504040204" pitchFamily="50" charset="-128"/>
                <a:cs typeface="+mn-cs"/>
              </a:rPr>
              <a:t>  ここまでは、ケアの前に済ませておきます。</a:t>
            </a:r>
          </a:p>
        </p:txBody>
      </p:sp>
      <p:sp>
        <p:nvSpPr>
          <p:cNvPr id="15" name="Text Box 25">
            <a:extLst>
              <a:ext uri="{FF2B5EF4-FFF2-40B4-BE49-F238E27FC236}">
                <a16:creationId xmlns:a16="http://schemas.microsoft.com/office/drawing/2014/main" id="{38E1FEDA-5740-4816-8A3A-39FE1269974A}"/>
              </a:ext>
            </a:extLst>
          </p:cNvPr>
          <p:cNvSpPr txBox="1">
            <a:spLocks noChangeArrowheads="1"/>
          </p:cNvSpPr>
          <p:nvPr/>
        </p:nvSpPr>
        <p:spPr bwMode="auto">
          <a:xfrm>
            <a:off x="4608464" y="365017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6" name="Text Box 29">
            <a:extLst>
              <a:ext uri="{FF2B5EF4-FFF2-40B4-BE49-F238E27FC236}">
                <a16:creationId xmlns:a16="http://schemas.microsoft.com/office/drawing/2014/main" id="{3264D61A-655D-455B-99E9-6E4A2AD48226}"/>
              </a:ext>
            </a:extLst>
          </p:cNvPr>
          <p:cNvSpPr txBox="1">
            <a:spLocks noChangeArrowheads="1"/>
          </p:cNvSpPr>
          <p:nvPr/>
        </p:nvSpPr>
        <p:spPr bwMode="auto">
          <a:xfrm>
            <a:off x="4608464" y="4005064"/>
            <a:ext cx="4140000" cy="1800200"/>
          </a:xfrm>
          <a:prstGeom prst="rect">
            <a:avLst/>
          </a:prstGeom>
          <a:solidFill>
            <a:schemeClr val="accent3">
              <a:lumMod val="20000"/>
              <a:lumOff val="80000"/>
            </a:schemeClr>
          </a:solidFill>
          <a:ln>
            <a:noFill/>
          </a:ln>
          <a:extLst/>
        </p:spPr>
        <p:txBody>
          <a:bodyPr anchor="ctr" anchorCtr="0">
            <a:noAutofit/>
          </a:bodyPr>
          <a:lstStyle>
            <a:lvl1pPr marL="142875" indent="-142875">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100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・外から細菌等を持ち込まない。</a:t>
            </a:r>
            <a:endPar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288000" marR="0" lvl="0" indent="-28800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・手洗いの時間は、</a:t>
            </a:r>
            <a: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15</a:t>
            </a: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秒以上</a:t>
            </a:r>
            <a:endPar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288000" marR="0" lvl="0" indent="-28800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Segoe UI" panose="020B0502040204020203" pitchFamily="34" charset="0"/>
                <a:ea typeface="メイリオ" panose="020B0604030504040204" pitchFamily="50" charset="-128"/>
              </a:rPr>
              <a:t>　</a:t>
            </a:r>
            <a: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30</a:t>
            </a: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秒程度。</a:t>
            </a:r>
          </a:p>
        </p:txBody>
      </p:sp>
      <p:sp>
        <p:nvSpPr>
          <p:cNvPr id="12" name="Text Box 6">
            <a:extLst>
              <a:ext uri="{FF2B5EF4-FFF2-40B4-BE49-F238E27FC236}">
                <a16:creationId xmlns:a16="http://schemas.microsoft.com/office/drawing/2014/main" id="{B5ECEF1D-F6E2-4914-AFF0-6E1B41A9DFF3}"/>
              </a:ext>
            </a:extLst>
          </p:cNvPr>
          <p:cNvSpPr txBox="1">
            <a:spLocks noChangeArrowheads="1"/>
          </p:cNvSpPr>
          <p:nvPr/>
        </p:nvSpPr>
        <p:spPr bwMode="auto">
          <a:xfrm>
            <a:off x="251520" y="1260000"/>
            <a:ext cx="8640960" cy="25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0"/>
              </a:spcBef>
              <a:spcAft>
                <a:spcPts val="100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○訪問時、「流水と石けん」による手洗いを済ませておく。</a:t>
            </a:r>
          </a:p>
          <a:p>
            <a:pPr marL="360000" marR="0" lvl="0" indent="-360000" algn="l" defTabSz="914400" rtl="0" eaLnBrk="1" fontAlgn="auto" latinLnBrk="0" hangingPunct="1">
              <a:lnSpc>
                <a:spcPct val="100000"/>
              </a:lnSpc>
              <a:spcBef>
                <a:spcPts val="0"/>
              </a:spcBef>
              <a:spcAft>
                <a:spcPts val="100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○医師の指示書を確認する。</a:t>
            </a:r>
          </a:p>
          <a:p>
            <a:pPr marL="360000" marR="0" lvl="0" indent="-36000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○対象者本人・家族もしくは記録にて、体調を確認する。</a:t>
            </a:r>
          </a:p>
        </p:txBody>
      </p:sp>
      <p:sp>
        <p:nvSpPr>
          <p:cNvPr id="9" name="テキスト ボックス 8">
            <a:extLst>
              <a:ext uri="{FF2B5EF4-FFF2-40B4-BE49-F238E27FC236}">
                <a16:creationId xmlns:a16="http://schemas.microsoft.com/office/drawing/2014/main" id="{BAC0649F-BDD6-4564-9700-7CA676CD42D7}"/>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0" name="スライド番号プレースホルダー 1">
            <a:extLst>
              <a:ext uri="{FF2B5EF4-FFF2-40B4-BE49-F238E27FC236}">
                <a16:creationId xmlns:a16="http://schemas.microsoft.com/office/drawing/2014/main" id="{511D8D78-BBB5-407F-93D3-37CA09622088}"/>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687141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7EC070-5324-4CC8-BD1E-4A9AE5785EE3}"/>
              </a:ext>
            </a:extLst>
          </p:cNvPr>
          <p:cNvSpPr>
            <a:spLocks noGrp="1"/>
          </p:cNvSpPr>
          <p:nvPr>
            <p:ph type="title"/>
          </p:nvPr>
        </p:nvSpPr>
        <p:spPr/>
        <p:txBody>
          <a:bodyPr>
            <a:normAutofit/>
          </a:bodyPr>
          <a:lstStyle/>
          <a:p>
            <a:r>
              <a:rPr lang="ja-JP" altLang="en-US" sz="3600" dirty="0"/>
              <a:t>３．気管カニューレ内部の喀痰吸引</a:t>
            </a:r>
            <a:endParaRPr kumimoji="1" lang="ja-JP" altLang="en-US" sz="3600" dirty="0"/>
          </a:p>
        </p:txBody>
      </p:sp>
      <p:sp>
        <p:nvSpPr>
          <p:cNvPr id="4" name="字幕 3">
            <a:extLst>
              <a:ext uri="{FF2B5EF4-FFF2-40B4-BE49-F238E27FC236}">
                <a16:creationId xmlns:a16="http://schemas.microsoft.com/office/drawing/2014/main" id="{35FCFC32-8263-4797-B365-2D99A3437DC3}"/>
              </a:ext>
            </a:extLst>
          </p:cNvPr>
          <p:cNvSpPr>
            <a:spLocks noGrp="1"/>
          </p:cNvSpPr>
          <p:nvPr>
            <p:ph type="subTitle" idx="1"/>
          </p:nvPr>
        </p:nvSpPr>
        <p:spPr>
          <a:xfrm>
            <a:off x="1371600" y="3692624"/>
            <a:ext cx="6400800" cy="2400672"/>
          </a:xfrm>
        </p:spPr>
        <p:txBody>
          <a:bodyPr/>
          <a:lstStyle/>
          <a:p>
            <a:pPr algn="ctr"/>
            <a:r>
              <a:rPr lang="ja-JP" altLang="en-US" dirty="0"/>
              <a:t>単回使用の場合</a:t>
            </a:r>
            <a:endParaRPr lang="en-US" altLang="ja-JP" dirty="0"/>
          </a:p>
          <a:p>
            <a:pPr algn="ctr"/>
            <a:r>
              <a:rPr lang="ja-JP" altLang="en-US" dirty="0"/>
              <a:t>乾燥法の場合</a:t>
            </a:r>
            <a:endParaRPr lang="en-US" altLang="ja-JP" dirty="0"/>
          </a:p>
          <a:p>
            <a:pPr algn="ctr"/>
            <a:r>
              <a:rPr lang="ja-JP" altLang="en-US" dirty="0"/>
              <a:t>薬液浸漬法の場合</a:t>
            </a:r>
          </a:p>
        </p:txBody>
      </p:sp>
    </p:spTree>
    <p:extLst>
      <p:ext uri="{BB962C8B-B14F-4D97-AF65-F5344CB8AC3E}">
        <p14:creationId xmlns:p14="http://schemas.microsoft.com/office/powerpoint/2010/main" val="4063518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no4">
            <a:extLst>
              <a:ext uri="{FF2B5EF4-FFF2-40B4-BE49-F238E27FC236}">
                <a16:creationId xmlns:a16="http://schemas.microsoft.com/office/drawing/2014/main" id="{31FA0612-E1F6-4715-BFF3-F435A75A5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339" y="3608926"/>
            <a:ext cx="3443653" cy="284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a:extLst>
              <a:ext uri="{FF2B5EF4-FFF2-40B4-BE49-F238E27FC236}">
                <a16:creationId xmlns:a16="http://schemas.microsoft.com/office/drawing/2014/main" id="{C244F02A-0DC9-4E5F-9951-BAB48284451F}"/>
              </a:ext>
            </a:extLst>
          </p:cNvPr>
          <p:cNvSpPr txBox="1">
            <a:spLocks noChangeArrowheads="1"/>
          </p:cNvSpPr>
          <p:nvPr/>
        </p:nvSpPr>
        <p:spPr bwMode="auto">
          <a:xfrm>
            <a:off x="251520" y="1260000"/>
            <a:ext cx="87840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6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○訪問時</a:t>
            </a:r>
            <a:r>
              <a:rPr kumimoji="1" lang="ja-JP" altLang="en-US" sz="2800" b="0" i="0" u="none" strike="noStrike" kern="1200" cap="none" spc="-30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流水と石けん」による手洗いを済ませておく。</a:t>
            </a:r>
          </a:p>
          <a:p>
            <a:pPr marL="360000" marR="0" lvl="0" indent="-360000" algn="l" defTabSz="914400" rtl="0" eaLnBrk="1" fontAlgn="auto" latinLnBrk="0" hangingPunct="1">
              <a:lnSpc>
                <a:spcPct val="100000"/>
              </a:lnSpc>
              <a:spcBef>
                <a:spcPts val="6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○医師の指示書を確認する。</a:t>
            </a:r>
          </a:p>
          <a:p>
            <a:pPr marL="360000" marR="0" lvl="0" indent="-360000" algn="l" defTabSz="914400" rtl="0" eaLnBrk="1" fontAlgn="auto" latinLnBrk="0" hangingPunct="1">
              <a:lnSpc>
                <a:spcPct val="100000"/>
              </a:lnSpc>
              <a:spcBef>
                <a:spcPts val="6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a:t>
            </a:r>
            <a:r>
              <a:rPr kumimoji="1" lang="ja-JP" altLang="en-US" sz="2800" b="0" i="0" u="none" strike="noStrike" kern="1200" cap="none" spc="-120" normalizeH="0" noProof="0" dirty="0">
                <a:ln>
                  <a:noFill/>
                </a:ln>
                <a:solidFill>
                  <a:prstClr val="black"/>
                </a:solidFill>
                <a:effectLst/>
                <a:uLnTx/>
                <a:uFillTx/>
                <a:latin typeface="Segoe UI" panose="020B0502040204020203" pitchFamily="34" charset="0"/>
                <a:ea typeface="メイリオ" panose="020B0604030504040204" pitchFamily="50" charset="-128"/>
                <a:cs typeface="+mn-cs"/>
              </a:rPr>
              <a:t>対象者本人・家族もしくは記録にて、体調を確認する。</a:t>
            </a:r>
            <a:endParaRPr kumimoji="1" lang="en-US" altLang="ja-JP" sz="2800" b="0" i="0" u="none" strike="noStrike" kern="1200" cap="none" spc="-120" normalizeH="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360000" algn="l" defTabSz="914400" rtl="0" eaLnBrk="1" fontAlgn="auto" latinLnBrk="0" hangingPunct="1">
              <a:lnSpc>
                <a:spcPct val="100000"/>
              </a:lnSpc>
              <a:spcBef>
                <a:spcPts val="6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○気管カニューレに人工鼻が付いている場合</a:t>
            </a:r>
            <a:r>
              <a:rPr kumimoji="1" lang="ja-JP" altLang="en-US" sz="2800" b="0" i="0" u="none" strike="noStrike" kern="1200" cap="none" spc="-30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はずしておく。</a:t>
            </a:r>
          </a:p>
        </p:txBody>
      </p:sp>
      <p:sp>
        <p:nvSpPr>
          <p:cNvPr id="2" name="タイトル 1">
            <a:extLst>
              <a:ext uri="{FF2B5EF4-FFF2-40B4-BE49-F238E27FC236}">
                <a16:creationId xmlns:a16="http://schemas.microsoft.com/office/drawing/2014/main" id="{C60BD21A-7340-4154-9AD8-594D675A5128}"/>
              </a:ext>
            </a:extLst>
          </p:cNvPr>
          <p:cNvSpPr>
            <a:spLocks noGrp="1"/>
          </p:cNvSpPr>
          <p:nvPr>
            <p:ph type="title"/>
          </p:nvPr>
        </p:nvSpPr>
        <p:spPr/>
        <p:txBody>
          <a:bodyPr>
            <a:normAutofit/>
          </a:bodyPr>
          <a:lstStyle/>
          <a:p>
            <a:r>
              <a:rPr lang="ja-JP" altLang="en-US" sz="2200" spc="-150" dirty="0"/>
              <a:t>実施準備：「流水と石けん」による手洗い、指示書の確認、体調の確認</a:t>
            </a:r>
            <a:endParaRPr kumimoji="1" lang="ja-JP" altLang="en-US" sz="2200" dirty="0"/>
          </a:p>
        </p:txBody>
      </p:sp>
      <p:sp>
        <p:nvSpPr>
          <p:cNvPr id="11" name="テキスト ボックス 10">
            <a:extLst>
              <a:ext uri="{FF2B5EF4-FFF2-40B4-BE49-F238E27FC236}">
                <a16:creationId xmlns:a16="http://schemas.microsoft.com/office/drawing/2014/main" id="{53236B10-7EF9-4DC3-93C1-7C89DE11D639}"/>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14" name="Rectangle 28">
            <a:extLst>
              <a:ext uri="{FF2B5EF4-FFF2-40B4-BE49-F238E27FC236}">
                <a16:creationId xmlns:a16="http://schemas.microsoft.com/office/drawing/2014/main" id="{3387BCEE-81E0-4B2C-B87A-3E43FE90161E}"/>
              </a:ext>
            </a:extLst>
          </p:cNvPr>
          <p:cNvSpPr>
            <a:spLocks noChangeArrowheads="1"/>
          </p:cNvSpPr>
          <p:nvPr/>
        </p:nvSpPr>
        <p:spPr bwMode="auto">
          <a:xfrm>
            <a:off x="3814513" y="5948511"/>
            <a:ext cx="4896793" cy="504825"/>
          </a:xfrm>
          <a:prstGeom prst="rect">
            <a:avLst/>
          </a:prstGeom>
          <a:solidFill>
            <a:schemeClr val="accent3"/>
          </a:solidFill>
          <a:ln>
            <a:noFill/>
          </a:ln>
          <a:extLst/>
        </p:spPr>
        <p:txBody>
          <a:bodyPr wrap="none" t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Segoe UI" panose="020B0502040204020203" pitchFamily="34" charset="0"/>
                <a:ea typeface="メイリオ" panose="020B0604030504040204" pitchFamily="50" charset="-128"/>
                <a:cs typeface="+mn-cs"/>
              </a:rPr>
              <a:t>ここまでは、ケアの前に済ませておきます。</a:t>
            </a:r>
          </a:p>
        </p:txBody>
      </p:sp>
      <p:sp>
        <p:nvSpPr>
          <p:cNvPr id="15" name="Text Box 25">
            <a:extLst>
              <a:ext uri="{FF2B5EF4-FFF2-40B4-BE49-F238E27FC236}">
                <a16:creationId xmlns:a16="http://schemas.microsoft.com/office/drawing/2014/main" id="{09C25098-0961-4E5D-932C-C493A3E7A4D6}"/>
              </a:ext>
            </a:extLst>
          </p:cNvPr>
          <p:cNvSpPr txBox="1">
            <a:spLocks noChangeArrowheads="1"/>
          </p:cNvSpPr>
          <p:nvPr/>
        </p:nvSpPr>
        <p:spPr bwMode="auto">
          <a:xfrm>
            <a:off x="4822874" y="4005064"/>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6" name="Text Box 29">
            <a:extLst>
              <a:ext uri="{FF2B5EF4-FFF2-40B4-BE49-F238E27FC236}">
                <a16:creationId xmlns:a16="http://schemas.microsoft.com/office/drawing/2014/main" id="{56FB15E8-9C6E-4125-A77B-3A4FE112DBB8}"/>
              </a:ext>
            </a:extLst>
          </p:cNvPr>
          <p:cNvSpPr txBox="1">
            <a:spLocks noChangeArrowheads="1"/>
          </p:cNvSpPr>
          <p:nvPr/>
        </p:nvSpPr>
        <p:spPr bwMode="auto">
          <a:xfrm>
            <a:off x="4822874" y="4384117"/>
            <a:ext cx="3888432" cy="1420377"/>
          </a:xfrm>
          <a:prstGeom prst="rect">
            <a:avLst/>
          </a:prstGeom>
          <a:solidFill>
            <a:schemeClr val="accent3">
              <a:lumMod val="20000"/>
              <a:lumOff val="80000"/>
            </a:schemeClr>
          </a:solidFill>
          <a:ln>
            <a:noFill/>
          </a:ln>
          <a:extLst/>
        </p:spPr>
        <p:txBody>
          <a:bodyPr anchor="ctr" anchorCtr="0">
            <a:noAutofit/>
          </a:bodyPr>
          <a:lstStyle>
            <a:lvl1pPr marL="142875" indent="-142875">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・外から細菌等を持ち込まない。</a:t>
            </a:r>
            <a:endPar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288000" marR="0" lvl="0" indent="-288000" algn="l" defTabSz="9144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・手洗いの時間は、</a:t>
            </a:r>
            <a: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15</a:t>
            </a: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秒以上</a:t>
            </a:r>
            <a:b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br>
            <a: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30</a:t>
            </a: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秒程度。</a:t>
            </a:r>
          </a:p>
        </p:txBody>
      </p:sp>
      <p:sp>
        <p:nvSpPr>
          <p:cNvPr id="9" name="テキスト ボックス 8">
            <a:extLst>
              <a:ext uri="{FF2B5EF4-FFF2-40B4-BE49-F238E27FC236}">
                <a16:creationId xmlns:a16="http://schemas.microsoft.com/office/drawing/2014/main" id="{6990CA21-215B-4763-B57F-2BFFC14F423E}"/>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0" name="スライド番号プレースホルダー 1">
            <a:extLst>
              <a:ext uri="{FF2B5EF4-FFF2-40B4-BE49-F238E27FC236}">
                <a16:creationId xmlns:a16="http://schemas.microsoft.com/office/drawing/2014/main" id="{FA0CA1FE-C35C-4F1E-A2C7-550F2490AE66}"/>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591317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D3C57-9D98-42E3-AE89-EB6DFACBD21B}"/>
              </a:ext>
            </a:extLst>
          </p:cNvPr>
          <p:cNvSpPr>
            <a:spLocks noGrp="1"/>
          </p:cNvSpPr>
          <p:nvPr>
            <p:ph type="title"/>
          </p:nvPr>
        </p:nvSpPr>
        <p:spPr/>
        <p:txBody>
          <a:bodyPr>
            <a:normAutofit fontScale="90000"/>
          </a:bodyPr>
          <a:lstStyle/>
          <a:p>
            <a:r>
              <a:rPr kumimoji="1" lang="ja-JP" altLang="en-US" dirty="0"/>
              <a:t>手順①対象者の同意を得る</a:t>
            </a:r>
          </a:p>
        </p:txBody>
      </p:sp>
      <p:sp>
        <p:nvSpPr>
          <p:cNvPr id="11" name="Text Box 25">
            <a:extLst>
              <a:ext uri="{FF2B5EF4-FFF2-40B4-BE49-F238E27FC236}">
                <a16:creationId xmlns:a16="http://schemas.microsoft.com/office/drawing/2014/main" id="{C68BC23D-A062-476F-B424-FC4FE997A807}"/>
              </a:ext>
            </a:extLst>
          </p:cNvPr>
          <p:cNvSpPr txBox="1">
            <a:spLocks noChangeArrowheads="1"/>
          </p:cNvSpPr>
          <p:nvPr/>
        </p:nvSpPr>
        <p:spPr bwMode="auto">
          <a:xfrm>
            <a:off x="5704784" y="4064197"/>
            <a:ext cx="1278273" cy="387191"/>
          </a:xfrm>
          <a:prstGeom prst="trapezoid">
            <a:avLst/>
          </a:prstGeom>
          <a:solidFill>
            <a:schemeClr val="accent3">
              <a:lumMod val="20000"/>
              <a:lumOff val="80000"/>
            </a:schemeClr>
          </a:solidFill>
          <a:ln>
            <a:noFill/>
          </a:ln>
          <a:extLst/>
        </p:spPr>
        <p:txBody>
          <a:bodyPr wrap="square"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pic>
        <p:nvPicPr>
          <p:cNvPr id="12" name="Picture 6" descr="no5">
            <a:extLst>
              <a:ext uri="{FF2B5EF4-FFF2-40B4-BE49-F238E27FC236}">
                <a16:creationId xmlns:a16="http://schemas.microsoft.com/office/drawing/2014/main" id="{E8123A0C-3EFA-4A22-BED3-A1D572F64D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596" y="2420888"/>
            <a:ext cx="5392280" cy="359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8">
            <a:extLst>
              <a:ext uri="{FF2B5EF4-FFF2-40B4-BE49-F238E27FC236}">
                <a16:creationId xmlns:a16="http://schemas.microsoft.com/office/drawing/2014/main" id="{6386798E-1693-4CEA-9095-80182132FF5C}"/>
              </a:ext>
            </a:extLst>
          </p:cNvPr>
          <p:cNvSpPr txBox="1">
            <a:spLocks noChangeArrowheads="1"/>
          </p:cNvSpPr>
          <p:nvPr/>
        </p:nvSpPr>
        <p:spPr bwMode="auto">
          <a:xfrm>
            <a:off x="252000" y="1260000"/>
            <a:ext cx="88209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○吸引の必要性を説明し、対象者の同意を得る。</a:t>
            </a:r>
          </a:p>
        </p:txBody>
      </p:sp>
      <p:sp>
        <p:nvSpPr>
          <p:cNvPr id="9" name="テキスト ボックス 8">
            <a:extLst>
              <a:ext uri="{FF2B5EF4-FFF2-40B4-BE49-F238E27FC236}">
                <a16:creationId xmlns:a16="http://schemas.microsoft.com/office/drawing/2014/main" id="{399C29B6-73E1-468E-AA03-8F9E4675C404}"/>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14" name="Text Box 21">
            <a:extLst>
              <a:ext uri="{FF2B5EF4-FFF2-40B4-BE49-F238E27FC236}">
                <a16:creationId xmlns:a16="http://schemas.microsoft.com/office/drawing/2014/main" id="{714DA196-455B-4C8C-B226-42E8A6117655}"/>
              </a:ext>
            </a:extLst>
          </p:cNvPr>
          <p:cNvSpPr txBox="1">
            <a:spLocks noChangeArrowheads="1"/>
          </p:cNvSpPr>
          <p:nvPr/>
        </p:nvSpPr>
        <p:spPr bwMode="auto">
          <a:xfrm>
            <a:off x="5704784" y="4437112"/>
            <a:ext cx="3038871" cy="144016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・吸引の必要性のある時だけ行っているか。</a:t>
            </a:r>
          </a:p>
        </p:txBody>
      </p:sp>
      <p:sp>
        <p:nvSpPr>
          <p:cNvPr id="8" name="テキスト ボックス 7">
            <a:extLst>
              <a:ext uri="{FF2B5EF4-FFF2-40B4-BE49-F238E27FC236}">
                <a16:creationId xmlns:a16="http://schemas.microsoft.com/office/drawing/2014/main" id="{EDA6AF17-37A8-40AF-8D3F-49A6F3DB99A3}"/>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0" name="スライド番号プレースホルダー 1">
            <a:extLst>
              <a:ext uri="{FF2B5EF4-FFF2-40B4-BE49-F238E27FC236}">
                <a16:creationId xmlns:a16="http://schemas.microsoft.com/office/drawing/2014/main" id="{5F885F5A-30AE-4706-8559-567B6E92A217}"/>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46</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92354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D3C57-9D98-42E3-AE89-EB6DFACBD21B}"/>
              </a:ext>
            </a:extLst>
          </p:cNvPr>
          <p:cNvSpPr>
            <a:spLocks noGrp="1"/>
          </p:cNvSpPr>
          <p:nvPr>
            <p:ph type="title"/>
          </p:nvPr>
        </p:nvSpPr>
        <p:spPr/>
        <p:txBody>
          <a:bodyPr>
            <a:normAutofit fontScale="90000"/>
          </a:bodyPr>
          <a:lstStyle/>
          <a:p>
            <a:r>
              <a:rPr kumimoji="1" lang="ja-JP" altLang="en-US" dirty="0"/>
              <a:t>手順</a:t>
            </a:r>
            <a:r>
              <a:rPr lang="ja-JP" altLang="en-US" dirty="0"/>
              <a:t>②環境を整え、気管カニューレ周囲を観察する</a:t>
            </a:r>
            <a:endParaRPr kumimoji="1" lang="ja-JP" altLang="en-US" dirty="0"/>
          </a:p>
        </p:txBody>
      </p:sp>
      <p:sp>
        <p:nvSpPr>
          <p:cNvPr id="15" name="Text Box 25">
            <a:extLst>
              <a:ext uri="{FF2B5EF4-FFF2-40B4-BE49-F238E27FC236}">
                <a16:creationId xmlns:a16="http://schemas.microsoft.com/office/drawing/2014/main" id="{F7398943-671F-4853-9928-3E323A8F8BE0}"/>
              </a:ext>
            </a:extLst>
          </p:cNvPr>
          <p:cNvSpPr txBox="1">
            <a:spLocks noChangeArrowheads="1"/>
          </p:cNvSpPr>
          <p:nvPr/>
        </p:nvSpPr>
        <p:spPr bwMode="auto">
          <a:xfrm>
            <a:off x="942493" y="3684121"/>
            <a:ext cx="1514475" cy="383619"/>
          </a:xfrm>
          <a:prstGeom prst="trapezoid">
            <a:avLst/>
          </a:prstGeom>
          <a:solidFill>
            <a:schemeClr val="accent3">
              <a:lumMod val="20000"/>
              <a:lumOff val="80000"/>
            </a:schemeClr>
          </a:solidFill>
          <a:ln>
            <a:noFill/>
          </a:ln>
          <a:extLst/>
        </p:spPr>
        <p:txBody>
          <a:bodyPr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6" name="Text Box 18">
            <a:extLst>
              <a:ext uri="{FF2B5EF4-FFF2-40B4-BE49-F238E27FC236}">
                <a16:creationId xmlns:a16="http://schemas.microsoft.com/office/drawing/2014/main" id="{35259843-A018-49FA-B9AA-8614E9C6CB0A}"/>
              </a:ext>
            </a:extLst>
          </p:cNvPr>
          <p:cNvSpPr txBox="1">
            <a:spLocks noChangeArrowheads="1"/>
          </p:cNvSpPr>
          <p:nvPr/>
        </p:nvSpPr>
        <p:spPr bwMode="auto">
          <a:xfrm>
            <a:off x="251520" y="1260000"/>
            <a:ext cx="864096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○吸引の環境を整える。</a:t>
            </a: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○効果的に喀痰を吸引できる体位に調整する。</a:t>
            </a: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○気管カニューレの周囲、固定状態及び喀痰の貯留を示す呼吸音の有無を観察する。</a:t>
            </a:r>
          </a:p>
        </p:txBody>
      </p:sp>
      <p:sp>
        <p:nvSpPr>
          <p:cNvPr id="10" name="Text Box 21">
            <a:extLst>
              <a:ext uri="{FF2B5EF4-FFF2-40B4-BE49-F238E27FC236}">
                <a16:creationId xmlns:a16="http://schemas.microsoft.com/office/drawing/2014/main" id="{4EA98B97-7690-4BDD-9C5D-D7937ACF6042}"/>
              </a:ext>
            </a:extLst>
          </p:cNvPr>
          <p:cNvSpPr txBox="1">
            <a:spLocks noChangeArrowheads="1"/>
          </p:cNvSpPr>
          <p:nvPr/>
        </p:nvSpPr>
        <p:spPr bwMode="auto">
          <a:xfrm>
            <a:off x="942493" y="4067740"/>
            <a:ext cx="7226644" cy="2025556"/>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・効果的に喀痰を吸引できる体位か。</a:t>
            </a:r>
          </a:p>
          <a:p>
            <a:pPr marL="288000" marR="0" lvl="0" indent="-288000" algn="l" defTabSz="914400"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・気管カニューレ周囲の状態（喀痰の吹き出し、皮膚の発赤等）、固定のゆるみ、喀痰の貯留を示す呼吸音の有無などのチェックをしたか。</a:t>
            </a:r>
          </a:p>
        </p:txBody>
      </p:sp>
      <p:sp>
        <p:nvSpPr>
          <p:cNvPr id="9" name="テキスト ボックス 8">
            <a:extLst>
              <a:ext uri="{FF2B5EF4-FFF2-40B4-BE49-F238E27FC236}">
                <a16:creationId xmlns:a16="http://schemas.microsoft.com/office/drawing/2014/main" id="{F84E0BB4-8FF1-4224-93D1-171825872806}"/>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7" name="スライド番号プレースホルダー 1">
            <a:extLst>
              <a:ext uri="{FF2B5EF4-FFF2-40B4-BE49-F238E27FC236}">
                <a16:creationId xmlns:a16="http://schemas.microsoft.com/office/drawing/2014/main" id="{D7EFE86B-87E6-4C43-A6C5-C0B25804285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47</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4983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A896F-E781-4066-88DD-B5A5F05C47FC}"/>
              </a:ext>
            </a:extLst>
          </p:cNvPr>
          <p:cNvSpPr>
            <a:spLocks noGrp="1"/>
          </p:cNvSpPr>
          <p:nvPr>
            <p:ph type="title"/>
          </p:nvPr>
        </p:nvSpPr>
        <p:spPr/>
        <p:txBody>
          <a:bodyPr>
            <a:normAutofit fontScale="90000"/>
          </a:bodyPr>
          <a:lstStyle/>
          <a:p>
            <a:r>
              <a:rPr kumimoji="1" lang="ja-JP" altLang="en-US" dirty="0"/>
              <a:t>手順③手洗いをする</a:t>
            </a:r>
          </a:p>
        </p:txBody>
      </p:sp>
      <p:sp>
        <p:nvSpPr>
          <p:cNvPr id="14" name="Rectangle 2">
            <a:extLst>
              <a:ext uri="{FF2B5EF4-FFF2-40B4-BE49-F238E27FC236}">
                <a16:creationId xmlns:a16="http://schemas.microsoft.com/office/drawing/2014/main" id="{FEFDEAA9-3468-4F68-A215-31655AAD3C47}"/>
              </a:ext>
            </a:extLst>
          </p:cNvPr>
          <p:cNvSpPr>
            <a:spLocks noChangeArrowheads="1"/>
          </p:cNvSpPr>
          <p:nvPr/>
        </p:nvSpPr>
        <p:spPr bwMode="auto">
          <a:xfrm>
            <a:off x="251520" y="1260000"/>
            <a:ext cx="86409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○流水と石けんで手洗い、あるいは、速乾性擦式手指消毒剤で手洗いをする。</a:t>
            </a:r>
          </a:p>
        </p:txBody>
      </p:sp>
      <p:sp>
        <p:nvSpPr>
          <p:cNvPr id="16" name="Text Box 5">
            <a:extLst>
              <a:ext uri="{FF2B5EF4-FFF2-40B4-BE49-F238E27FC236}">
                <a16:creationId xmlns:a16="http://schemas.microsoft.com/office/drawing/2014/main" id="{2BA7F5D0-A898-4822-9E97-83AEDE3C4A9B}"/>
              </a:ext>
            </a:extLst>
          </p:cNvPr>
          <p:cNvSpPr txBox="1">
            <a:spLocks noChangeArrowheads="1"/>
          </p:cNvSpPr>
          <p:nvPr/>
        </p:nvSpPr>
        <p:spPr bwMode="auto">
          <a:xfrm>
            <a:off x="899592" y="3668604"/>
            <a:ext cx="7272808" cy="126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・対象者の体に接触した後、吸引前の手洗いを行っているか。</a:t>
            </a:r>
            <a:endParaRPr kumimoji="1" lang="ja-JP" altLang="en-US" sz="2000" b="0" i="0" u="none" strike="sngStrike" kern="1200" cap="none" spc="0" normalizeH="0" noProof="0" dirty="0">
              <a:ln>
                <a:noFill/>
              </a:ln>
              <a:solidFill>
                <a:srgbClr val="FF0000"/>
              </a:solidFill>
              <a:effectLst/>
              <a:uLnTx/>
              <a:uFillTx/>
              <a:latin typeface="Segoe UI" panose="020B0502040204020203" pitchFamily="34" charset="0"/>
              <a:ea typeface="メイリオ" panose="020B0604030504040204" pitchFamily="50" charset="-128"/>
              <a:cs typeface="+mn-cs"/>
            </a:endParaRPr>
          </a:p>
        </p:txBody>
      </p:sp>
      <p:sp>
        <p:nvSpPr>
          <p:cNvPr id="17" name="Text Box 25">
            <a:extLst>
              <a:ext uri="{FF2B5EF4-FFF2-40B4-BE49-F238E27FC236}">
                <a16:creationId xmlns:a16="http://schemas.microsoft.com/office/drawing/2014/main" id="{F9DF8E09-E73D-4BF1-BCBE-0FB54622028F}"/>
              </a:ext>
            </a:extLst>
          </p:cNvPr>
          <p:cNvSpPr txBox="1">
            <a:spLocks noChangeArrowheads="1"/>
          </p:cNvSpPr>
          <p:nvPr/>
        </p:nvSpPr>
        <p:spPr bwMode="auto">
          <a:xfrm>
            <a:off x="899592" y="3356992"/>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8" name="テキスト ボックス 7">
            <a:extLst>
              <a:ext uri="{FF2B5EF4-FFF2-40B4-BE49-F238E27FC236}">
                <a16:creationId xmlns:a16="http://schemas.microsoft.com/office/drawing/2014/main" id="{C40A1C69-4EC4-407D-81AE-30CFCAFFB1C4}"/>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7" name="スライド番号プレースホルダー 1">
            <a:extLst>
              <a:ext uri="{FF2B5EF4-FFF2-40B4-BE49-F238E27FC236}">
                <a16:creationId xmlns:a16="http://schemas.microsoft.com/office/drawing/2014/main" id="{106C8A95-7DAA-4ED2-BF1E-2065D6776BC2}"/>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48</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743256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9A896F-E781-4066-88DD-B5A5F05C47FC}"/>
              </a:ext>
            </a:extLst>
          </p:cNvPr>
          <p:cNvSpPr>
            <a:spLocks noGrp="1"/>
          </p:cNvSpPr>
          <p:nvPr>
            <p:ph type="title"/>
          </p:nvPr>
        </p:nvSpPr>
        <p:spPr/>
        <p:txBody>
          <a:bodyPr>
            <a:normAutofit fontScale="90000"/>
          </a:bodyPr>
          <a:lstStyle/>
          <a:p>
            <a:r>
              <a:rPr kumimoji="1" lang="ja-JP" altLang="en-US" dirty="0"/>
              <a:t>＜単回使用＞手順④吸引カテーテルを取り出す</a:t>
            </a:r>
          </a:p>
        </p:txBody>
      </p:sp>
      <p:sp>
        <p:nvSpPr>
          <p:cNvPr id="24" name="Text Box 17">
            <a:extLst>
              <a:ext uri="{FF2B5EF4-FFF2-40B4-BE49-F238E27FC236}">
                <a16:creationId xmlns:a16="http://schemas.microsoft.com/office/drawing/2014/main" id="{189127A0-6CDA-4B38-B6D6-8A180A4A75D5}"/>
              </a:ext>
            </a:extLst>
          </p:cNvPr>
          <p:cNvSpPr txBox="1">
            <a:spLocks noChangeArrowheads="1"/>
          </p:cNvSpPr>
          <p:nvPr/>
        </p:nvSpPr>
        <p:spPr bwMode="auto">
          <a:xfrm>
            <a:off x="6084168" y="4454409"/>
            <a:ext cx="2639875" cy="1945653"/>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・衛生的に、器具の取扱いができているか。</a:t>
            </a: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・カテーテルの先端をあちこちにぶつけていないか。</a:t>
            </a:r>
          </a:p>
        </p:txBody>
      </p:sp>
      <p:sp>
        <p:nvSpPr>
          <p:cNvPr id="25" name="Text Box 25">
            <a:extLst>
              <a:ext uri="{FF2B5EF4-FFF2-40B4-BE49-F238E27FC236}">
                <a16:creationId xmlns:a16="http://schemas.microsoft.com/office/drawing/2014/main" id="{4A8DED77-465B-48CE-976C-13C32E47C051}"/>
              </a:ext>
            </a:extLst>
          </p:cNvPr>
          <p:cNvSpPr txBox="1">
            <a:spLocks noChangeArrowheads="1"/>
          </p:cNvSpPr>
          <p:nvPr/>
        </p:nvSpPr>
        <p:spPr bwMode="auto">
          <a:xfrm>
            <a:off x="6084168" y="4077072"/>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9" name="Text Box 3">
            <a:extLst>
              <a:ext uri="{FF2B5EF4-FFF2-40B4-BE49-F238E27FC236}">
                <a16:creationId xmlns:a16="http://schemas.microsoft.com/office/drawing/2014/main" id="{7A101DA5-533C-456B-8745-8199B6B9338C}"/>
              </a:ext>
            </a:extLst>
          </p:cNvPr>
          <p:cNvSpPr txBox="1">
            <a:spLocks noChangeArrowheads="1"/>
          </p:cNvSpPr>
          <p:nvPr/>
        </p:nvSpPr>
        <p:spPr bwMode="auto">
          <a:xfrm>
            <a:off x="251520" y="1260000"/>
            <a:ext cx="8568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○吸引カテーテルを不潔にならないように取り出す。</a:t>
            </a:r>
          </a:p>
        </p:txBody>
      </p:sp>
      <p:pic>
        <p:nvPicPr>
          <p:cNvPr id="34" name="図 33">
            <a:extLst>
              <a:ext uri="{FF2B5EF4-FFF2-40B4-BE49-F238E27FC236}">
                <a16:creationId xmlns:a16="http://schemas.microsoft.com/office/drawing/2014/main" id="{843289E1-639E-4F57-84E6-D2E672D20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16" y="1908440"/>
            <a:ext cx="2737594" cy="2054720"/>
          </a:xfrm>
          <a:prstGeom prst="rect">
            <a:avLst/>
          </a:prstGeom>
        </p:spPr>
      </p:pic>
      <p:pic>
        <p:nvPicPr>
          <p:cNvPr id="35" name="図 34">
            <a:extLst>
              <a:ext uri="{FF2B5EF4-FFF2-40B4-BE49-F238E27FC236}">
                <a16:creationId xmlns:a16="http://schemas.microsoft.com/office/drawing/2014/main" id="{A700E870-0113-4369-BF33-15737EA589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3695" y="1908440"/>
            <a:ext cx="2621749" cy="2054720"/>
          </a:xfrm>
          <a:prstGeom prst="rect">
            <a:avLst/>
          </a:prstGeom>
        </p:spPr>
      </p:pic>
      <p:pic>
        <p:nvPicPr>
          <p:cNvPr id="36" name="図 35">
            <a:extLst>
              <a:ext uri="{FF2B5EF4-FFF2-40B4-BE49-F238E27FC236}">
                <a16:creationId xmlns:a16="http://schemas.microsoft.com/office/drawing/2014/main" id="{A787DC99-4A6E-486C-9E73-2E7AB2AF5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4260" y="1908000"/>
            <a:ext cx="2738766" cy="2055600"/>
          </a:xfrm>
          <a:prstGeom prst="rect">
            <a:avLst/>
          </a:prstGeom>
        </p:spPr>
      </p:pic>
      <p:pic>
        <p:nvPicPr>
          <p:cNvPr id="37" name="図 36">
            <a:extLst>
              <a:ext uri="{FF2B5EF4-FFF2-40B4-BE49-F238E27FC236}">
                <a16:creationId xmlns:a16="http://schemas.microsoft.com/office/drawing/2014/main" id="{E5D5BA2C-3D53-49D9-B791-10B9039D9F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016" y="4345343"/>
            <a:ext cx="2737594" cy="2054720"/>
          </a:xfrm>
          <a:prstGeom prst="rect">
            <a:avLst/>
          </a:prstGeom>
        </p:spPr>
      </p:pic>
      <p:pic>
        <p:nvPicPr>
          <p:cNvPr id="38" name="図 37">
            <a:extLst>
              <a:ext uri="{FF2B5EF4-FFF2-40B4-BE49-F238E27FC236}">
                <a16:creationId xmlns:a16="http://schemas.microsoft.com/office/drawing/2014/main" id="{8DAFEB12-4104-4284-B965-EF438D5E36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3616" y="4346865"/>
            <a:ext cx="2739627" cy="2051676"/>
          </a:xfrm>
          <a:prstGeom prst="rect">
            <a:avLst/>
          </a:prstGeom>
        </p:spPr>
      </p:pic>
      <p:sp>
        <p:nvSpPr>
          <p:cNvPr id="39" name="テキスト ボックス 9">
            <a:extLst>
              <a:ext uri="{FF2B5EF4-FFF2-40B4-BE49-F238E27FC236}">
                <a16:creationId xmlns:a16="http://schemas.microsoft.com/office/drawing/2014/main" id="{FB217F0F-62D8-4B2A-AA4A-45CFF63A57CD}"/>
              </a:ext>
            </a:extLst>
          </p:cNvPr>
          <p:cNvSpPr txBox="1">
            <a:spLocks noChangeArrowheads="1"/>
          </p:cNvSpPr>
          <p:nvPr/>
        </p:nvSpPr>
        <p:spPr bwMode="auto">
          <a:xfrm>
            <a:off x="396000" y="1908440"/>
            <a:ext cx="471851" cy="495229"/>
          </a:xfrm>
          <a:prstGeom prst="rect">
            <a:avLst/>
          </a:prstGeom>
          <a:solidFill>
            <a:schemeClr val="bg1"/>
          </a:solidFill>
          <a:ln>
            <a:noFill/>
          </a:ln>
          <a:extLst/>
        </p:spPr>
        <p:txBody>
          <a:bodyPr wrap="none" lIns="0" tIns="0" rIns="72000" bIns="18000">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①</a:t>
            </a:r>
          </a:p>
        </p:txBody>
      </p:sp>
      <p:sp>
        <p:nvSpPr>
          <p:cNvPr id="40" name="テキスト ボックス 10">
            <a:extLst>
              <a:ext uri="{FF2B5EF4-FFF2-40B4-BE49-F238E27FC236}">
                <a16:creationId xmlns:a16="http://schemas.microsoft.com/office/drawing/2014/main" id="{B5DB8B72-C40E-4A64-951C-F5830CABC012}"/>
              </a:ext>
            </a:extLst>
          </p:cNvPr>
          <p:cNvSpPr txBox="1">
            <a:spLocks noChangeArrowheads="1"/>
          </p:cNvSpPr>
          <p:nvPr/>
        </p:nvSpPr>
        <p:spPr bwMode="auto">
          <a:xfrm>
            <a:off x="3243616" y="1908440"/>
            <a:ext cx="471851" cy="495229"/>
          </a:xfrm>
          <a:prstGeom prst="rect">
            <a:avLst/>
          </a:prstGeom>
          <a:solidFill>
            <a:schemeClr val="bg1"/>
          </a:solidFill>
          <a:ln>
            <a:noFill/>
          </a:ln>
          <a:extLst/>
        </p:spPr>
        <p:txBody>
          <a:bodyPr wrap="none" lIns="0" tIns="0" rIns="72000" bIns="18000">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②</a:t>
            </a:r>
          </a:p>
        </p:txBody>
      </p:sp>
      <p:sp>
        <p:nvSpPr>
          <p:cNvPr id="41" name="テキスト ボックス 11">
            <a:extLst>
              <a:ext uri="{FF2B5EF4-FFF2-40B4-BE49-F238E27FC236}">
                <a16:creationId xmlns:a16="http://schemas.microsoft.com/office/drawing/2014/main" id="{229FD7FA-1443-436E-9E7C-5E46178EA6F6}"/>
              </a:ext>
            </a:extLst>
          </p:cNvPr>
          <p:cNvSpPr txBox="1">
            <a:spLocks noChangeArrowheads="1"/>
          </p:cNvSpPr>
          <p:nvPr/>
        </p:nvSpPr>
        <p:spPr bwMode="auto">
          <a:xfrm>
            <a:off x="5983243" y="1908440"/>
            <a:ext cx="471851" cy="495229"/>
          </a:xfrm>
          <a:prstGeom prst="rect">
            <a:avLst/>
          </a:prstGeom>
          <a:solidFill>
            <a:schemeClr val="bg1"/>
          </a:solidFill>
          <a:ln>
            <a:noFill/>
          </a:ln>
          <a:extLst/>
        </p:spPr>
        <p:txBody>
          <a:bodyPr wrap="none" lIns="0" tIns="0" rIns="72000" bIns="18000">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③</a:t>
            </a:r>
          </a:p>
        </p:txBody>
      </p:sp>
      <p:sp>
        <p:nvSpPr>
          <p:cNvPr id="42" name="テキスト ボックス 12">
            <a:extLst>
              <a:ext uri="{FF2B5EF4-FFF2-40B4-BE49-F238E27FC236}">
                <a16:creationId xmlns:a16="http://schemas.microsoft.com/office/drawing/2014/main" id="{9E97610C-3772-4D9B-BAA2-EDFD440AB0F1}"/>
              </a:ext>
            </a:extLst>
          </p:cNvPr>
          <p:cNvSpPr txBox="1">
            <a:spLocks noChangeArrowheads="1"/>
          </p:cNvSpPr>
          <p:nvPr/>
        </p:nvSpPr>
        <p:spPr bwMode="auto">
          <a:xfrm>
            <a:off x="396000" y="4345343"/>
            <a:ext cx="471851" cy="495229"/>
          </a:xfrm>
          <a:prstGeom prst="rect">
            <a:avLst/>
          </a:prstGeom>
          <a:solidFill>
            <a:schemeClr val="bg1"/>
          </a:solidFill>
          <a:ln>
            <a:noFill/>
          </a:ln>
          <a:extLst/>
        </p:spPr>
        <p:txBody>
          <a:bodyPr wrap="none" lIns="0" tIns="0" rIns="72000" bIns="18000">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④</a:t>
            </a:r>
          </a:p>
        </p:txBody>
      </p:sp>
      <p:sp>
        <p:nvSpPr>
          <p:cNvPr id="43" name="テキスト ボックス 13">
            <a:extLst>
              <a:ext uri="{FF2B5EF4-FFF2-40B4-BE49-F238E27FC236}">
                <a16:creationId xmlns:a16="http://schemas.microsoft.com/office/drawing/2014/main" id="{EC89EBD4-790B-46FF-A8DC-A765EEDD2016}"/>
              </a:ext>
            </a:extLst>
          </p:cNvPr>
          <p:cNvSpPr txBox="1">
            <a:spLocks noChangeArrowheads="1"/>
          </p:cNvSpPr>
          <p:nvPr/>
        </p:nvSpPr>
        <p:spPr bwMode="auto">
          <a:xfrm>
            <a:off x="3243616" y="4345343"/>
            <a:ext cx="471851" cy="495229"/>
          </a:xfrm>
          <a:prstGeom prst="rect">
            <a:avLst/>
          </a:prstGeom>
          <a:solidFill>
            <a:schemeClr val="bg1"/>
          </a:solidFill>
          <a:ln>
            <a:noFill/>
          </a:ln>
          <a:extLst/>
        </p:spPr>
        <p:txBody>
          <a:bodyPr wrap="none" lIns="0" tIns="0" rIns="72000" bIns="18000">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⑤</a:t>
            </a:r>
          </a:p>
        </p:txBody>
      </p:sp>
      <p:sp>
        <p:nvSpPr>
          <p:cNvPr id="44" name="楕円 43">
            <a:extLst>
              <a:ext uri="{FF2B5EF4-FFF2-40B4-BE49-F238E27FC236}">
                <a16:creationId xmlns:a16="http://schemas.microsoft.com/office/drawing/2014/main" id="{C68007BE-88CB-40E2-B61F-E112118ABF51}"/>
              </a:ext>
            </a:extLst>
          </p:cNvPr>
          <p:cNvSpPr/>
          <p:nvPr/>
        </p:nvSpPr>
        <p:spPr>
          <a:xfrm>
            <a:off x="4938497" y="2774939"/>
            <a:ext cx="102138" cy="15445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9" name="テキスト ボックス 18">
            <a:extLst>
              <a:ext uri="{FF2B5EF4-FFF2-40B4-BE49-F238E27FC236}">
                <a16:creationId xmlns:a16="http://schemas.microsoft.com/office/drawing/2014/main" id="{5EABB56A-9245-4972-8AAB-D987E6551921}"/>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18" name="スライド番号プレースホルダー 1">
            <a:extLst>
              <a:ext uri="{FF2B5EF4-FFF2-40B4-BE49-F238E27FC236}">
                <a16:creationId xmlns:a16="http://schemas.microsoft.com/office/drawing/2014/main" id="{900B5EA4-DC14-47CE-8E38-18A9CC49615A}"/>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49</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679585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a:xfrm>
            <a:off x="251520" y="558000"/>
            <a:ext cx="8892480" cy="530688"/>
          </a:xfrm>
        </p:spPr>
        <p:txBody>
          <a:bodyPr>
            <a:noAutofit/>
          </a:bodyPr>
          <a:lstStyle/>
          <a:p>
            <a:r>
              <a:rPr kumimoji="1" lang="ja-JP" altLang="en-US" sz="2200" dirty="0"/>
              <a:t>＜乾燥法、薬液浸漬法＞手順④吸引カテーテルを取り出す。</a:t>
            </a:r>
          </a:p>
        </p:txBody>
      </p:sp>
      <p:sp>
        <p:nvSpPr>
          <p:cNvPr id="8" name="Text Box 17">
            <a:extLst>
              <a:ext uri="{FF2B5EF4-FFF2-40B4-BE49-F238E27FC236}">
                <a16:creationId xmlns:a16="http://schemas.microsoft.com/office/drawing/2014/main" id="{AD146B0E-1FF4-4BE9-9C39-0EC50F0C7EE8}"/>
              </a:ext>
            </a:extLst>
          </p:cNvPr>
          <p:cNvSpPr txBox="1">
            <a:spLocks noChangeArrowheads="1"/>
          </p:cNvSpPr>
          <p:nvPr/>
        </p:nvSpPr>
        <p:spPr bwMode="auto">
          <a:xfrm>
            <a:off x="2555776" y="5462520"/>
            <a:ext cx="6192688" cy="990667"/>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・衛生的に、器具の取扱いができているか。</a:t>
            </a: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・カテーテルの先端をあちこちにぶつけていないか。</a:t>
            </a:r>
          </a:p>
        </p:txBody>
      </p:sp>
      <p:sp>
        <p:nvSpPr>
          <p:cNvPr id="10" name="Text Box 25">
            <a:extLst>
              <a:ext uri="{FF2B5EF4-FFF2-40B4-BE49-F238E27FC236}">
                <a16:creationId xmlns:a16="http://schemas.microsoft.com/office/drawing/2014/main" id="{C3568ED1-9F47-4EB4-ABE7-7F3A42576C81}"/>
              </a:ext>
            </a:extLst>
          </p:cNvPr>
          <p:cNvSpPr txBox="1">
            <a:spLocks noChangeArrowheads="1"/>
          </p:cNvSpPr>
          <p:nvPr/>
        </p:nvSpPr>
        <p:spPr bwMode="auto">
          <a:xfrm>
            <a:off x="2555776" y="5085184"/>
            <a:ext cx="1440160" cy="387191"/>
          </a:xfrm>
          <a:prstGeom prst="trapezoid">
            <a:avLst/>
          </a:prstGeom>
          <a:solidFill>
            <a:schemeClr val="accent3">
              <a:lumMod val="20000"/>
              <a:lumOff val="80000"/>
            </a:schemeClr>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3" name="Text Box 3">
            <a:extLst>
              <a:ext uri="{FF2B5EF4-FFF2-40B4-BE49-F238E27FC236}">
                <a16:creationId xmlns:a16="http://schemas.microsoft.com/office/drawing/2014/main" id="{C800555C-58AD-4E36-BD86-F3B50535DB93}"/>
              </a:ext>
            </a:extLst>
          </p:cNvPr>
          <p:cNvSpPr txBox="1">
            <a:spLocks noChangeArrowheads="1"/>
          </p:cNvSpPr>
          <p:nvPr/>
        </p:nvSpPr>
        <p:spPr bwMode="auto">
          <a:xfrm>
            <a:off x="2275160" y="2708920"/>
            <a:ext cx="6706224"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nchor="ctr">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○非利き手で吸引カテーテルを保管容器から取り出す。</a:t>
            </a:r>
          </a:p>
        </p:txBody>
      </p:sp>
      <p:pic>
        <p:nvPicPr>
          <p:cNvPr id="14" name="コンテンツ プレースホルダー 5">
            <a:extLst>
              <a:ext uri="{FF2B5EF4-FFF2-40B4-BE49-F238E27FC236}">
                <a16:creationId xmlns:a16="http://schemas.microsoft.com/office/drawing/2014/main" id="{7F9D2F66-1766-48DE-8E25-7F6362E99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150" y="2750026"/>
            <a:ext cx="1889010" cy="1413710"/>
          </a:xfrm>
          <a:prstGeom prst="rect">
            <a:avLst/>
          </a:prstGeom>
        </p:spPr>
      </p:pic>
      <p:pic>
        <p:nvPicPr>
          <p:cNvPr id="15" name="コンテンツ プレースホルダー 5">
            <a:extLst>
              <a:ext uri="{FF2B5EF4-FFF2-40B4-BE49-F238E27FC236}">
                <a16:creationId xmlns:a16="http://schemas.microsoft.com/office/drawing/2014/main" id="{C54CE97D-EB9A-477A-9199-1B1DD7C1C5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78" y="4227545"/>
            <a:ext cx="1887029" cy="1418316"/>
          </a:xfrm>
          <a:prstGeom prst="rect">
            <a:avLst/>
          </a:prstGeom>
        </p:spPr>
      </p:pic>
      <p:sp>
        <p:nvSpPr>
          <p:cNvPr id="16" name="Text Box 3">
            <a:extLst>
              <a:ext uri="{FF2B5EF4-FFF2-40B4-BE49-F238E27FC236}">
                <a16:creationId xmlns:a16="http://schemas.microsoft.com/office/drawing/2014/main" id="{3901DAE0-1A9F-4E89-8430-CE5AB404035D}"/>
              </a:ext>
            </a:extLst>
          </p:cNvPr>
          <p:cNvSpPr txBox="1">
            <a:spLocks noChangeArrowheads="1"/>
          </p:cNvSpPr>
          <p:nvPr/>
        </p:nvSpPr>
        <p:spPr bwMode="auto">
          <a:xfrm>
            <a:off x="2275160" y="4149080"/>
            <a:ext cx="6706224" cy="94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nchor="ct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○非利き手から、利き手で吸引カテーテルの接続部を持つ。</a:t>
            </a:r>
          </a:p>
        </p:txBody>
      </p:sp>
      <p:pic>
        <p:nvPicPr>
          <p:cNvPr id="17" name="図 16">
            <a:extLst>
              <a:ext uri="{FF2B5EF4-FFF2-40B4-BE49-F238E27FC236}">
                <a16:creationId xmlns:a16="http://schemas.microsoft.com/office/drawing/2014/main" id="{217CBB8C-B31B-40E0-8221-4B14EA7EC1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316" y="1268760"/>
            <a:ext cx="1885886" cy="1417457"/>
          </a:xfrm>
          <a:prstGeom prst="rect">
            <a:avLst/>
          </a:prstGeom>
        </p:spPr>
      </p:pic>
      <p:sp>
        <p:nvSpPr>
          <p:cNvPr id="18" name="Text Box 3">
            <a:extLst>
              <a:ext uri="{FF2B5EF4-FFF2-40B4-BE49-F238E27FC236}">
                <a16:creationId xmlns:a16="http://schemas.microsoft.com/office/drawing/2014/main" id="{71228906-FA6E-4A29-953E-63035098C018}"/>
              </a:ext>
            </a:extLst>
          </p:cNvPr>
          <p:cNvSpPr txBox="1">
            <a:spLocks noChangeArrowheads="1"/>
          </p:cNvSpPr>
          <p:nvPr/>
        </p:nvSpPr>
        <p:spPr bwMode="auto">
          <a:xfrm>
            <a:off x="2275160" y="1196752"/>
            <a:ext cx="6706224" cy="94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nchor="ct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○使い捨て手袋をする</a:t>
            </a:r>
            <a:r>
              <a:rPr lang="ja-JP" altLang="en-US" spc="-300" dirty="0"/>
              <a:t>。</a:t>
            </a:r>
            <a:r>
              <a:rPr lang="ja-JP" altLang="en-US" dirty="0"/>
              <a:t>場合によっては、セッシを持つ。</a:t>
            </a:r>
          </a:p>
        </p:txBody>
      </p:sp>
      <p:sp>
        <p:nvSpPr>
          <p:cNvPr id="19" name="テキスト ボックス 18">
            <a:extLst>
              <a:ext uri="{FF2B5EF4-FFF2-40B4-BE49-F238E27FC236}">
                <a16:creationId xmlns:a16="http://schemas.microsoft.com/office/drawing/2014/main" id="{BA43CA43-D291-4D05-A659-2C6C66178A38}"/>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12" name="スライド番号プレースホルダー 1">
            <a:extLst>
              <a:ext uri="{FF2B5EF4-FFF2-40B4-BE49-F238E27FC236}">
                <a16:creationId xmlns:a16="http://schemas.microsoft.com/office/drawing/2014/main" id="{70038355-5160-4983-9867-C0E9D1DE3887}"/>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50</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962854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p:txBody>
          <a:bodyPr>
            <a:normAutofit fontScale="90000"/>
          </a:bodyPr>
          <a:lstStyle/>
          <a:p>
            <a:r>
              <a:rPr kumimoji="1" lang="ja-JP" altLang="en-US" dirty="0"/>
              <a:t>手順⑤吸引カテーテルを接続する</a:t>
            </a:r>
          </a:p>
        </p:txBody>
      </p:sp>
      <p:sp>
        <p:nvSpPr>
          <p:cNvPr id="8" name="Text Box 3">
            <a:extLst>
              <a:ext uri="{FF2B5EF4-FFF2-40B4-BE49-F238E27FC236}">
                <a16:creationId xmlns:a16="http://schemas.microsoft.com/office/drawing/2014/main" id="{D1BB2152-4EA7-4C1B-B726-12A3EB1D9284}"/>
              </a:ext>
            </a:extLst>
          </p:cNvPr>
          <p:cNvSpPr txBox="1">
            <a:spLocks noChangeArrowheads="1"/>
          </p:cNvSpPr>
          <p:nvPr/>
        </p:nvSpPr>
        <p:spPr bwMode="auto">
          <a:xfrm>
            <a:off x="251520" y="1260000"/>
            <a:ext cx="8640960" cy="94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○吸引カテーテルを吸引器に連結した接続管につなげる。</a:t>
            </a:r>
          </a:p>
        </p:txBody>
      </p:sp>
      <p:sp>
        <p:nvSpPr>
          <p:cNvPr id="13" name="テキスト ボックス 12">
            <a:extLst>
              <a:ext uri="{FF2B5EF4-FFF2-40B4-BE49-F238E27FC236}">
                <a16:creationId xmlns:a16="http://schemas.microsoft.com/office/drawing/2014/main" id="{1F3633F7-8B8E-4911-A2D5-16AB1BED3591}"/>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pic>
        <p:nvPicPr>
          <p:cNvPr id="9" name="図 8">
            <a:extLst>
              <a:ext uri="{FF2B5EF4-FFF2-40B4-BE49-F238E27FC236}">
                <a16:creationId xmlns:a16="http://schemas.microsoft.com/office/drawing/2014/main" id="{CB60D54B-C670-4E2E-A443-69EE9722E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65" y="2348880"/>
            <a:ext cx="5173797" cy="3888432"/>
          </a:xfrm>
          <a:prstGeom prst="rect">
            <a:avLst/>
          </a:prstGeom>
        </p:spPr>
      </p:pic>
      <p:sp>
        <p:nvSpPr>
          <p:cNvPr id="14" name="Text Box 17">
            <a:extLst>
              <a:ext uri="{FF2B5EF4-FFF2-40B4-BE49-F238E27FC236}">
                <a16:creationId xmlns:a16="http://schemas.microsoft.com/office/drawing/2014/main" id="{F2E1644C-D4B4-4C98-BD22-D48570F67356}"/>
              </a:ext>
            </a:extLst>
          </p:cNvPr>
          <p:cNvSpPr txBox="1">
            <a:spLocks noChangeArrowheads="1"/>
          </p:cNvSpPr>
          <p:nvPr/>
        </p:nvSpPr>
        <p:spPr bwMode="auto">
          <a:xfrm>
            <a:off x="6228464" y="5157312"/>
            <a:ext cx="2520000" cy="108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lvl="0">
              <a:defRPr/>
            </a:pPr>
            <a:r>
              <a:rPr lang="ja-JP" altLang="en-US" sz="2000" b="0" dirty="0">
                <a:solidFill>
                  <a:prstClr val="black"/>
                </a:solidFill>
              </a:rPr>
              <a:t>・衛生的に操作できているか。</a:t>
            </a:r>
            <a:endPar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15" name="Text Box 25">
            <a:extLst>
              <a:ext uri="{FF2B5EF4-FFF2-40B4-BE49-F238E27FC236}">
                <a16:creationId xmlns:a16="http://schemas.microsoft.com/office/drawing/2014/main" id="{599B8E4B-1BEF-485B-9A95-4316CEC02F3E}"/>
              </a:ext>
            </a:extLst>
          </p:cNvPr>
          <p:cNvSpPr txBox="1">
            <a:spLocks noChangeArrowheads="1"/>
          </p:cNvSpPr>
          <p:nvPr/>
        </p:nvSpPr>
        <p:spPr bwMode="auto">
          <a:xfrm>
            <a:off x="6228464" y="4779975"/>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0" name="スライド番号プレースホルダー 1">
            <a:extLst>
              <a:ext uri="{FF2B5EF4-FFF2-40B4-BE49-F238E27FC236}">
                <a16:creationId xmlns:a16="http://schemas.microsoft.com/office/drawing/2014/main" id="{44A26576-E44F-40C2-B740-A4A85351C3BC}"/>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51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6187720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p:txBody>
          <a:bodyPr>
            <a:normAutofit fontScale="90000"/>
          </a:bodyPr>
          <a:lstStyle/>
          <a:p>
            <a:r>
              <a:rPr kumimoji="1" lang="ja-JP" altLang="en-US" dirty="0"/>
              <a:t>手順⑥吸引器のスイッチを入れる</a:t>
            </a:r>
          </a:p>
        </p:txBody>
      </p:sp>
      <p:sp>
        <p:nvSpPr>
          <p:cNvPr id="7" name="Text Box 7">
            <a:extLst>
              <a:ext uri="{FF2B5EF4-FFF2-40B4-BE49-F238E27FC236}">
                <a16:creationId xmlns:a16="http://schemas.microsoft.com/office/drawing/2014/main" id="{73F89166-1A27-4647-936A-1F1D89BD787F}"/>
              </a:ext>
            </a:extLst>
          </p:cNvPr>
          <p:cNvSpPr txBox="1">
            <a:spLocks noChangeArrowheads="1"/>
          </p:cNvSpPr>
          <p:nvPr/>
        </p:nvSpPr>
        <p:spPr bwMode="auto">
          <a:xfrm>
            <a:off x="251520" y="1260000"/>
            <a:ext cx="8640960" cy="51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○非利き手で、吸引器のスイッチを押す。</a:t>
            </a:r>
          </a:p>
        </p:txBody>
      </p:sp>
      <p:pic>
        <p:nvPicPr>
          <p:cNvPr id="14" name="図 13">
            <a:extLst>
              <a:ext uri="{FF2B5EF4-FFF2-40B4-BE49-F238E27FC236}">
                <a16:creationId xmlns:a16="http://schemas.microsoft.com/office/drawing/2014/main" id="{60AFE6E5-8BAA-429D-A072-A0A687178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32" y="1891782"/>
            <a:ext cx="3963748" cy="2977378"/>
          </a:xfrm>
          <a:prstGeom prst="rect">
            <a:avLst/>
          </a:prstGeom>
        </p:spPr>
      </p:pic>
      <p:sp>
        <p:nvSpPr>
          <p:cNvPr id="15" name="Text Box 25">
            <a:extLst>
              <a:ext uri="{FF2B5EF4-FFF2-40B4-BE49-F238E27FC236}">
                <a16:creationId xmlns:a16="http://schemas.microsoft.com/office/drawing/2014/main" id="{CC62DAFF-609F-4368-9ACF-F95AA54FBECD}"/>
              </a:ext>
            </a:extLst>
          </p:cNvPr>
          <p:cNvSpPr txBox="1">
            <a:spLocks noChangeArrowheads="1"/>
          </p:cNvSpPr>
          <p:nvPr/>
        </p:nvSpPr>
        <p:spPr bwMode="auto">
          <a:xfrm>
            <a:off x="394002" y="5004000"/>
            <a:ext cx="1553179" cy="383619"/>
          </a:xfrm>
          <a:prstGeom prst="trapezoid">
            <a:avLst/>
          </a:prstGeom>
          <a:solidFill>
            <a:schemeClr val="accent3">
              <a:lumMod val="20000"/>
              <a:lumOff val="80000"/>
            </a:schemeClr>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6" name="Text Box 8">
            <a:extLst>
              <a:ext uri="{FF2B5EF4-FFF2-40B4-BE49-F238E27FC236}">
                <a16:creationId xmlns:a16="http://schemas.microsoft.com/office/drawing/2014/main" id="{0D7F2622-8CB3-43C8-8DD4-F9741F812BD1}"/>
              </a:ext>
            </a:extLst>
          </p:cNvPr>
          <p:cNvSpPr txBox="1">
            <a:spLocks noChangeArrowheads="1"/>
          </p:cNvSpPr>
          <p:nvPr/>
        </p:nvSpPr>
        <p:spPr bwMode="auto">
          <a:xfrm>
            <a:off x="394002" y="5373336"/>
            <a:ext cx="8353425" cy="108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rgbClr val="FF0000"/>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lvl="0">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・カテーテルの先端から約</a:t>
            </a:r>
            <a: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10cm</a:t>
            </a: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くらいのところを、親指、人差し指、中指の３本でペンを持つように握るか、</a:t>
            </a:r>
            <a:r>
              <a:rPr lang="ja-JP" altLang="en-US" sz="2000" b="0" dirty="0">
                <a:solidFill>
                  <a:prstClr val="black"/>
                </a:solidFill>
              </a:rPr>
              <a:t>セッシで持つ。</a:t>
            </a:r>
            <a:endPar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pic>
        <p:nvPicPr>
          <p:cNvPr id="17" name="図 16">
            <a:extLst>
              <a:ext uri="{FF2B5EF4-FFF2-40B4-BE49-F238E27FC236}">
                <a16:creationId xmlns:a16="http://schemas.microsoft.com/office/drawing/2014/main" id="{B65ADB60-A852-4E09-807C-D134269B3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851" y="1891782"/>
            <a:ext cx="3963748" cy="2977378"/>
          </a:xfrm>
          <a:prstGeom prst="rect">
            <a:avLst/>
          </a:prstGeom>
        </p:spPr>
      </p:pic>
      <p:sp>
        <p:nvSpPr>
          <p:cNvPr id="18" name="左中かっこ 14">
            <a:extLst>
              <a:ext uri="{FF2B5EF4-FFF2-40B4-BE49-F238E27FC236}">
                <a16:creationId xmlns:a16="http://schemas.microsoft.com/office/drawing/2014/main" id="{A60BAC87-84F6-40D1-8D1F-1F8C8E9931FE}"/>
              </a:ext>
            </a:extLst>
          </p:cNvPr>
          <p:cNvSpPr>
            <a:spLocks/>
          </p:cNvSpPr>
          <p:nvPr/>
        </p:nvSpPr>
        <p:spPr bwMode="auto">
          <a:xfrm rot="20830637" flipH="1">
            <a:off x="6090007" y="3683117"/>
            <a:ext cx="280979" cy="822242"/>
          </a:xfrm>
          <a:prstGeom prst="leftBrace">
            <a:avLst>
              <a:gd name="adj1" fmla="val 58523"/>
              <a:gd name="adj2" fmla="val 50222"/>
            </a:avLst>
          </a:prstGeom>
          <a:noFill/>
          <a:ln w="381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87269" tIns="43635" rIns="87269" bIns="43635" anchor="ct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873125" rtl="0" eaLnBrk="1" fontAlgn="auto" latinLnBrk="0" hangingPunct="1">
              <a:lnSpc>
                <a:spcPct val="100000"/>
              </a:lnSpc>
              <a:spcBef>
                <a:spcPct val="0"/>
              </a:spcBef>
              <a:spcAft>
                <a:spcPts val="0"/>
              </a:spcAft>
              <a:buClrTx/>
              <a:buSzTx/>
              <a:buFontTx/>
              <a:buNone/>
              <a:tabLst/>
              <a:defRPr/>
            </a:pPr>
            <a:endParaRPr kumimoji="1" lang="ja-JP" altLang="en-US" sz="1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0" name="AutoShape 62">
            <a:extLst>
              <a:ext uri="{FF2B5EF4-FFF2-40B4-BE49-F238E27FC236}">
                <a16:creationId xmlns:a16="http://schemas.microsoft.com/office/drawing/2014/main" id="{A5797162-E289-48A1-8E54-DA76F9D23272}"/>
              </a:ext>
            </a:extLst>
          </p:cNvPr>
          <p:cNvSpPr>
            <a:spLocks noChangeArrowheads="1"/>
          </p:cNvSpPr>
          <p:nvPr/>
        </p:nvSpPr>
        <p:spPr bwMode="auto">
          <a:xfrm rot="10800000">
            <a:off x="6444208" y="3662190"/>
            <a:ext cx="2304000" cy="1532611"/>
          </a:xfrm>
          <a:custGeom>
            <a:avLst/>
            <a:gdLst>
              <a:gd name="connsiteX0" fmla="*/ 0 w 2133599"/>
              <a:gd name="connsiteY0" fmla="*/ 255440 h 1532611"/>
              <a:gd name="connsiteX1" fmla="*/ 255440 w 2133599"/>
              <a:gd name="connsiteY1" fmla="*/ 0 h 1532611"/>
              <a:gd name="connsiteX2" fmla="*/ 1244599 w 2133599"/>
              <a:gd name="connsiteY2" fmla="*/ 0 h 1532611"/>
              <a:gd name="connsiteX3" fmla="*/ 1244599 w 2133599"/>
              <a:gd name="connsiteY3" fmla="*/ 0 h 1532611"/>
              <a:gd name="connsiteX4" fmla="*/ 1777999 w 2133599"/>
              <a:gd name="connsiteY4" fmla="*/ 0 h 1532611"/>
              <a:gd name="connsiteX5" fmla="*/ 1878159 w 2133599"/>
              <a:gd name="connsiteY5" fmla="*/ 0 h 1532611"/>
              <a:gd name="connsiteX6" fmla="*/ 2133599 w 2133599"/>
              <a:gd name="connsiteY6" fmla="*/ 255440 h 1532611"/>
              <a:gd name="connsiteX7" fmla="*/ 2133599 w 2133599"/>
              <a:gd name="connsiteY7" fmla="*/ 894023 h 1532611"/>
              <a:gd name="connsiteX8" fmla="*/ 2314123 w 2133599"/>
              <a:gd name="connsiteY8" fmla="*/ 1178961 h 1532611"/>
              <a:gd name="connsiteX9" fmla="*/ 2133599 w 2133599"/>
              <a:gd name="connsiteY9" fmla="*/ 1277176 h 1532611"/>
              <a:gd name="connsiteX10" fmla="*/ 2133599 w 2133599"/>
              <a:gd name="connsiteY10" fmla="*/ 1277171 h 1532611"/>
              <a:gd name="connsiteX11" fmla="*/ 1878159 w 2133599"/>
              <a:gd name="connsiteY11" fmla="*/ 1532611 h 1532611"/>
              <a:gd name="connsiteX12" fmla="*/ 1777999 w 2133599"/>
              <a:gd name="connsiteY12" fmla="*/ 1532611 h 1532611"/>
              <a:gd name="connsiteX13" fmla="*/ 1244599 w 2133599"/>
              <a:gd name="connsiteY13" fmla="*/ 1532611 h 1532611"/>
              <a:gd name="connsiteX14" fmla="*/ 1244599 w 2133599"/>
              <a:gd name="connsiteY14" fmla="*/ 1532611 h 1532611"/>
              <a:gd name="connsiteX15" fmla="*/ 255440 w 2133599"/>
              <a:gd name="connsiteY15" fmla="*/ 1532611 h 1532611"/>
              <a:gd name="connsiteX16" fmla="*/ 0 w 2133599"/>
              <a:gd name="connsiteY16" fmla="*/ 1277171 h 1532611"/>
              <a:gd name="connsiteX17" fmla="*/ 0 w 2133599"/>
              <a:gd name="connsiteY17" fmla="*/ 1277176 h 1532611"/>
              <a:gd name="connsiteX18" fmla="*/ 0 w 2133599"/>
              <a:gd name="connsiteY18" fmla="*/ 894023 h 1532611"/>
              <a:gd name="connsiteX19" fmla="*/ 0 w 2133599"/>
              <a:gd name="connsiteY19" fmla="*/ 894023 h 1532611"/>
              <a:gd name="connsiteX20" fmla="*/ 0 w 2133599"/>
              <a:gd name="connsiteY20" fmla="*/ 255440 h 1532611"/>
              <a:gd name="connsiteX0" fmla="*/ 0 w 2377623"/>
              <a:gd name="connsiteY0" fmla="*/ 255440 h 1532611"/>
              <a:gd name="connsiteX1" fmla="*/ 255440 w 2377623"/>
              <a:gd name="connsiteY1" fmla="*/ 0 h 1532611"/>
              <a:gd name="connsiteX2" fmla="*/ 1244599 w 2377623"/>
              <a:gd name="connsiteY2" fmla="*/ 0 h 1532611"/>
              <a:gd name="connsiteX3" fmla="*/ 1244599 w 2377623"/>
              <a:gd name="connsiteY3" fmla="*/ 0 h 1532611"/>
              <a:gd name="connsiteX4" fmla="*/ 1777999 w 2377623"/>
              <a:gd name="connsiteY4" fmla="*/ 0 h 1532611"/>
              <a:gd name="connsiteX5" fmla="*/ 1878159 w 2377623"/>
              <a:gd name="connsiteY5" fmla="*/ 0 h 1532611"/>
              <a:gd name="connsiteX6" fmla="*/ 2133599 w 2377623"/>
              <a:gd name="connsiteY6" fmla="*/ 255440 h 1532611"/>
              <a:gd name="connsiteX7" fmla="*/ 2133599 w 2377623"/>
              <a:gd name="connsiteY7" fmla="*/ 894023 h 1532611"/>
              <a:gd name="connsiteX8" fmla="*/ 2377623 w 2377623"/>
              <a:gd name="connsiteY8" fmla="*/ 1140861 h 1532611"/>
              <a:gd name="connsiteX9" fmla="*/ 2133599 w 2377623"/>
              <a:gd name="connsiteY9" fmla="*/ 1277176 h 1532611"/>
              <a:gd name="connsiteX10" fmla="*/ 2133599 w 2377623"/>
              <a:gd name="connsiteY10" fmla="*/ 1277171 h 1532611"/>
              <a:gd name="connsiteX11" fmla="*/ 1878159 w 2377623"/>
              <a:gd name="connsiteY11" fmla="*/ 1532611 h 1532611"/>
              <a:gd name="connsiteX12" fmla="*/ 1777999 w 2377623"/>
              <a:gd name="connsiteY12" fmla="*/ 1532611 h 1532611"/>
              <a:gd name="connsiteX13" fmla="*/ 1244599 w 2377623"/>
              <a:gd name="connsiteY13" fmla="*/ 1532611 h 1532611"/>
              <a:gd name="connsiteX14" fmla="*/ 1244599 w 2377623"/>
              <a:gd name="connsiteY14" fmla="*/ 1532611 h 1532611"/>
              <a:gd name="connsiteX15" fmla="*/ 255440 w 2377623"/>
              <a:gd name="connsiteY15" fmla="*/ 1532611 h 1532611"/>
              <a:gd name="connsiteX16" fmla="*/ 0 w 2377623"/>
              <a:gd name="connsiteY16" fmla="*/ 1277171 h 1532611"/>
              <a:gd name="connsiteX17" fmla="*/ 0 w 2377623"/>
              <a:gd name="connsiteY17" fmla="*/ 1277176 h 1532611"/>
              <a:gd name="connsiteX18" fmla="*/ 0 w 2377623"/>
              <a:gd name="connsiteY18" fmla="*/ 894023 h 1532611"/>
              <a:gd name="connsiteX19" fmla="*/ 0 w 2377623"/>
              <a:gd name="connsiteY19" fmla="*/ 894023 h 1532611"/>
              <a:gd name="connsiteX20" fmla="*/ 0 w 2377623"/>
              <a:gd name="connsiteY20" fmla="*/ 255440 h 1532611"/>
              <a:gd name="connsiteX0" fmla="*/ 0 w 2377623"/>
              <a:gd name="connsiteY0" fmla="*/ 255440 h 1532611"/>
              <a:gd name="connsiteX1" fmla="*/ 255440 w 2377623"/>
              <a:gd name="connsiteY1" fmla="*/ 0 h 1532611"/>
              <a:gd name="connsiteX2" fmla="*/ 1244599 w 2377623"/>
              <a:gd name="connsiteY2" fmla="*/ 0 h 1532611"/>
              <a:gd name="connsiteX3" fmla="*/ 1244599 w 2377623"/>
              <a:gd name="connsiteY3" fmla="*/ 0 h 1532611"/>
              <a:gd name="connsiteX4" fmla="*/ 1777999 w 2377623"/>
              <a:gd name="connsiteY4" fmla="*/ 0 h 1532611"/>
              <a:gd name="connsiteX5" fmla="*/ 1878159 w 2377623"/>
              <a:gd name="connsiteY5" fmla="*/ 0 h 1532611"/>
              <a:gd name="connsiteX6" fmla="*/ 2133599 w 2377623"/>
              <a:gd name="connsiteY6" fmla="*/ 255440 h 1532611"/>
              <a:gd name="connsiteX7" fmla="*/ 2133599 w 2377623"/>
              <a:gd name="connsiteY7" fmla="*/ 982923 h 1532611"/>
              <a:gd name="connsiteX8" fmla="*/ 2377623 w 2377623"/>
              <a:gd name="connsiteY8" fmla="*/ 1140861 h 1532611"/>
              <a:gd name="connsiteX9" fmla="*/ 2133599 w 2377623"/>
              <a:gd name="connsiteY9" fmla="*/ 1277176 h 1532611"/>
              <a:gd name="connsiteX10" fmla="*/ 2133599 w 2377623"/>
              <a:gd name="connsiteY10" fmla="*/ 1277171 h 1532611"/>
              <a:gd name="connsiteX11" fmla="*/ 1878159 w 2377623"/>
              <a:gd name="connsiteY11" fmla="*/ 1532611 h 1532611"/>
              <a:gd name="connsiteX12" fmla="*/ 1777999 w 2377623"/>
              <a:gd name="connsiteY12" fmla="*/ 1532611 h 1532611"/>
              <a:gd name="connsiteX13" fmla="*/ 1244599 w 2377623"/>
              <a:gd name="connsiteY13" fmla="*/ 1532611 h 1532611"/>
              <a:gd name="connsiteX14" fmla="*/ 1244599 w 2377623"/>
              <a:gd name="connsiteY14" fmla="*/ 1532611 h 1532611"/>
              <a:gd name="connsiteX15" fmla="*/ 255440 w 2377623"/>
              <a:gd name="connsiteY15" fmla="*/ 1532611 h 1532611"/>
              <a:gd name="connsiteX16" fmla="*/ 0 w 2377623"/>
              <a:gd name="connsiteY16" fmla="*/ 1277171 h 1532611"/>
              <a:gd name="connsiteX17" fmla="*/ 0 w 2377623"/>
              <a:gd name="connsiteY17" fmla="*/ 1277176 h 1532611"/>
              <a:gd name="connsiteX18" fmla="*/ 0 w 2377623"/>
              <a:gd name="connsiteY18" fmla="*/ 894023 h 1532611"/>
              <a:gd name="connsiteX19" fmla="*/ 0 w 2377623"/>
              <a:gd name="connsiteY19" fmla="*/ 894023 h 1532611"/>
              <a:gd name="connsiteX20" fmla="*/ 0 w 2377623"/>
              <a:gd name="connsiteY20" fmla="*/ 255440 h 153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7623" h="1532611">
                <a:moveTo>
                  <a:pt x="0" y="255440"/>
                </a:moveTo>
                <a:cubicBezTo>
                  <a:pt x="0" y="114364"/>
                  <a:pt x="114364" y="0"/>
                  <a:pt x="255440" y="0"/>
                </a:cubicBezTo>
                <a:lnTo>
                  <a:pt x="1244599" y="0"/>
                </a:lnTo>
                <a:lnTo>
                  <a:pt x="1244599" y="0"/>
                </a:lnTo>
                <a:lnTo>
                  <a:pt x="1777999" y="0"/>
                </a:lnTo>
                <a:lnTo>
                  <a:pt x="1878159" y="0"/>
                </a:lnTo>
                <a:cubicBezTo>
                  <a:pt x="2019235" y="0"/>
                  <a:pt x="2133599" y="114364"/>
                  <a:pt x="2133599" y="255440"/>
                </a:cubicBezTo>
                <a:lnTo>
                  <a:pt x="2133599" y="982923"/>
                </a:lnTo>
                <a:lnTo>
                  <a:pt x="2377623" y="1140861"/>
                </a:lnTo>
                <a:lnTo>
                  <a:pt x="2133599" y="1277176"/>
                </a:lnTo>
                <a:lnTo>
                  <a:pt x="2133599" y="1277171"/>
                </a:lnTo>
                <a:cubicBezTo>
                  <a:pt x="2133599" y="1418247"/>
                  <a:pt x="2019235" y="1532611"/>
                  <a:pt x="1878159" y="1532611"/>
                </a:cubicBezTo>
                <a:lnTo>
                  <a:pt x="1777999" y="1532611"/>
                </a:lnTo>
                <a:lnTo>
                  <a:pt x="1244599" y="1532611"/>
                </a:lnTo>
                <a:lnTo>
                  <a:pt x="1244599" y="1532611"/>
                </a:lnTo>
                <a:lnTo>
                  <a:pt x="255440" y="1532611"/>
                </a:lnTo>
                <a:cubicBezTo>
                  <a:pt x="114364" y="1532611"/>
                  <a:pt x="0" y="1418247"/>
                  <a:pt x="0" y="1277171"/>
                </a:cubicBezTo>
                <a:lnTo>
                  <a:pt x="0" y="1277176"/>
                </a:lnTo>
                <a:lnTo>
                  <a:pt x="0" y="894023"/>
                </a:lnTo>
                <a:lnTo>
                  <a:pt x="0" y="894023"/>
                </a:lnTo>
                <a:lnTo>
                  <a:pt x="0" y="255440"/>
                </a:lnTo>
                <a:close/>
              </a:path>
            </a:pathLst>
          </a:custGeom>
          <a:solidFill>
            <a:schemeClr val="bg1">
              <a:alpha val="75000"/>
            </a:schemeClr>
          </a:solidFill>
          <a:ln w="9525">
            <a:solidFill>
              <a:schemeClr val="bg1">
                <a:lumMod val="50000"/>
              </a:schemeClr>
            </a:solidFill>
            <a:miter lim="800000"/>
            <a:headEnd/>
            <a:tailEnd/>
          </a:ln>
        </p:spPr>
        <p:txBody>
          <a:bodyPr rot="10800000" lIns="87269" tIns="43635" rIns="87269" bIns="43635"/>
          <a:lstStyle/>
          <a:p>
            <a:pPr marL="0" marR="0" lvl="0" indent="0" algn="ctr" defTabSz="873125"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 name="Text Box 5">
            <a:extLst>
              <a:ext uri="{FF2B5EF4-FFF2-40B4-BE49-F238E27FC236}">
                <a16:creationId xmlns:a16="http://schemas.microsoft.com/office/drawing/2014/main" id="{FBF1F0C5-B6E5-4037-B8E0-0D94ABCCD294}"/>
              </a:ext>
            </a:extLst>
          </p:cNvPr>
          <p:cNvSpPr txBox="1">
            <a:spLocks noChangeArrowheads="1"/>
          </p:cNvSpPr>
          <p:nvPr/>
        </p:nvSpPr>
        <p:spPr bwMode="auto">
          <a:xfrm>
            <a:off x="6732000" y="3744000"/>
            <a:ext cx="2016713" cy="147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noProof="0" dirty="0">
                <a:ln>
                  <a:noFill/>
                </a:ln>
                <a:solidFill>
                  <a:schemeClr val="tx1">
                    <a:lumMod val="75000"/>
                    <a:lumOff val="25000"/>
                  </a:schemeClr>
                </a:solidFill>
                <a:effectLst/>
                <a:uLnTx/>
                <a:uFillTx/>
                <a:latin typeface="Segoe UI" panose="020B0502040204020203" pitchFamily="34" charset="0"/>
                <a:ea typeface="メイリオ" panose="020B0604030504040204" pitchFamily="50" charset="-128"/>
                <a:cs typeface="+mn-cs"/>
              </a:rPr>
              <a:t>吸引カテーテルの先端約</a:t>
            </a:r>
            <a:r>
              <a:rPr kumimoji="1" lang="en-US" altLang="ja-JP" sz="1800" b="1" i="0" u="none" strike="noStrike" kern="1200" cap="none" spc="0" normalizeH="0" noProof="0" dirty="0">
                <a:ln>
                  <a:noFill/>
                </a:ln>
                <a:solidFill>
                  <a:schemeClr val="tx1">
                    <a:lumMod val="75000"/>
                    <a:lumOff val="25000"/>
                  </a:schemeClr>
                </a:solidFill>
                <a:effectLst/>
                <a:uLnTx/>
                <a:uFillTx/>
                <a:latin typeface="Segoe UI" panose="020B0502040204020203" pitchFamily="34" charset="0"/>
                <a:ea typeface="メイリオ" panose="020B0604030504040204" pitchFamily="50" charset="-128"/>
                <a:cs typeface="+mn-cs"/>
              </a:rPr>
              <a:t>10cm</a:t>
            </a:r>
            <a:r>
              <a:rPr kumimoji="1" lang="ja-JP" altLang="en-US" sz="1800" b="1" i="0" u="none" strike="noStrike" kern="1200" cap="none" spc="0" normalizeH="0" noProof="0" dirty="0">
                <a:ln>
                  <a:noFill/>
                </a:ln>
                <a:solidFill>
                  <a:schemeClr val="tx1">
                    <a:lumMod val="75000"/>
                    <a:lumOff val="25000"/>
                  </a:schemeClr>
                </a:solidFill>
                <a:effectLst/>
                <a:uLnTx/>
                <a:uFillTx/>
                <a:latin typeface="Segoe UI" panose="020B0502040204020203" pitchFamily="34" charset="0"/>
                <a:ea typeface="メイリオ" panose="020B0604030504040204" pitchFamily="50" charset="-128"/>
                <a:cs typeface="+mn-cs"/>
              </a:rPr>
              <a:t>の</a:t>
            </a:r>
            <a:endParaRPr kumimoji="1" lang="en-US" altLang="ja-JP" sz="1800" b="1" i="0" u="none" strike="noStrike" kern="1200" cap="none" spc="0" normalizeH="0" noProof="0" dirty="0">
              <a:ln>
                <a:noFill/>
              </a:ln>
              <a:solidFill>
                <a:schemeClr val="tx1">
                  <a:lumMod val="75000"/>
                  <a:lumOff val="25000"/>
                </a:schemeClr>
              </a:solidFill>
              <a:effectLst/>
              <a:uLnTx/>
              <a:uFillTx/>
              <a:latin typeface="Segoe UI" panose="020B0502040204020203" pitchFamily="34" charset="0"/>
              <a:ea typeface="メイリオ" panose="020B0604030504040204" pitchFamily="50" charset="-128"/>
              <a:cs typeface="+mn-cs"/>
            </a:endParaRPr>
          </a:p>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noProof="0" dirty="0">
                <a:ln>
                  <a:noFill/>
                </a:ln>
                <a:solidFill>
                  <a:schemeClr val="tx1">
                    <a:lumMod val="75000"/>
                    <a:lumOff val="25000"/>
                  </a:schemeClr>
                </a:solidFill>
                <a:effectLst/>
                <a:uLnTx/>
                <a:uFillTx/>
                <a:latin typeface="Segoe UI" panose="020B0502040204020203" pitchFamily="34" charset="0"/>
                <a:ea typeface="メイリオ" panose="020B0604030504040204" pitchFamily="50" charset="-128"/>
                <a:cs typeface="+mn-cs"/>
              </a:rPr>
              <a:t>部位は挿入前に、他の器物に絶対に触れさせない。　　</a:t>
            </a:r>
          </a:p>
        </p:txBody>
      </p:sp>
      <p:sp>
        <p:nvSpPr>
          <p:cNvPr id="13" name="テキスト ボックス 12">
            <a:extLst>
              <a:ext uri="{FF2B5EF4-FFF2-40B4-BE49-F238E27FC236}">
                <a16:creationId xmlns:a16="http://schemas.microsoft.com/office/drawing/2014/main" id="{C5E7A9AA-373F-4C38-B99D-A9031975FE27}"/>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12" name="四角形: 角を丸くする 11">
            <a:extLst>
              <a:ext uri="{FF2B5EF4-FFF2-40B4-BE49-F238E27FC236}">
                <a16:creationId xmlns:a16="http://schemas.microsoft.com/office/drawing/2014/main" id="{EF90F2E0-CCC3-48E1-A783-96D041A35013}"/>
              </a:ext>
            </a:extLst>
          </p:cNvPr>
          <p:cNvSpPr/>
          <p:nvPr/>
        </p:nvSpPr>
        <p:spPr>
          <a:xfrm rot="1107501">
            <a:off x="2929354" y="3338277"/>
            <a:ext cx="360040" cy="14401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ライド番号プレースホルダー 1">
            <a:extLst>
              <a:ext uri="{FF2B5EF4-FFF2-40B4-BE49-F238E27FC236}">
                <a16:creationId xmlns:a16="http://schemas.microsoft.com/office/drawing/2014/main" id="{F8CA593F-3EBB-4281-B085-9362E14A9216}"/>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52</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4417810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1C0B90-79D6-4FFF-94DA-991DA9975DF5}"/>
              </a:ext>
            </a:extLst>
          </p:cNvPr>
          <p:cNvSpPr>
            <a:spLocks noGrp="1"/>
          </p:cNvSpPr>
          <p:nvPr>
            <p:ph type="title"/>
          </p:nvPr>
        </p:nvSpPr>
        <p:spPr/>
        <p:txBody>
          <a:bodyPr>
            <a:normAutofit fontScale="90000"/>
          </a:bodyPr>
          <a:lstStyle/>
          <a:p>
            <a:r>
              <a:rPr kumimoji="1" lang="ja-JP" altLang="en-US" dirty="0"/>
              <a:t>手順</a:t>
            </a:r>
            <a:r>
              <a:rPr lang="ja-JP" altLang="en-US" dirty="0"/>
              <a:t>⑦吸引圧を確認する</a:t>
            </a:r>
            <a:endParaRPr kumimoji="1" lang="ja-JP" altLang="en-US" dirty="0"/>
          </a:p>
        </p:txBody>
      </p:sp>
      <p:sp>
        <p:nvSpPr>
          <p:cNvPr id="17" name="Rectangle 6">
            <a:extLst>
              <a:ext uri="{FF2B5EF4-FFF2-40B4-BE49-F238E27FC236}">
                <a16:creationId xmlns:a16="http://schemas.microsoft.com/office/drawing/2014/main" id="{37946A42-BA78-43C0-A543-3F3D91AF84E6}"/>
              </a:ext>
            </a:extLst>
          </p:cNvPr>
          <p:cNvSpPr>
            <a:spLocks noChangeArrowheads="1"/>
          </p:cNvSpPr>
          <p:nvPr/>
        </p:nvSpPr>
        <p:spPr bwMode="auto">
          <a:xfrm>
            <a:off x="251520" y="1260000"/>
            <a:ext cx="864096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○非利き手の親指で吸引カテーテルの根元を塞ぎ、吸引圧が、</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20 kPa </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以下であることを確認する。</a:t>
            </a:r>
            <a:b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b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それ以上の場合、圧調整ツマミで調整する。</a:t>
            </a:r>
          </a:p>
        </p:txBody>
      </p:sp>
      <p:sp>
        <p:nvSpPr>
          <p:cNvPr id="6" name="Text Box 25">
            <a:extLst>
              <a:ext uri="{FF2B5EF4-FFF2-40B4-BE49-F238E27FC236}">
                <a16:creationId xmlns:a16="http://schemas.microsoft.com/office/drawing/2014/main" id="{1A4C1203-8569-47E7-964E-DDF6839F1CD6}"/>
              </a:ext>
            </a:extLst>
          </p:cNvPr>
          <p:cNvSpPr txBox="1">
            <a:spLocks noChangeArrowheads="1"/>
          </p:cNvSpPr>
          <p:nvPr/>
        </p:nvSpPr>
        <p:spPr bwMode="auto">
          <a:xfrm>
            <a:off x="683072" y="3413729"/>
            <a:ext cx="1597128" cy="383619"/>
          </a:xfrm>
          <a:prstGeom prst="trapezoid">
            <a:avLst/>
          </a:prstGeom>
          <a:solidFill>
            <a:schemeClr val="accent3">
              <a:lumMod val="20000"/>
              <a:lumOff val="80000"/>
            </a:schemeClr>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7" name="Text Box 8">
            <a:extLst>
              <a:ext uri="{FF2B5EF4-FFF2-40B4-BE49-F238E27FC236}">
                <a16:creationId xmlns:a16="http://schemas.microsoft.com/office/drawing/2014/main" id="{933FF56D-3706-4747-BCE0-791B62EAF569}"/>
              </a:ext>
            </a:extLst>
          </p:cNvPr>
          <p:cNvSpPr txBox="1">
            <a:spLocks noChangeArrowheads="1"/>
          </p:cNvSpPr>
          <p:nvPr/>
        </p:nvSpPr>
        <p:spPr bwMode="auto">
          <a:xfrm>
            <a:off x="683072" y="3789040"/>
            <a:ext cx="7747500" cy="144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・衛生的に、器具の取扱いができているか。</a:t>
            </a:r>
          </a:p>
          <a:p>
            <a:pPr marL="288000" marR="0" lvl="0" indent="-28800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・吸引圧は</a:t>
            </a:r>
            <a:r>
              <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20kPa</a:t>
            </a: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（キロパスカル）以下、毎回確認の必要はない。</a:t>
            </a:r>
          </a:p>
        </p:txBody>
      </p:sp>
      <p:sp>
        <p:nvSpPr>
          <p:cNvPr id="8" name="テキスト ボックス 7">
            <a:extLst>
              <a:ext uri="{FF2B5EF4-FFF2-40B4-BE49-F238E27FC236}">
                <a16:creationId xmlns:a16="http://schemas.microsoft.com/office/drawing/2014/main" id="{FA2C8517-7750-4117-871C-EA7C9AE5D2B7}"/>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9" name="スライド番号プレースホルダー 1">
            <a:extLst>
              <a:ext uri="{FF2B5EF4-FFF2-40B4-BE49-F238E27FC236}">
                <a16:creationId xmlns:a16="http://schemas.microsoft.com/office/drawing/2014/main" id="{D9DFA05B-1132-457E-9325-EC3334BD8DA7}"/>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53</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34242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no5">
            <a:extLst>
              <a:ext uri="{FF2B5EF4-FFF2-40B4-BE49-F238E27FC236}">
                <a16:creationId xmlns:a16="http://schemas.microsoft.com/office/drawing/2014/main" id="{EA4F6F9B-9CAB-4717-BDB2-53C93EF899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44824"/>
            <a:ext cx="4960476" cy="330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21">
            <a:extLst>
              <a:ext uri="{FF2B5EF4-FFF2-40B4-BE49-F238E27FC236}">
                <a16:creationId xmlns:a16="http://schemas.microsoft.com/office/drawing/2014/main" id="{C889E0BF-37D8-4E48-B6F6-FC9050BEEBC5}"/>
              </a:ext>
            </a:extLst>
          </p:cNvPr>
          <p:cNvSpPr txBox="1">
            <a:spLocks noChangeArrowheads="1"/>
          </p:cNvSpPr>
          <p:nvPr/>
        </p:nvSpPr>
        <p:spPr bwMode="auto">
          <a:xfrm>
            <a:off x="5148064" y="5013176"/>
            <a:ext cx="3600400" cy="144016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・吸引の必要性のある時だけ行っているか。</a:t>
            </a:r>
          </a:p>
        </p:txBody>
      </p:sp>
      <p:sp>
        <p:nvSpPr>
          <p:cNvPr id="17414" name="Text Box 25">
            <a:extLst>
              <a:ext uri="{FF2B5EF4-FFF2-40B4-BE49-F238E27FC236}">
                <a16:creationId xmlns:a16="http://schemas.microsoft.com/office/drawing/2014/main" id="{16BFBECF-A8AF-4EC9-BB92-39307E821008}"/>
              </a:ext>
            </a:extLst>
          </p:cNvPr>
          <p:cNvSpPr txBox="1">
            <a:spLocks noChangeArrowheads="1"/>
          </p:cNvSpPr>
          <p:nvPr/>
        </p:nvSpPr>
        <p:spPr bwMode="auto">
          <a:xfrm>
            <a:off x="5148064" y="4642047"/>
            <a:ext cx="1514475" cy="383619"/>
          </a:xfrm>
          <a:prstGeom prst="trapezoid">
            <a:avLst/>
          </a:prstGeom>
          <a:solidFill>
            <a:schemeClr val="accent3">
              <a:lumMod val="20000"/>
              <a:lumOff val="80000"/>
            </a:schemeClr>
          </a:solidFill>
          <a:ln>
            <a:noFill/>
          </a:ln>
          <a:extLst/>
        </p:spPr>
        <p:txBody>
          <a:bodyPr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 name="タイトル 1">
            <a:extLst>
              <a:ext uri="{FF2B5EF4-FFF2-40B4-BE49-F238E27FC236}">
                <a16:creationId xmlns:a16="http://schemas.microsoft.com/office/drawing/2014/main" id="{FF8465C6-7B03-4BC8-862E-D045DB6CCF72}"/>
              </a:ext>
            </a:extLst>
          </p:cNvPr>
          <p:cNvSpPr>
            <a:spLocks noGrp="1"/>
          </p:cNvSpPr>
          <p:nvPr>
            <p:ph type="title"/>
          </p:nvPr>
        </p:nvSpPr>
        <p:spPr/>
        <p:txBody>
          <a:bodyPr>
            <a:normAutofit fontScale="90000"/>
          </a:bodyPr>
          <a:lstStyle/>
          <a:p>
            <a:r>
              <a:rPr lang="ja-JP" altLang="en-US" dirty="0"/>
              <a:t>手順①対象者の同意を得る</a:t>
            </a:r>
            <a:endParaRPr kumimoji="1" lang="ja-JP" altLang="en-US" dirty="0"/>
          </a:p>
        </p:txBody>
      </p:sp>
      <p:sp>
        <p:nvSpPr>
          <p:cNvPr id="10" name="Text Box 18">
            <a:extLst>
              <a:ext uri="{FF2B5EF4-FFF2-40B4-BE49-F238E27FC236}">
                <a16:creationId xmlns:a16="http://schemas.microsoft.com/office/drawing/2014/main" id="{0F3FDABB-25C2-4171-98F5-2944B76D5912}"/>
              </a:ext>
            </a:extLst>
          </p:cNvPr>
          <p:cNvSpPr txBox="1">
            <a:spLocks noChangeArrowheads="1"/>
          </p:cNvSpPr>
          <p:nvPr/>
        </p:nvSpPr>
        <p:spPr bwMode="auto">
          <a:xfrm>
            <a:off x="252000" y="1260000"/>
            <a:ext cx="88209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○吸引の必要性を説明し、対象者の同意を得る。</a:t>
            </a:r>
          </a:p>
        </p:txBody>
      </p:sp>
      <p:sp>
        <p:nvSpPr>
          <p:cNvPr id="12" name="テキスト ボックス 11">
            <a:extLst>
              <a:ext uri="{FF2B5EF4-FFF2-40B4-BE49-F238E27FC236}">
                <a16:creationId xmlns:a16="http://schemas.microsoft.com/office/drawing/2014/main" id="{559911CD-9245-4783-BAA6-032475B0FB49}"/>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8" name="テキスト ボックス 7">
            <a:extLst>
              <a:ext uri="{FF2B5EF4-FFF2-40B4-BE49-F238E27FC236}">
                <a16:creationId xmlns:a16="http://schemas.microsoft.com/office/drawing/2014/main" id="{EDF4EF28-60BA-460D-A126-5F6C267F2982}"/>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9" name="スライド番号プレースホルダー 1">
            <a:extLst>
              <a:ext uri="{FF2B5EF4-FFF2-40B4-BE49-F238E27FC236}">
                <a16:creationId xmlns:a16="http://schemas.microsoft.com/office/drawing/2014/main" id="{9080A6D8-7A74-4B1D-BD4F-063C76367B84}"/>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2</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074987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a:xfrm>
            <a:off x="252000" y="558000"/>
            <a:ext cx="9001000" cy="530688"/>
          </a:xfrm>
        </p:spPr>
        <p:txBody>
          <a:bodyPr>
            <a:normAutofit/>
          </a:bodyPr>
          <a:lstStyle/>
          <a:p>
            <a:r>
              <a:rPr kumimoji="1" lang="ja-JP" altLang="en-US" sz="2700" dirty="0"/>
              <a:t>＜乾燥法の場合のみ＞手順⑧</a:t>
            </a:r>
            <a:r>
              <a:rPr kumimoji="1" lang="en-US" altLang="ja-JP" sz="2000" dirty="0"/>
              <a:t>※</a:t>
            </a:r>
            <a:r>
              <a:rPr kumimoji="1" lang="ja-JP" altLang="en-US" sz="2000" dirty="0"/>
              <a:t>単回使用の場合は手順⑨へ</a:t>
            </a:r>
          </a:p>
        </p:txBody>
      </p:sp>
      <p:sp>
        <p:nvSpPr>
          <p:cNvPr id="7" name="Text Box 25">
            <a:extLst>
              <a:ext uri="{FF2B5EF4-FFF2-40B4-BE49-F238E27FC236}">
                <a16:creationId xmlns:a16="http://schemas.microsoft.com/office/drawing/2014/main" id="{82A449D3-AC30-4E23-A2C5-282F347BEA1C}"/>
              </a:ext>
            </a:extLst>
          </p:cNvPr>
          <p:cNvSpPr txBox="1">
            <a:spLocks noChangeArrowheads="1"/>
          </p:cNvSpPr>
          <p:nvPr/>
        </p:nvSpPr>
        <p:spPr bwMode="auto">
          <a:xfrm>
            <a:off x="5970613" y="5191857"/>
            <a:ext cx="1507728" cy="383619"/>
          </a:xfrm>
          <a:prstGeom prst="trapezoid">
            <a:avLst/>
          </a:prstGeom>
          <a:solidFill>
            <a:schemeClr val="accent3">
              <a:lumMod val="20000"/>
              <a:lumOff val="80000"/>
            </a:schemeClr>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0" name="Text Box 8">
            <a:extLst>
              <a:ext uri="{FF2B5EF4-FFF2-40B4-BE49-F238E27FC236}">
                <a16:creationId xmlns:a16="http://schemas.microsoft.com/office/drawing/2014/main" id="{6D878ABA-5444-4903-A154-5F3CB55B482F}"/>
              </a:ext>
            </a:extLst>
          </p:cNvPr>
          <p:cNvSpPr txBox="1">
            <a:spLocks noChangeArrowheads="1"/>
          </p:cNvSpPr>
          <p:nvPr/>
        </p:nvSpPr>
        <p:spPr bwMode="auto">
          <a:xfrm>
            <a:off x="5966173" y="5575476"/>
            <a:ext cx="2782291" cy="733844"/>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・よく水を切ったか。</a:t>
            </a:r>
          </a:p>
        </p:txBody>
      </p:sp>
      <p:sp>
        <p:nvSpPr>
          <p:cNvPr id="9" name="Text Box 4">
            <a:extLst>
              <a:ext uri="{FF2B5EF4-FFF2-40B4-BE49-F238E27FC236}">
                <a16:creationId xmlns:a16="http://schemas.microsoft.com/office/drawing/2014/main" id="{4CB1F004-8E62-4EB7-A201-13102F6A3DEE}"/>
              </a:ext>
            </a:extLst>
          </p:cNvPr>
          <p:cNvSpPr txBox="1">
            <a:spLocks noChangeArrowheads="1"/>
          </p:cNvSpPr>
          <p:nvPr/>
        </p:nvSpPr>
        <p:spPr bwMode="auto">
          <a:xfrm>
            <a:off x="3131840" y="1243207"/>
            <a:ext cx="573415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○吸引カテーテルと接続管の内腔を洗浄水等で洗い流す。</a:t>
            </a:r>
            <a:endParaRPr lang="en-US" altLang="ja-JP" dirty="0"/>
          </a:p>
          <a:p>
            <a:r>
              <a:rPr lang="ja-JP" altLang="en-US" dirty="0"/>
              <a:t>○吸引カテーテルの先端の水をよく切る。</a:t>
            </a:r>
          </a:p>
        </p:txBody>
      </p:sp>
      <p:sp>
        <p:nvSpPr>
          <p:cNvPr id="11" name="Text Box 5">
            <a:extLst>
              <a:ext uri="{FF2B5EF4-FFF2-40B4-BE49-F238E27FC236}">
                <a16:creationId xmlns:a16="http://schemas.microsoft.com/office/drawing/2014/main" id="{63B61350-2214-400F-AB3D-4A7E7740A0BC}"/>
              </a:ext>
            </a:extLst>
          </p:cNvPr>
          <p:cNvSpPr txBox="1">
            <a:spLocks noChangeArrowheads="1"/>
          </p:cNvSpPr>
          <p:nvPr/>
        </p:nvSpPr>
        <p:spPr bwMode="auto">
          <a:xfrm>
            <a:off x="3131840" y="3501009"/>
            <a:ext cx="5734150" cy="138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○吸引カテーテルの外側を、アルコール綿で先端に向かって拭きとる。</a:t>
            </a:r>
          </a:p>
        </p:txBody>
      </p:sp>
      <p:pic>
        <p:nvPicPr>
          <p:cNvPr id="15" name="図 14">
            <a:extLst>
              <a:ext uri="{FF2B5EF4-FFF2-40B4-BE49-F238E27FC236}">
                <a16:creationId xmlns:a16="http://schemas.microsoft.com/office/drawing/2014/main" id="{35FC8EBC-3410-4B2A-AC19-04DC8A7CF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00" y="3556881"/>
            <a:ext cx="2709813" cy="2032359"/>
          </a:xfrm>
          <a:prstGeom prst="rect">
            <a:avLst/>
          </a:prstGeom>
        </p:spPr>
      </p:pic>
      <p:pic>
        <p:nvPicPr>
          <p:cNvPr id="16" name="図 15">
            <a:extLst>
              <a:ext uri="{FF2B5EF4-FFF2-40B4-BE49-F238E27FC236}">
                <a16:creationId xmlns:a16="http://schemas.microsoft.com/office/drawing/2014/main" id="{6CBCA453-B915-4B4F-B4E4-E3492D8D6E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00" y="1332009"/>
            <a:ext cx="2709813" cy="2032359"/>
          </a:xfrm>
          <a:prstGeom prst="rect">
            <a:avLst/>
          </a:prstGeom>
        </p:spPr>
      </p:pic>
      <p:sp>
        <p:nvSpPr>
          <p:cNvPr id="12" name="テキスト ボックス 11">
            <a:extLst>
              <a:ext uri="{FF2B5EF4-FFF2-40B4-BE49-F238E27FC236}">
                <a16:creationId xmlns:a16="http://schemas.microsoft.com/office/drawing/2014/main" id="{E7ED0266-260A-42F9-8AC1-5387CB8D28BD}"/>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13" name="スライド番号プレースホルダー 1">
            <a:extLst>
              <a:ext uri="{FF2B5EF4-FFF2-40B4-BE49-F238E27FC236}">
                <a16:creationId xmlns:a16="http://schemas.microsoft.com/office/drawing/2014/main" id="{47FD193A-E7AC-471D-B176-CD3EBBD11E9E}"/>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54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684666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a:xfrm>
            <a:off x="252000" y="558000"/>
            <a:ext cx="9001000" cy="530688"/>
          </a:xfrm>
        </p:spPr>
        <p:txBody>
          <a:bodyPr>
            <a:normAutofit/>
          </a:bodyPr>
          <a:lstStyle/>
          <a:p>
            <a:r>
              <a:rPr kumimoji="1" lang="ja-JP" altLang="en-US" sz="2700" dirty="0"/>
              <a:t>＜薬液浸漬法の場合のみ＞手順⑧</a:t>
            </a:r>
            <a:r>
              <a:rPr kumimoji="1" lang="en-US" altLang="ja-JP" sz="2000" dirty="0"/>
              <a:t>※</a:t>
            </a:r>
            <a:r>
              <a:rPr kumimoji="1" lang="ja-JP" altLang="en-US" sz="2000" dirty="0"/>
              <a:t>単回使用の場合は手順⑨へ</a:t>
            </a:r>
          </a:p>
        </p:txBody>
      </p:sp>
      <p:sp>
        <p:nvSpPr>
          <p:cNvPr id="17" name="テキスト ボックス 16">
            <a:extLst>
              <a:ext uri="{FF2B5EF4-FFF2-40B4-BE49-F238E27FC236}">
                <a16:creationId xmlns:a16="http://schemas.microsoft.com/office/drawing/2014/main" id="{2DBA491F-D2CC-42F5-9F41-F13BEC490E7B}"/>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14" name="Text Box 5">
            <a:extLst>
              <a:ext uri="{FF2B5EF4-FFF2-40B4-BE49-F238E27FC236}">
                <a16:creationId xmlns:a16="http://schemas.microsoft.com/office/drawing/2014/main" id="{63372FD6-C96B-42B7-BE5C-6EB3BAFDBD82}"/>
              </a:ext>
            </a:extLst>
          </p:cNvPr>
          <p:cNvSpPr txBox="1">
            <a:spLocks noChangeArrowheads="1"/>
          </p:cNvSpPr>
          <p:nvPr/>
        </p:nvSpPr>
        <p:spPr bwMode="auto">
          <a:xfrm>
            <a:off x="177156" y="2544924"/>
            <a:ext cx="4610868" cy="235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indent="-288000">
              <a:defRPr/>
            </a:pPr>
            <a:r>
              <a:rPr lang="ja-JP" altLang="en-US" sz="2400" dirty="0"/>
              <a:t>①</a:t>
            </a:r>
            <a:r>
              <a:rPr kumimoji="1" lang="ja-JP" altLang="en-US" sz="24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吸引カテーテルの外側の薬液が残らないように、アルコール綿で先端に向かって拭き</a:t>
            </a:r>
            <a:r>
              <a:rPr lang="ja-JP" altLang="en-US" sz="2400" dirty="0"/>
              <a:t>とり、吸引カテーテルと接続管の内腔を洗浄水等で洗い流す。</a:t>
            </a:r>
            <a:endParaRPr lang="en-US" altLang="ja-JP" sz="2400" dirty="0"/>
          </a:p>
        </p:txBody>
      </p:sp>
      <p:pic>
        <p:nvPicPr>
          <p:cNvPr id="18" name="図 17">
            <a:extLst>
              <a:ext uri="{FF2B5EF4-FFF2-40B4-BE49-F238E27FC236}">
                <a16:creationId xmlns:a16="http://schemas.microsoft.com/office/drawing/2014/main" id="{5B96E440-A87B-40B9-BA89-51CCE5F8A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482" y="1227043"/>
            <a:ext cx="1728192" cy="1290058"/>
          </a:xfrm>
          <a:prstGeom prst="rect">
            <a:avLst/>
          </a:prstGeom>
        </p:spPr>
      </p:pic>
      <p:pic>
        <p:nvPicPr>
          <p:cNvPr id="19" name="図 18">
            <a:extLst>
              <a:ext uri="{FF2B5EF4-FFF2-40B4-BE49-F238E27FC236}">
                <a16:creationId xmlns:a16="http://schemas.microsoft.com/office/drawing/2014/main" id="{0053212A-1220-4213-B66F-570BC6848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5546" y="1224763"/>
            <a:ext cx="1728000" cy="1294473"/>
          </a:xfrm>
          <a:prstGeom prst="rect">
            <a:avLst/>
          </a:prstGeom>
        </p:spPr>
      </p:pic>
      <p:sp>
        <p:nvSpPr>
          <p:cNvPr id="20" name="Text Box 4">
            <a:extLst>
              <a:ext uri="{FF2B5EF4-FFF2-40B4-BE49-F238E27FC236}">
                <a16:creationId xmlns:a16="http://schemas.microsoft.com/office/drawing/2014/main" id="{68416C50-FE2B-430A-98A9-7B614CE7B8B4}"/>
              </a:ext>
            </a:extLst>
          </p:cNvPr>
          <p:cNvSpPr txBox="1">
            <a:spLocks noChangeArrowheads="1"/>
          </p:cNvSpPr>
          <p:nvPr/>
        </p:nvSpPr>
        <p:spPr bwMode="auto">
          <a:xfrm>
            <a:off x="250790" y="4773195"/>
            <a:ext cx="8641690" cy="16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288000" defTabSz="914400" rtl="0" eaLnBrk="1" fontAlgn="auto" latinLnBrk="0" hangingPunct="1">
              <a:lnSpc>
                <a:spcPct val="100000"/>
              </a:lnSpc>
              <a:spcBef>
                <a:spcPts val="300"/>
              </a:spcBef>
              <a:spcAft>
                <a:spcPts val="0"/>
              </a:spcAft>
              <a:buClrTx/>
              <a:buSzTx/>
              <a:buFontTx/>
              <a:buNone/>
              <a:tabLst/>
              <a:defRPr/>
            </a:pPr>
            <a:r>
              <a:rPr lang="ja-JP" altLang="en-US" sz="2400" dirty="0">
                <a:solidFill>
                  <a:prstClr val="black"/>
                </a:solidFill>
              </a:rPr>
              <a:t>②</a:t>
            </a:r>
            <a:r>
              <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吸引カテーテルの先端の水をよく切る。</a:t>
            </a:r>
            <a:endParaRPr kumimoji="1" lang="en-US" altLang="ja-JP"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288000" defTabSz="914400" rtl="0" eaLnBrk="1" fontAlgn="auto" latinLnBrk="0" hangingPunct="1">
              <a:lnSpc>
                <a:spcPct val="100000"/>
              </a:lnSpc>
              <a:spcBef>
                <a:spcPts val="300"/>
              </a:spcBef>
              <a:spcAft>
                <a:spcPts val="0"/>
              </a:spcAft>
              <a:buClrTx/>
              <a:buSzTx/>
              <a:buFontTx/>
              <a:buNone/>
              <a:tabLst/>
              <a:defRPr/>
            </a:pPr>
            <a:r>
              <a:rPr lang="ja-JP" altLang="en-US" sz="2400" dirty="0">
                <a:solidFill>
                  <a:prstClr val="black"/>
                </a:solidFill>
              </a:rPr>
              <a:t>③吸引カテーテルの外側を、</a:t>
            </a:r>
            <a:br>
              <a:rPr lang="en-US" altLang="ja-JP" sz="2400" dirty="0">
                <a:solidFill>
                  <a:prstClr val="black"/>
                </a:solidFill>
              </a:rPr>
            </a:br>
            <a:r>
              <a:rPr lang="ja-JP" altLang="en-US" sz="2400" dirty="0">
                <a:solidFill>
                  <a:prstClr val="black"/>
                </a:solidFill>
              </a:rPr>
              <a:t>アルコール綿で先端に向か</a:t>
            </a:r>
            <a:r>
              <a:rPr lang="ja-JP" altLang="en-US" sz="2400" dirty="0" err="1">
                <a:solidFill>
                  <a:prstClr val="black"/>
                </a:solidFill>
              </a:rPr>
              <a:t>っ</a:t>
            </a:r>
            <a:br>
              <a:rPr lang="en-US" altLang="ja-JP" sz="2400" dirty="0">
                <a:solidFill>
                  <a:prstClr val="black"/>
                </a:solidFill>
              </a:rPr>
            </a:br>
            <a:r>
              <a:rPr lang="ja-JP" altLang="en-US" sz="2400" dirty="0">
                <a:solidFill>
                  <a:prstClr val="black"/>
                </a:solidFill>
              </a:rPr>
              <a:t>て拭き取る。</a:t>
            </a:r>
            <a:endParaRPr kumimoji="1" lang="ja-JP" altLang="en-US" sz="24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21" name="Text Box 25">
            <a:extLst>
              <a:ext uri="{FF2B5EF4-FFF2-40B4-BE49-F238E27FC236}">
                <a16:creationId xmlns:a16="http://schemas.microsoft.com/office/drawing/2014/main" id="{321AF8E9-149E-4EFC-8BB6-527246EDB672}"/>
              </a:ext>
            </a:extLst>
          </p:cNvPr>
          <p:cNvSpPr txBox="1">
            <a:spLocks noChangeArrowheads="1"/>
          </p:cNvSpPr>
          <p:nvPr/>
        </p:nvSpPr>
        <p:spPr bwMode="auto">
          <a:xfrm>
            <a:off x="4860032" y="5270473"/>
            <a:ext cx="1505483" cy="383619"/>
          </a:xfrm>
          <a:prstGeom prst="trapezoid">
            <a:avLst/>
          </a:prstGeom>
          <a:solidFill>
            <a:schemeClr val="accent3">
              <a:lumMod val="20000"/>
              <a:lumOff val="80000"/>
            </a:schemeClr>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2" name="Text Box 8">
            <a:extLst>
              <a:ext uri="{FF2B5EF4-FFF2-40B4-BE49-F238E27FC236}">
                <a16:creationId xmlns:a16="http://schemas.microsoft.com/office/drawing/2014/main" id="{D27D9003-D5F3-47B6-A36E-9575F60DCDF7}"/>
              </a:ext>
            </a:extLst>
          </p:cNvPr>
          <p:cNvSpPr txBox="1">
            <a:spLocks noChangeArrowheads="1"/>
          </p:cNvSpPr>
          <p:nvPr/>
        </p:nvSpPr>
        <p:spPr bwMode="auto">
          <a:xfrm>
            <a:off x="4860032" y="5652000"/>
            <a:ext cx="3888432" cy="828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・消毒液を十分に洗い流したか。</a:t>
            </a:r>
            <a:endParaRPr kumimoji="1" lang="en-US" altLang="ja-JP"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・よく水を切ったか。</a:t>
            </a:r>
          </a:p>
        </p:txBody>
      </p:sp>
      <p:pic>
        <p:nvPicPr>
          <p:cNvPr id="23" name="図 22">
            <a:extLst>
              <a:ext uri="{FF2B5EF4-FFF2-40B4-BE49-F238E27FC236}">
                <a16:creationId xmlns:a16="http://schemas.microsoft.com/office/drawing/2014/main" id="{4C7FDFEE-A689-4E03-A0D9-FF7409BDF0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792" y="1224763"/>
            <a:ext cx="1728192" cy="1294617"/>
          </a:xfrm>
          <a:prstGeom prst="rect">
            <a:avLst/>
          </a:prstGeom>
        </p:spPr>
      </p:pic>
      <p:sp>
        <p:nvSpPr>
          <p:cNvPr id="24" name="Text Box 5">
            <a:extLst>
              <a:ext uri="{FF2B5EF4-FFF2-40B4-BE49-F238E27FC236}">
                <a16:creationId xmlns:a16="http://schemas.microsoft.com/office/drawing/2014/main" id="{73F0BF3B-92A8-4805-B751-5A534651D316}"/>
              </a:ext>
            </a:extLst>
          </p:cNvPr>
          <p:cNvSpPr txBox="1">
            <a:spLocks noChangeArrowheads="1"/>
          </p:cNvSpPr>
          <p:nvPr/>
        </p:nvSpPr>
        <p:spPr bwMode="auto">
          <a:xfrm>
            <a:off x="5004048" y="2544924"/>
            <a:ext cx="3898501" cy="148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indent="-288000">
              <a:defRPr/>
            </a:pPr>
            <a:r>
              <a:rPr lang="ja-JP" altLang="en-US" sz="2400" dirty="0"/>
              <a:t>①吸引カテーテルの外側と内腔を洗浄水等で良く洗い流す。</a:t>
            </a:r>
            <a:endParaRPr lang="en-US" altLang="ja-JP" sz="2400" dirty="0"/>
          </a:p>
        </p:txBody>
      </p:sp>
      <p:sp>
        <p:nvSpPr>
          <p:cNvPr id="25" name="二等辺三角形 24">
            <a:extLst>
              <a:ext uri="{FF2B5EF4-FFF2-40B4-BE49-F238E27FC236}">
                <a16:creationId xmlns:a16="http://schemas.microsoft.com/office/drawing/2014/main" id="{1EF506EF-84DA-4AA5-B3B5-86CDB36A388F}"/>
              </a:ext>
            </a:extLst>
          </p:cNvPr>
          <p:cNvSpPr/>
          <p:nvPr/>
        </p:nvSpPr>
        <p:spPr>
          <a:xfrm flipV="1">
            <a:off x="2555776" y="4440542"/>
            <a:ext cx="4131096" cy="33969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a:extLst>
              <a:ext uri="{FF2B5EF4-FFF2-40B4-BE49-F238E27FC236}">
                <a16:creationId xmlns:a16="http://schemas.microsoft.com/office/drawing/2014/main" id="{1A4A923F-3288-415E-9F05-71799FBC97A8}"/>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55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800956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1C0B90-79D6-4FFF-94DA-991DA9975DF5}"/>
              </a:ext>
            </a:extLst>
          </p:cNvPr>
          <p:cNvSpPr>
            <a:spLocks noGrp="1"/>
          </p:cNvSpPr>
          <p:nvPr>
            <p:ph type="title"/>
          </p:nvPr>
        </p:nvSpPr>
        <p:spPr/>
        <p:txBody>
          <a:bodyPr>
            <a:normAutofit fontScale="90000"/>
          </a:bodyPr>
          <a:lstStyle/>
          <a:p>
            <a:r>
              <a:rPr kumimoji="1" lang="ja-JP" altLang="en-US" dirty="0"/>
              <a:t>手順⑨吸引開始の声かけをする</a:t>
            </a:r>
          </a:p>
        </p:txBody>
      </p:sp>
      <p:sp>
        <p:nvSpPr>
          <p:cNvPr id="6" name="Text Box 25">
            <a:extLst>
              <a:ext uri="{FF2B5EF4-FFF2-40B4-BE49-F238E27FC236}">
                <a16:creationId xmlns:a16="http://schemas.microsoft.com/office/drawing/2014/main" id="{32B2ABA2-7B6E-41E4-ADFA-25358FE89B7E}"/>
              </a:ext>
            </a:extLst>
          </p:cNvPr>
          <p:cNvSpPr txBox="1">
            <a:spLocks noChangeArrowheads="1"/>
          </p:cNvSpPr>
          <p:nvPr/>
        </p:nvSpPr>
        <p:spPr bwMode="auto">
          <a:xfrm>
            <a:off x="5148313" y="4125661"/>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7" name="Rectangle 13">
            <a:extLst>
              <a:ext uri="{FF2B5EF4-FFF2-40B4-BE49-F238E27FC236}">
                <a16:creationId xmlns:a16="http://schemas.microsoft.com/office/drawing/2014/main" id="{918C9061-CE02-4D3D-8FAD-CF6219A4393C}"/>
              </a:ext>
            </a:extLst>
          </p:cNvPr>
          <p:cNvSpPr>
            <a:spLocks noChangeArrowheads="1"/>
          </p:cNvSpPr>
          <p:nvPr/>
        </p:nvSpPr>
        <p:spPr bwMode="auto">
          <a:xfrm>
            <a:off x="251519" y="1260000"/>
            <a:ext cx="86409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sym typeface="Wingdings" panose="05000000000000000000" pitchFamily="2" charset="2"/>
              </a:rPr>
              <a:t>○「今から吸引してもよろしいですか？」と声をかける。</a:t>
            </a: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pic>
        <p:nvPicPr>
          <p:cNvPr id="9" name="図 8">
            <a:extLst>
              <a:ext uri="{FF2B5EF4-FFF2-40B4-BE49-F238E27FC236}">
                <a16:creationId xmlns:a16="http://schemas.microsoft.com/office/drawing/2014/main" id="{64E6DA14-B915-437C-B3A7-C716D2C052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492896"/>
            <a:ext cx="4608512" cy="3456384"/>
          </a:xfrm>
          <a:prstGeom prst="rect">
            <a:avLst/>
          </a:prstGeom>
        </p:spPr>
      </p:pic>
      <p:sp>
        <p:nvSpPr>
          <p:cNvPr id="10" name="AutoShape 62">
            <a:extLst>
              <a:ext uri="{FF2B5EF4-FFF2-40B4-BE49-F238E27FC236}">
                <a16:creationId xmlns:a16="http://schemas.microsoft.com/office/drawing/2014/main" id="{30BA4719-76CE-4F4C-82D6-E208E9F33A3B}"/>
              </a:ext>
            </a:extLst>
          </p:cNvPr>
          <p:cNvSpPr>
            <a:spLocks noChangeArrowheads="1"/>
          </p:cNvSpPr>
          <p:nvPr/>
        </p:nvSpPr>
        <p:spPr bwMode="auto">
          <a:xfrm rot="10800000">
            <a:off x="2880433" y="1853085"/>
            <a:ext cx="2808000" cy="1224000"/>
          </a:xfrm>
          <a:prstGeom prst="wedgeRoundRectCallout">
            <a:avLst>
              <a:gd name="adj1" fmla="val 40804"/>
              <a:gd name="adj2" fmla="val -101535"/>
              <a:gd name="adj3" fmla="val 16667"/>
            </a:avLst>
          </a:prstGeom>
          <a:solidFill>
            <a:schemeClr val="bg1"/>
          </a:solidFill>
          <a:ln w="9525">
            <a:solidFill>
              <a:schemeClr val="bg1">
                <a:lumMod val="50000"/>
              </a:schemeClr>
            </a:solidFill>
            <a:miter lim="800000"/>
            <a:headEnd/>
            <a:tailEnd/>
          </a:ln>
        </p:spPr>
        <p:txBody>
          <a:bodyPr rot="10800000" lIns="87269" tIns="43635" rIns="87269" bIns="43635"/>
          <a:lstStyle/>
          <a:p>
            <a:pPr marL="0" marR="0" lvl="0" indent="0" algn="ctr" defTabSz="873125"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1" name="Text Box 63">
            <a:extLst>
              <a:ext uri="{FF2B5EF4-FFF2-40B4-BE49-F238E27FC236}">
                <a16:creationId xmlns:a16="http://schemas.microsoft.com/office/drawing/2014/main" id="{EA65AC2A-1849-4C6A-A5B3-B915822C08D6}"/>
              </a:ext>
            </a:extLst>
          </p:cNvPr>
          <p:cNvSpPr txBox="1">
            <a:spLocks noChangeArrowheads="1"/>
          </p:cNvSpPr>
          <p:nvPr/>
        </p:nvSpPr>
        <p:spPr bwMode="auto">
          <a:xfrm>
            <a:off x="2952128" y="1880968"/>
            <a:ext cx="2736000" cy="118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36000" rIns="87269" bIns="43635">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○○さん、</a:t>
            </a:r>
          </a:p>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今から気管カニューレ</a:t>
            </a:r>
            <a:endPar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endParaRPr>
          </a:p>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内部の吸引をしても、</a:t>
            </a:r>
            <a:endParaRPr kumimoji="1" lang="en-US" altLang="ja-JP"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endParaRPr>
          </a:p>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よろしいですか？</a:t>
            </a:r>
          </a:p>
        </p:txBody>
      </p:sp>
      <p:sp>
        <p:nvSpPr>
          <p:cNvPr id="12" name="テキスト ボックス 11">
            <a:extLst>
              <a:ext uri="{FF2B5EF4-FFF2-40B4-BE49-F238E27FC236}">
                <a16:creationId xmlns:a16="http://schemas.microsoft.com/office/drawing/2014/main" id="{31692BAC-EC75-482B-917D-422B205E92CF}"/>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13" name="Text Box 14">
            <a:extLst>
              <a:ext uri="{FF2B5EF4-FFF2-40B4-BE49-F238E27FC236}">
                <a16:creationId xmlns:a16="http://schemas.microsoft.com/office/drawing/2014/main" id="{CCEA8E7C-F2BA-4098-BBC3-1B8743EFE0C3}"/>
              </a:ext>
            </a:extLst>
          </p:cNvPr>
          <p:cNvSpPr txBox="1">
            <a:spLocks noChangeArrowheads="1"/>
          </p:cNvSpPr>
          <p:nvPr/>
        </p:nvSpPr>
        <p:spPr bwMode="auto">
          <a:xfrm>
            <a:off x="5148313" y="4509280"/>
            <a:ext cx="3600400" cy="144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・必ず、声をかけて、対象者から同意を得る。</a:t>
            </a:r>
            <a:endParaRPr kumimoji="1" lang="ja-JP" altLang="en-US" sz="2000" b="0" i="0" u="none" strike="dbl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endParaRPr>
          </a:p>
        </p:txBody>
      </p:sp>
      <p:sp>
        <p:nvSpPr>
          <p:cNvPr id="14" name="スライド番号プレースホルダー 1">
            <a:extLst>
              <a:ext uri="{FF2B5EF4-FFF2-40B4-BE49-F238E27FC236}">
                <a16:creationId xmlns:a16="http://schemas.microsoft.com/office/drawing/2014/main" id="{D7EEE5F6-6317-4D2B-83E3-5D167615FB4B}"/>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56</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716163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a:extLst>
              <a:ext uri="{FF2B5EF4-FFF2-40B4-BE49-F238E27FC236}">
                <a16:creationId xmlns:a16="http://schemas.microsoft.com/office/drawing/2014/main" id="{E0673BFE-233F-4A83-AE95-B0CC8DB36E99}"/>
              </a:ext>
            </a:extLst>
          </p:cNvPr>
          <p:cNvSpPr>
            <a:spLocks noGrp="1" noChangeArrowheads="1"/>
          </p:cNvSpPr>
          <p:nvPr>
            <p:ph type="title"/>
          </p:nvPr>
        </p:nvSpPr>
        <p:spPr>
          <a:xfrm>
            <a:off x="360000" y="558000"/>
            <a:ext cx="8820960" cy="530688"/>
          </a:xfrm>
        </p:spPr>
        <p:txBody>
          <a:bodyPr>
            <a:noAutofit/>
          </a:bodyPr>
          <a:lstStyle/>
          <a:p>
            <a:pPr marL="1085850" indent="-1085850" eaLnBrk="1" hangingPunct="1"/>
            <a:r>
              <a:rPr lang="ja-JP" altLang="en-US" sz="2900" dirty="0"/>
              <a:t>手順⑩　</a:t>
            </a:r>
            <a:r>
              <a:rPr lang="en-US" altLang="ja-JP" sz="2400" dirty="0"/>
              <a:t>※</a:t>
            </a:r>
            <a:r>
              <a:rPr lang="ja-JP" altLang="en-US" sz="2400" dirty="0"/>
              <a:t>気管切開での人工呼吸器使用者の場合のみ</a:t>
            </a:r>
          </a:p>
        </p:txBody>
      </p:sp>
      <p:sp>
        <p:nvSpPr>
          <p:cNvPr id="70664" name="Text Box 25">
            <a:extLst>
              <a:ext uri="{FF2B5EF4-FFF2-40B4-BE49-F238E27FC236}">
                <a16:creationId xmlns:a16="http://schemas.microsoft.com/office/drawing/2014/main" id="{8BB445E5-7003-44A3-A7E4-FB8308EE0D2E}"/>
              </a:ext>
            </a:extLst>
          </p:cNvPr>
          <p:cNvSpPr txBox="1">
            <a:spLocks noChangeArrowheads="1"/>
          </p:cNvSpPr>
          <p:nvPr/>
        </p:nvSpPr>
        <p:spPr bwMode="auto">
          <a:xfrm>
            <a:off x="5436096" y="2498278"/>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70665" name="Text Box 8">
            <a:extLst>
              <a:ext uri="{FF2B5EF4-FFF2-40B4-BE49-F238E27FC236}">
                <a16:creationId xmlns:a16="http://schemas.microsoft.com/office/drawing/2014/main" id="{E492CD29-A0B0-4EED-A16C-317C847D530B}"/>
              </a:ext>
            </a:extLst>
          </p:cNvPr>
          <p:cNvSpPr txBox="1">
            <a:spLocks noChangeArrowheads="1"/>
          </p:cNvSpPr>
          <p:nvPr/>
        </p:nvSpPr>
        <p:spPr bwMode="auto">
          <a:xfrm>
            <a:off x="5436096" y="2881896"/>
            <a:ext cx="3312617" cy="360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・呼吸器から肺に空気が送り込まれたことを確認後に、片手でフレキシブルチューブ先端のコネクタ</a:t>
            </a:r>
            <a:r>
              <a:rPr kumimoji="1" lang="ja-JP" altLang="en-US" sz="1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ー</a:t>
            </a:r>
            <a:r>
              <a:rPr kumimoji="1" lang="ja-JP" altLang="en-US" sz="1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を、そっとはずせているか。</a:t>
            </a:r>
          </a:p>
          <a:p>
            <a:pPr marL="288000" marR="0" lvl="0" indent="-28800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・気管カニューレをひっぱって痛みを与えていないか。</a:t>
            </a:r>
          </a:p>
          <a:p>
            <a:pPr marL="288000" marR="0" lvl="0" indent="-28800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・はずしたコネクターをきれいなガーゼかタオルの上に置いているか。</a:t>
            </a:r>
          </a:p>
          <a:p>
            <a:pPr marL="288000" marR="0" lvl="0" indent="-288000" algn="l" defTabSz="914400" rtl="0" eaLnBrk="1" fontAlgn="auto" latinLnBrk="0" hangingPunct="1">
              <a:lnSpc>
                <a:spcPct val="100000"/>
              </a:lnSpc>
              <a:spcBef>
                <a:spcPts val="3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・水滴を気管カニューレ内部に落とし込んでいないか。</a:t>
            </a:r>
          </a:p>
        </p:txBody>
      </p:sp>
      <p:sp>
        <p:nvSpPr>
          <p:cNvPr id="13" name="Rectangle 2">
            <a:extLst>
              <a:ext uri="{FF2B5EF4-FFF2-40B4-BE49-F238E27FC236}">
                <a16:creationId xmlns:a16="http://schemas.microsoft.com/office/drawing/2014/main" id="{90E26876-6933-41B3-8A3C-B6F133FF4B17}"/>
              </a:ext>
            </a:extLst>
          </p:cNvPr>
          <p:cNvSpPr>
            <a:spLocks noChangeArrowheads="1"/>
          </p:cNvSpPr>
          <p:nvPr/>
        </p:nvSpPr>
        <p:spPr bwMode="auto">
          <a:xfrm>
            <a:off x="251520" y="1170000"/>
            <a:ext cx="864096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ts val="332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○人工呼吸器から空気が送り込まれ、胸が盛り上がるのを確認後、フレキシブルチューブのコネクタ</a:t>
            </a: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ー</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を気管カニューレからはずす。</a:t>
            </a:r>
          </a:p>
        </p:txBody>
      </p:sp>
      <p:pic>
        <p:nvPicPr>
          <p:cNvPr id="15" name="図 14">
            <a:extLst>
              <a:ext uri="{FF2B5EF4-FFF2-40B4-BE49-F238E27FC236}">
                <a16:creationId xmlns:a16="http://schemas.microsoft.com/office/drawing/2014/main" id="{B033A3EB-08E0-4E64-ADB1-3CA643938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918993"/>
            <a:ext cx="2245253" cy="1810337"/>
          </a:xfrm>
          <a:prstGeom prst="rect">
            <a:avLst/>
          </a:prstGeom>
        </p:spPr>
      </p:pic>
      <p:pic>
        <p:nvPicPr>
          <p:cNvPr id="16" name="図 15">
            <a:extLst>
              <a:ext uri="{FF2B5EF4-FFF2-40B4-BE49-F238E27FC236}">
                <a16:creationId xmlns:a16="http://schemas.microsoft.com/office/drawing/2014/main" id="{7892E4FC-7707-4791-B20F-8809677727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2918993"/>
            <a:ext cx="2245254" cy="1810338"/>
          </a:xfrm>
          <a:prstGeom prst="rect">
            <a:avLst/>
          </a:prstGeom>
        </p:spPr>
      </p:pic>
      <p:sp>
        <p:nvSpPr>
          <p:cNvPr id="18" name="AutoShape 4">
            <a:extLst>
              <a:ext uri="{FF2B5EF4-FFF2-40B4-BE49-F238E27FC236}">
                <a16:creationId xmlns:a16="http://schemas.microsoft.com/office/drawing/2014/main" id="{5B6A5252-D888-4AC3-95E1-558D6F260008}"/>
              </a:ext>
            </a:extLst>
          </p:cNvPr>
          <p:cNvSpPr>
            <a:spLocks noChangeArrowheads="1"/>
          </p:cNvSpPr>
          <p:nvPr/>
        </p:nvSpPr>
        <p:spPr bwMode="auto">
          <a:xfrm>
            <a:off x="478594" y="4140566"/>
            <a:ext cx="2365214" cy="1394937"/>
          </a:xfrm>
          <a:custGeom>
            <a:avLst/>
            <a:gdLst>
              <a:gd name="connsiteX0" fmla="*/ 0 w 2365214"/>
              <a:gd name="connsiteY0" fmla="*/ 159240 h 955423"/>
              <a:gd name="connsiteX1" fmla="*/ 159240 w 2365214"/>
              <a:gd name="connsiteY1" fmla="*/ 0 h 955423"/>
              <a:gd name="connsiteX2" fmla="*/ 394202 w 2365214"/>
              <a:gd name="connsiteY2" fmla="*/ 0 h 955423"/>
              <a:gd name="connsiteX3" fmla="*/ 846037 w 2365214"/>
              <a:gd name="connsiteY3" fmla="*/ -490314 h 955423"/>
              <a:gd name="connsiteX4" fmla="*/ 985506 w 2365214"/>
              <a:gd name="connsiteY4" fmla="*/ 0 h 955423"/>
              <a:gd name="connsiteX5" fmla="*/ 2205974 w 2365214"/>
              <a:gd name="connsiteY5" fmla="*/ 0 h 955423"/>
              <a:gd name="connsiteX6" fmla="*/ 2365214 w 2365214"/>
              <a:gd name="connsiteY6" fmla="*/ 159240 h 955423"/>
              <a:gd name="connsiteX7" fmla="*/ 2365214 w 2365214"/>
              <a:gd name="connsiteY7" fmla="*/ 159237 h 955423"/>
              <a:gd name="connsiteX8" fmla="*/ 2365214 w 2365214"/>
              <a:gd name="connsiteY8" fmla="*/ 159237 h 955423"/>
              <a:gd name="connsiteX9" fmla="*/ 2365214 w 2365214"/>
              <a:gd name="connsiteY9" fmla="*/ 398093 h 955423"/>
              <a:gd name="connsiteX10" fmla="*/ 2365214 w 2365214"/>
              <a:gd name="connsiteY10" fmla="*/ 796183 h 955423"/>
              <a:gd name="connsiteX11" fmla="*/ 2205974 w 2365214"/>
              <a:gd name="connsiteY11" fmla="*/ 955423 h 955423"/>
              <a:gd name="connsiteX12" fmla="*/ 985506 w 2365214"/>
              <a:gd name="connsiteY12" fmla="*/ 955423 h 955423"/>
              <a:gd name="connsiteX13" fmla="*/ 394202 w 2365214"/>
              <a:gd name="connsiteY13" fmla="*/ 955423 h 955423"/>
              <a:gd name="connsiteX14" fmla="*/ 394202 w 2365214"/>
              <a:gd name="connsiteY14" fmla="*/ 955423 h 955423"/>
              <a:gd name="connsiteX15" fmla="*/ 159240 w 2365214"/>
              <a:gd name="connsiteY15" fmla="*/ 955423 h 955423"/>
              <a:gd name="connsiteX16" fmla="*/ 0 w 2365214"/>
              <a:gd name="connsiteY16" fmla="*/ 796183 h 955423"/>
              <a:gd name="connsiteX17" fmla="*/ 0 w 2365214"/>
              <a:gd name="connsiteY17" fmla="*/ 398093 h 955423"/>
              <a:gd name="connsiteX18" fmla="*/ 0 w 2365214"/>
              <a:gd name="connsiteY18" fmla="*/ 159237 h 955423"/>
              <a:gd name="connsiteX19" fmla="*/ 0 w 2365214"/>
              <a:gd name="connsiteY19" fmla="*/ 159237 h 955423"/>
              <a:gd name="connsiteX20" fmla="*/ 0 w 2365214"/>
              <a:gd name="connsiteY20" fmla="*/ 159240 h 955423"/>
              <a:gd name="connsiteX0" fmla="*/ 0 w 2365214"/>
              <a:gd name="connsiteY0" fmla="*/ 586054 h 1382237"/>
              <a:gd name="connsiteX1" fmla="*/ 159240 w 2365214"/>
              <a:gd name="connsiteY1" fmla="*/ 426814 h 1382237"/>
              <a:gd name="connsiteX2" fmla="*/ 394202 w 2365214"/>
              <a:gd name="connsiteY2" fmla="*/ 426814 h 1382237"/>
              <a:gd name="connsiteX3" fmla="*/ 1036537 w 2365214"/>
              <a:gd name="connsiteY3" fmla="*/ 0 h 1382237"/>
              <a:gd name="connsiteX4" fmla="*/ 985506 w 2365214"/>
              <a:gd name="connsiteY4" fmla="*/ 426814 h 1382237"/>
              <a:gd name="connsiteX5" fmla="*/ 2205974 w 2365214"/>
              <a:gd name="connsiteY5" fmla="*/ 426814 h 1382237"/>
              <a:gd name="connsiteX6" fmla="*/ 2365214 w 2365214"/>
              <a:gd name="connsiteY6" fmla="*/ 586054 h 1382237"/>
              <a:gd name="connsiteX7" fmla="*/ 2365214 w 2365214"/>
              <a:gd name="connsiteY7" fmla="*/ 586051 h 1382237"/>
              <a:gd name="connsiteX8" fmla="*/ 2365214 w 2365214"/>
              <a:gd name="connsiteY8" fmla="*/ 586051 h 1382237"/>
              <a:gd name="connsiteX9" fmla="*/ 2365214 w 2365214"/>
              <a:gd name="connsiteY9" fmla="*/ 824907 h 1382237"/>
              <a:gd name="connsiteX10" fmla="*/ 2365214 w 2365214"/>
              <a:gd name="connsiteY10" fmla="*/ 1222997 h 1382237"/>
              <a:gd name="connsiteX11" fmla="*/ 2205974 w 2365214"/>
              <a:gd name="connsiteY11" fmla="*/ 1382237 h 1382237"/>
              <a:gd name="connsiteX12" fmla="*/ 985506 w 2365214"/>
              <a:gd name="connsiteY12" fmla="*/ 1382237 h 1382237"/>
              <a:gd name="connsiteX13" fmla="*/ 394202 w 2365214"/>
              <a:gd name="connsiteY13" fmla="*/ 1382237 h 1382237"/>
              <a:gd name="connsiteX14" fmla="*/ 394202 w 2365214"/>
              <a:gd name="connsiteY14" fmla="*/ 1382237 h 1382237"/>
              <a:gd name="connsiteX15" fmla="*/ 159240 w 2365214"/>
              <a:gd name="connsiteY15" fmla="*/ 1382237 h 1382237"/>
              <a:gd name="connsiteX16" fmla="*/ 0 w 2365214"/>
              <a:gd name="connsiteY16" fmla="*/ 1222997 h 1382237"/>
              <a:gd name="connsiteX17" fmla="*/ 0 w 2365214"/>
              <a:gd name="connsiteY17" fmla="*/ 824907 h 1382237"/>
              <a:gd name="connsiteX18" fmla="*/ 0 w 2365214"/>
              <a:gd name="connsiteY18" fmla="*/ 586051 h 1382237"/>
              <a:gd name="connsiteX19" fmla="*/ 0 w 2365214"/>
              <a:gd name="connsiteY19" fmla="*/ 586051 h 1382237"/>
              <a:gd name="connsiteX20" fmla="*/ 0 w 2365214"/>
              <a:gd name="connsiteY20" fmla="*/ 586054 h 1382237"/>
              <a:gd name="connsiteX0" fmla="*/ 0 w 2365214"/>
              <a:gd name="connsiteY0" fmla="*/ 598754 h 1394937"/>
              <a:gd name="connsiteX1" fmla="*/ 159240 w 2365214"/>
              <a:gd name="connsiteY1" fmla="*/ 439514 h 1394937"/>
              <a:gd name="connsiteX2" fmla="*/ 394202 w 2365214"/>
              <a:gd name="connsiteY2" fmla="*/ 439514 h 1394937"/>
              <a:gd name="connsiteX3" fmla="*/ 1163537 w 2365214"/>
              <a:gd name="connsiteY3" fmla="*/ 0 h 1394937"/>
              <a:gd name="connsiteX4" fmla="*/ 985506 w 2365214"/>
              <a:gd name="connsiteY4" fmla="*/ 439514 h 1394937"/>
              <a:gd name="connsiteX5" fmla="*/ 2205974 w 2365214"/>
              <a:gd name="connsiteY5" fmla="*/ 439514 h 1394937"/>
              <a:gd name="connsiteX6" fmla="*/ 2365214 w 2365214"/>
              <a:gd name="connsiteY6" fmla="*/ 598754 h 1394937"/>
              <a:gd name="connsiteX7" fmla="*/ 2365214 w 2365214"/>
              <a:gd name="connsiteY7" fmla="*/ 598751 h 1394937"/>
              <a:gd name="connsiteX8" fmla="*/ 2365214 w 2365214"/>
              <a:gd name="connsiteY8" fmla="*/ 598751 h 1394937"/>
              <a:gd name="connsiteX9" fmla="*/ 2365214 w 2365214"/>
              <a:gd name="connsiteY9" fmla="*/ 837607 h 1394937"/>
              <a:gd name="connsiteX10" fmla="*/ 2365214 w 2365214"/>
              <a:gd name="connsiteY10" fmla="*/ 1235697 h 1394937"/>
              <a:gd name="connsiteX11" fmla="*/ 2205974 w 2365214"/>
              <a:gd name="connsiteY11" fmla="*/ 1394937 h 1394937"/>
              <a:gd name="connsiteX12" fmla="*/ 985506 w 2365214"/>
              <a:gd name="connsiteY12" fmla="*/ 1394937 h 1394937"/>
              <a:gd name="connsiteX13" fmla="*/ 394202 w 2365214"/>
              <a:gd name="connsiteY13" fmla="*/ 1394937 h 1394937"/>
              <a:gd name="connsiteX14" fmla="*/ 394202 w 2365214"/>
              <a:gd name="connsiteY14" fmla="*/ 1394937 h 1394937"/>
              <a:gd name="connsiteX15" fmla="*/ 159240 w 2365214"/>
              <a:gd name="connsiteY15" fmla="*/ 1394937 h 1394937"/>
              <a:gd name="connsiteX16" fmla="*/ 0 w 2365214"/>
              <a:gd name="connsiteY16" fmla="*/ 1235697 h 1394937"/>
              <a:gd name="connsiteX17" fmla="*/ 0 w 2365214"/>
              <a:gd name="connsiteY17" fmla="*/ 837607 h 1394937"/>
              <a:gd name="connsiteX18" fmla="*/ 0 w 2365214"/>
              <a:gd name="connsiteY18" fmla="*/ 598751 h 1394937"/>
              <a:gd name="connsiteX19" fmla="*/ 0 w 2365214"/>
              <a:gd name="connsiteY19" fmla="*/ 598751 h 1394937"/>
              <a:gd name="connsiteX20" fmla="*/ 0 w 2365214"/>
              <a:gd name="connsiteY20" fmla="*/ 598754 h 139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5214" h="1394937">
                <a:moveTo>
                  <a:pt x="0" y="598754"/>
                </a:moveTo>
                <a:cubicBezTo>
                  <a:pt x="0" y="510808"/>
                  <a:pt x="71294" y="439514"/>
                  <a:pt x="159240" y="439514"/>
                </a:cubicBezTo>
                <a:lnTo>
                  <a:pt x="394202" y="439514"/>
                </a:lnTo>
                <a:lnTo>
                  <a:pt x="1163537" y="0"/>
                </a:lnTo>
                <a:lnTo>
                  <a:pt x="985506" y="439514"/>
                </a:lnTo>
                <a:lnTo>
                  <a:pt x="2205974" y="439514"/>
                </a:lnTo>
                <a:cubicBezTo>
                  <a:pt x="2293920" y="439514"/>
                  <a:pt x="2365214" y="510808"/>
                  <a:pt x="2365214" y="598754"/>
                </a:cubicBezTo>
                <a:lnTo>
                  <a:pt x="2365214" y="598751"/>
                </a:lnTo>
                <a:lnTo>
                  <a:pt x="2365214" y="598751"/>
                </a:lnTo>
                <a:lnTo>
                  <a:pt x="2365214" y="837607"/>
                </a:lnTo>
                <a:lnTo>
                  <a:pt x="2365214" y="1235697"/>
                </a:lnTo>
                <a:cubicBezTo>
                  <a:pt x="2365214" y="1323643"/>
                  <a:pt x="2293920" y="1394937"/>
                  <a:pt x="2205974" y="1394937"/>
                </a:cubicBezTo>
                <a:lnTo>
                  <a:pt x="985506" y="1394937"/>
                </a:lnTo>
                <a:lnTo>
                  <a:pt x="394202" y="1394937"/>
                </a:lnTo>
                <a:lnTo>
                  <a:pt x="394202" y="1394937"/>
                </a:lnTo>
                <a:lnTo>
                  <a:pt x="159240" y="1394937"/>
                </a:lnTo>
                <a:cubicBezTo>
                  <a:pt x="71294" y="1394937"/>
                  <a:pt x="0" y="1323643"/>
                  <a:pt x="0" y="1235697"/>
                </a:cubicBezTo>
                <a:lnTo>
                  <a:pt x="0" y="837607"/>
                </a:lnTo>
                <a:lnTo>
                  <a:pt x="0" y="598751"/>
                </a:lnTo>
                <a:lnTo>
                  <a:pt x="0" y="598751"/>
                </a:lnTo>
                <a:lnTo>
                  <a:pt x="0" y="598754"/>
                </a:lnTo>
                <a:close/>
              </a:path>
            </a:pathLst>
          </a:custGeom>
          <a:solidFill>
            <a:schemeClr val="bg1">
              <a:alpha val="74000"/>
            </a:schemeClr>
          </a:solidFill>
          <a:ln w="9525">
            <a:solidFill>
              <a:schemeClr val="bg1">
                <a:lumMod val="50000"/>
              </a:schemeClr>
            </a:solidFill>
            <a:miter lim="800000"/>
            <a:headEnd/>
            <a:tailEnd/>
          </a:ln>
        </p:spPr>
        <p:txBody>
          <a:bodyPr lIns="87269" tIns="558000" rIns="87269" bIns="43635" anchor="ct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メイリオ" panose="020B0604030504040204" pitchFamily="50" charset="-128"/>
                <a:cs typeface="+mn-cs"/>
              </a:rPr>
              <a:t>水滴が気管カニューレ内部に落ちないよう注意する</a:t>
            </a:r>
            <a:endParaRPr kumimoji="1" lang="en-US" altLang="ja-JP" sz="18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12091164-5BAD-47E6-A6F5-FB339913817B}"/>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11" name="AutoShape 4">
            <a:extLst>
              <a:ext uri="{FF2B5EF4-FFF2-40B4-BE49-F238E27FC236}">
                <a16:creationId xmlns:a16="http://schemas.microsoft.com/office/drawing/2014/main" id="{5B6A5252-D888-4AC3-95E1-558D6F260008}"/>
              </a:ext>
            </a:extLst>
          </p:cNvPr>
          <p:cNvSpPr>
            <a:spLocks noChangeArrowheads="1"/>
          </p:cNvSpPr>
          <p:nvPr/>
        </p:nvSpPr>
        <p:spPr bwMode="auto">
          <a:xfrm>
            <a:off x="2987824" y="3861166"/>
            <a:ext cx="2365214" cy="1674337"/>
          </a:xfrm>
          <a:custGeom>
            <a:avLst/>
            <a:gdLst>
              <a:gd name="connsiteX0" fmla="*/ 0 w 2365214"/>
              <a:gd name="connsiteY0" fmla="*/ 159240 h 955423"/>
              <a:gd name="connsiteX1" fmla="*/ 159240 w 2365214"/>
              <a:gd name="connsiteY1" fmla="*/ 0 h 955423"/>
              <a:gd name="connsiteX2" fmla="*/ 394202 w 2365214"/>
              <a:gd name="connsiteY2" fmla="*/ 0 h 955423"/>
              <a:gd name="connsiteX3" fmla="*/ 846037 w 2365214"/>
              <a:gd name="connsiteY3" fmla="*/ -490314 h 955423"/>
              <a:gd name="connsiteX4" fmla="*/ 985506 w 2365214"/>
              <a:gd name="connsiteY4" fmla="*/ 0 h 955423"/>
              <a:gd name="connsiteX5" fmla="*/ 2205974 w 2365214"/>
              <a:gd name="connsiteY5" fmla="*/ 0 h 955423"/>
              <a:gd name="connsiteX6" fmla="*/ 2365214 w 2365214"/>
              <a:gd name="connsiteY6" fmla="*/ 159240 h 955423"/>
              <a:gd name="connsiteX7" fmla="*/ 2365214 w 2365214"/>
              <a:gd name="connsiteY7" fmla="*/ 159237 h 955423"/>
              <a:gd name="connsiteX8" fmla="*/ 2365214 w 2365214"/>
              <a:gd name="connsiteY8" fmla="*/ 159237 h 955423"/>
              <a:gd name="connsiteX9" fmla="*/ 2365214 w 2365214"/>
              <a:gd name="connsiteY9" fmla="*/ 398093 h 955423"/>
              <a:gd name="connsiteX10" fmla="*/ 2365214 w 2365214"/>
              <a:gd name="connsiteY10" fmla="*/ 796183 h 955423"/>
              <a:gd name="connsiteX11" fmla="*/ 2205974 w 2365214"/>
              <a:gd name="connsiteY11" fmla="*/ 955423 h 955423"/>
              <a:gd name="connsiteX12" fmla="*/ 985506 w 2365214"/>
              <a:gd name="connsiteY12" fmla="*/ 955423 h 955423"/>
              <a:gd name="connsiteX13" fmla="*/ 394202 w 2365214"/>
              <a:gd name="connsiteY13" fmla="*/ 955423 h 955423"/>
              <a:gd name="connsiteX14" fmla="*/ 394202 w 2365214"/>
              <a:gd name="connsiteY14" fmla="*/ 955423 h 955423"/>
              <a:gd name="connsiteX15" fmla="*/ 159240 w 2365214"/>
              <a:gd name="connsiteY15" fmla="*/ 955423 h 955423"/>
              <a:gd name="connsiteX16" fmla="*/ 0 w 2365214"/>
              <a:gd name="connsiteY16" fmla="*/ 796183 h 955423"/>
              <a:gd name="connsiteX17" fmla="*/ 0 w 2365214"/>
              <a:gd name="connsiteY17" fmla="*/ 398093 h 955423"/>
              <a:gd name="connsiteX18" fmla="*/ 0 w 2365214"/>
              <a:gd name="connsiteY18" fmla="*/ 159237 h 955423"/>
              <a:gd name="connsiteX19" fmla="*/ 0 w 2365214"/>
              <a:gd name="connsiteY19" fmla="*/ 159237 h 955423"/>
              <a:gd name="connsiteX20" fmla="*/ 0 w 2365214"/>
              <a:gd name="connsiteY20" fmla="*/ 159240 h 955423"/>
              <a:gd name="connsiteX0" fmla="*/ 0 w 2365214"/>
              <a:gd name="connsiteY0" fmla="*/ 586054 h 1382237"/>
              <a:gd name="connsiteX1" fmla="*/ 159240 w 2365214"/>
              <a:gd name="connsiteY1" fmla="*/ 426814 h 1382237"/>
              <a:gd name="connsiteX2" fmla="*/ 394202 w 2365214"/>
              <a:gd name="connsiteY2" fmla="*/ 426814 h 1382237"/>
              <a:gd name="connsiteX3" fmla="*/ 1036537 w 2365214"/>
              <a:gd name="connsiteY3" fmla="*/ 0 h 1382237"/>
              <a:gd name="connsiteX4" fmla="*/ 985506 w 2365214"/>
              <a:gd name="connsiteY4" fmla="*/ 426814 h 1382237"/>
              <a:gd name="connsiteX5" fmla="*/ 2205974 w 2365214"/>
              <a:gd name="connsiteY5" fmla="*/ 426814 h 1382237"/>
              <a:gd name="connsiteX6" fmla="*/ 2365214 w 2365214"/>
              <a:gd name="connsiteY6" fmla="*/ 586054 h 1382237"/>
              <a:gd name="connsiteX7" fmla="*/ 2365214 w 2365214"/>
              <a:gd name="connsiteY7" fmla="*/ 586051 h 1382237"/>
              <a:gd name="connsiteX8" fmla="*/ 2365214 w 2365214"/>
              <a:gd name="connsiteY8" fmla="*/ 586051 h 1382237"/>
              <a:gd name="connsiteX9" fmla="*/ 2365214 w 2365214"/>
              <a:gd name="connsiteY9" fmla="*/ 824907 h 1382237"/>
              <a:gd name="connsiteX10" fmla="*/ 2365214 w 2365214"/>
              <a:gd name="connsiteY10" fmla="*/ 1222997 h 1382237"/>
              <a:gd name="connsiteX11" fmla="*/ 2205974 w 2365214"/>
              <a:gd name="connsiteY11" fmla="*/ 1382237 h 1382237"/>
              <a:gd name="connsiteX12" fmla="*/ 985506 w 2365214"/>
              <a:gd name="connsiteY12" fmla="*/ 1382237 h 1382237"/>
              <a:gd name="connsiteX13" fmla="*/ 394202 w 2365214"/>
              <a:gd name="connsiteY13" fmla="*/ 1382237 h 1382237"/>
              <a:gd name="connsiteX14" fmla="*/ 394202 w 2365214"/>
              <a:gd name="connsiteY14" fmla="*/ 1382237 h 1382237"/>
              <a:gd name="connsiteX15" fmla="*/ 159240 w 2365214"/>
              <a:gd name="connsiteY15" fmla="*/ 1382237 h 1382237"/>
              <a:gd name="connsiteX16" fmla="*/ 0 w 2365214"/>
              <a:gd name="connsiteY16" fmla="*/ 1222997 h 1382237"/>
              <a:gd name="connsiteX17" fmla="*/ 0 w 2365214"/>
              <a:gd name="connsiteY17" fmla="*/ 824907 h 1382237"/>
              <a:gd name="connsiteX18" fmla="*/ 0 w 2365214"/>
              <a:gd name="connsiteY18" fmla="*/ 586051 h 1382237"/>
              <a:gd name="connsiteX19" fmla="*/ 0 w 2365214"/>
              <a:gd name="connsiteY19" fmla="*/ 586051 h 1382237"/>
              <a:gd name="connsiteX20" fmla="*/ 0 w 2365214"/>
              <a:gd name="connsiteY20" fmla="*/ 586054 h 1382237"/>
              <a:gd name="connsiteX0" fmla="*/ 0 w 2365214"/>
              <a:gd name="connsiteY0" fmla="*/ 878154 h 1674337"/>
              <a:gd name="connsiteX1" fmla="*/ 159240 w 2365214"/>
              <a:gd name="connsiteY1" fmla="*/ 718914 h 1674337"/>
              <a:gd name="connsiteX2" fmla="*/ 394202 w 2365214"/>
              <a:gd name="connsiteY2" fmla="*/ 718914 h 1674337"/>
              <a:gd name="connsiteX3" fmla="*/ 846037 w 2365214"/>
              <a:gd name="connsiteY3" fmla="*/ 0 h 1674337"/>
              <a:gd name="connsiteX4" fmla="*/ 985506 w 2365214"/>
              <a:gd name="connsiteY4" fmla="*/ 718914 h 1674337"/>
              <a:gd name="connsiteX5" fmla="*/ 2205974 w 2365214"/>
              <a:gd name="connsiteY5" fmla="*/ 718914 h 1674337"/>
              <a:gd name="connsiteX6" fmla="*/ 2365214 w 2365214"/>
              <a:gd name="connsiteY6" fmla="*/ 878154 h 1674337"/>
              <a:gd name="connsiteX7" fmla="*/ 2365214 w 2365214"/>
              <a:gd name="connsiteY7" fmla="*/ 878151 h 1674337"/>
              <a:gd name="connsiteX8" fmla="*/ 2365214 w 2365214"/>
              <a:gd name="connsiteY8" fmla="*/ 878151 h 1674337"/>
              <a:gd name="connsiteX9" fmla="*/ 2365214 w 2365214"/>
              <a:gd name="connsiteY9" fmla="*/ 1117007 h 1674337"/>
              <a:gd name="connsiteX10" fmla="*/ 2365214 w 2365214"/>
              <a:gd name="connsiteY10" fmla="*/ 1515097 h 1674337"/>
              <a:gd name="connsiteX11" fmla="*/ 2205974 w 2365214"/>
              <a:gd name="connsiteY11" fmla="*/ 1674337 h 1674337"/>
              <a:gd name="connsiteX12" fmla="*/ 985506 w 2365214"/>
              <a:gd name="connsiteY12" fmla="*/ 1674337 h 1674337"/>
              <a:gd name="connsiteX13" fmla="*/ 394202 w 2365214"/>
              <a:gd name="connsiteY13" fmla="*/ 1674337 h 1674337"/>
              <a:gd name="connsiteX14" fmla="*/ 394202 w 2365214"/>
              <a:gd name="connsiteY14" fmla="*/ 1674337 h 1674337"/>
              <a:gd name="connsiteX15" fmla="*/ 159240 w 2365214"/>
              <a:gd name="connsiteY15" fmla="*/ 1674337 h 1674337"/>
              <a:gd name="connsiteX16" fmla="*/ 0 w 2365214"/>
              <a:gd name="connsiteY16" fmla="*/ 1515097 h 1674337"/>
              <a:gd name="connsiteX17" fmla="*/ 0 w 2365214"/>
              <a:gd name="connsiteY17" fmla="*/ 1117007 h 1674337"/>
              <a:gd name="connsiteX18" fmla="*/ 0 w 2365214"/>
              <a:gd name="connsiteY18" fmla="*/ 878151 h 1674337"/>
              <a:gd name="connsiteX19" fmla="*/ 0 w 2365214"/>
              <a:gd name="connsiteY19" fmla="*/ 878151 h 1674337"/>
              <a:gd name="connsiteX20" fmla="*/ 0 w 2365214"/>
              <a:gd name="connsiteY20" fmla="*/ 878154 h 1674337"/>
              <a:gd name="connsiteX0" fmla="*/ 0 w 2365214"/>
              <a:gd name="connsiteY0" fmla="*/ 878154 h 1674337"/>
              <a:gd name="connsiteX1" fmla="*/ 159240 w 2365214"/>
              <a:gd name="connsiteY1" fmla="*/ 718914 h 1674337"/>
              <a:gd name="connsiteX2" fmla="*/ 394202 w 2365214"/>
              <a:gd name="connsiteY2" fmla="*/ 718914 h 1674337"/>
              <a:gd name="connsiteX3" fmla="*/ 846037 w 2365214"/>
              <a:gd name="connsiteY3" fmla="*/ 0 h 1674337"/>
              <a:gd name="connsiteX4" fmla="*/ 807706 w 2365214"/>
              <a:gd name="connsiteY4" fmla="*/ 706214 h 1674337"/>
              <a:gd name="connsiteX5" fmla="*/ 2205974 w 2365214"/>
              <a:gd name="connsiteY5" fmla="*/ 718914 h 1674337"/>
              <a:gd name="connsiteX6" fmla="*/ 2365214 w 2365214"/>
              <a:gd name="connsiteY6" fmla="*/ 878154 h 1674337"/>
              <a:gd name="connsiteX7" fmla="*/ 2365214 w 2365214"/>
              <a:gd name="connsiteY7" fmla="*/ 878151 h 1674337"/>
              <a:gd name="connsiteX8" fmla="*/ 2365214 w 2365214"/>
              <a:gd name="connsiteY8" fmla="*/ 878151 h 1674337"/>
              <a:gd name="connsiteX9" fmla="*/ 2365214 w 2365214"/>
              <a:gd name="connsiteY9" fmla="*/ 1117007 h 1674337"/>
              <a:gd name="connsiteX10" fmla="*/ 2365214 w 2365214"/>
              <a:gd name="connsiteY10" fmla="*/ 1515097 h 1674337"/>
              <a:gd name="connsiteX11" fmla="*/ 2205974 w 2365214"/>
              <a:gd name="connsiteY11" fmla="*/ 1674337 h 1674337"/>
              <a:gd name="connsiteX12" fmla="*/ 985506 w 2365214"/>
              <a:gd name="connsiteY12" fmla="*/ 1674337 h 1674337"/>
              <a:gd name="connsiteX13" fmla="*/ 394202 w 2365214"/>
              <a:gd name="connsiteY13" fmla="*/ 1674337 h 1674337"/>
              <a:gd name="connsiteX14" fmla="*/ 394202 w 2365214"/>
              <a:gd name="connsiteY14" fmla="*/ 1674337 h 1674337"/>
              <a:gd name="connsiteX15" fmla="*/ 159240 w 2365214"/>
              <a:gd name="connsiteY15" fmla="*/ 1674337 h 1674337"/>
              <a:gd name="connsiteX16" fmla="*/ 0 w 2365214"/>
              <a:gd name="connsiteY16" fmla="*/ 1515097 h 1674337"/>
              <a:gd name="connsiteX17" fmla="*/ 0 w 2365214"/>
              <a:gd name="connsiteY17" fmla="*/ 1117007 h 1674337"/>
              <a:gd name="connsiteX18" fmla="*/ 0 w 2365214"/>
              <a:gd name="connsiteY18" fmla="*/ 878151 h 1674337"/>
              <a:gd name="connsiteX19" fmla="*/ 0 w 2365214"/>
              <a:gd name="connsiteY19" fmla="*/ 878151 h 1674337"/>
              <a:gd name="connsiteX20" fmla="*/ 0 w 2365214"/>
              <a:gd name="connsiteY20" fmla="*/ 878154 h 167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5214" h="1674337">
                <a:moveTo>
                  <a:pt x="0" y="878154"/>
                </a:moveTo>
                <a:cubicBezTo>
                  <a:pt x="0" y="790208"/>
                  <a:pt x="71294" y="718914"/>
                  <a:pt x="159240" y="718914"/>
                </a:cubicBezTo>
                <a:lnTo>
                  <a:pt x="394202" y="718914"/>
                </a:lnTo>
                <a:lnTo>
                  <a:pt x="846037" y="0"/>
                </a:lnTo>
                <a:lnTo>
                  <a:pt x="807706" y="706214"/>
                </a:lnTo>
                <a:lnTo>
                  <a:pt x="2205974" y="718914"/>
                </a:lnTo>
                <a:cubicBezTo>
                  <a:pt x="2293920" y="718914"/>
                  <a:pt x="2365214" y="790208"/>
                  <a:pt x="2365214" y="878154"/>
                </a:cubicBezTo>
                <a:lnTo>
                  <a:pt x="2365214" y="878151"/>
                </a:lnTo>
                <a:lnTo>
                  <a:pt x="2365214" y="878151"/>
                </a:lnTo>
                <a:lnTo>
                  <a:pt x="2365214" y="1117007"/>
                </a:lnTo>
                <a:lnTo>
                  <a:pt x="2365214" y="1515097"/>
                </a:lnTo>
                <a:cubicBezTo>
                  <a:pt x="2365214" y="1603043"/>
                  <a:pt x="2293920" y="1674337"/>
                  <a:pt x="2205974" y="1674337"/>
                </a:cubicBezTo>
                <a:lnTo>
                  <a:pt x="985506" y="1674337"/>
                </a:lnTo>
                <a:lnTo>
                  <a:pt x="394202" y="1674337"/>
                </a:lnTo>
                <a:lnTo>
                  <a:pt x="394202" y="1674337"/>
                </a:lnTo>
                <a:lnTo>
                  <a:pt x="159240" y="1674337"/>
                </a:lnTo>
                <a:cubicBezTo>
                  <a:pt x="71294" y="1674337"/>
                  <a:pt x="0" y="1603043"/>
                  <a:pt x="0" y="1515097"/>
                </a:cubicBezTo>
                <a:lnTo>
                  <a:pt x="0" y="1117007"/>
                </a:lnTo>
                <a:lnTo>
                  <a:pt x="0" y="878151"/>
                </a:lnTo>
                <a:lnTo>
                  <a:pt x="0" y="878151"/>
                </a:lnTo>
                <a:lnTo>
                  <a:pt x="0" y="878154"/>
                </a:lnTo>
                <a:close/>
              </a:path>
            </a:pathLst>
          </a:custGeom>
          <a:solidFill>
            <a:schemeClr val="bg1">
              <a:alpha val="74000"/>
            </a:schemeClr>
          </a:solidFill>
          <a:ln w="9525">
            <a:solidFill>
              <a:schemeClr val="bg1">
                <a:lumMod val="50000"/>
              </a:schemeClr>
            </a:solidFill>
            <a:miter lim="800000"/>
            <a:headEnd/>
            <a:tailEnd/>
          </a:ln>
        </p:spPr>
        <p:txBody>
          <a:bodyPr lIns="87269" tIns="810000" rIns="87269" bIns="43635" anchor="ct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lvl="0">
              <a:spcBef>
                <a:spcPts val="0"/>
              </a:spcBef>
              <a:buNone/>
              <a:defRPr/>
            </a:pPr>
            <a:r>
              <a:rPr lang="ja-JP" altLang="en-US" sz="1800" b="1" dirty="0">
                <a:solidFill>
                  <a:prstClr val="black">
                    <a:lumMod val="75000"/>
                    <a:lumOff val="25000"/>
                  </a:prstClr>
                </a:solidFill>
                <a:latin typeface="Segoe UI" panose="020B0502040204020203" pitchFamily="34" charset="0"/>
                <a:ea typeface="メイリオ" panose="020B0604030504040204" pitchFamily="50" charset="-128"/>
              </a:rPr>
              <a:t>コネクターは、きれいなタオル等の上に置いておく</a:t>
            </a:r>
            <a:endParaRPr kumimoji="1" lang="en-US" altLang="ja-JP" sz="18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メイリオ" panose="020B0604030504040204" pitchFamily="50" charset="-128"/>
              <a:cs typeface="+mn-cs"/>
            </a:endParaRPr>
          </a:p>
        </p:txBody>
      </p:sp>
      <p:sp>
        <p:nvSpPr>
          <p:cNvPr id="14" name="スライド番号プレースホルダー 1">
            <a:extLst>
              <a:ext uri="{FF2B5EF4-FFF2-40B4-BE49-F238E27FC236}">
                <a16:creationId xmlns:a16="http://schemas.microsoft.com/office/drawing/2014/main" id="{AF80F5B2-51DD-4265-AA43-79DA5815F8F4}"/>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57</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87328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a:extLst>
              <a:ext uri="{FF2B5EF4-FFF2-40B4-BE49-F238E27FC236}">
                <a16:creationId xmlns:a16="http://schemas.microsoft.com/office/drawing/2014/main" id="{52F92225-649F-4B32-BF37-BA40FAC8ECDB}"/>
              </a:ext>
            </a:extLst>
          </p:cNvPr>
          <p:cNvSpPr>
            <a:spLocks noGrp="1" noChangeArrowheads="1"/>
          </p:cNvSpPr>
          <p:nvPr>
            <p:ph type="title"/>
          </p:nvPr>
        </p:nvSpPr>
        <p:spPr/>
        <p:txBody>
          <a:bodyPr>
            <a:noAutofit/>
          </a:bodyPr>
          <a:lstStyle/>
          <a:p>
            <a:pPr marL="1085850" indent="-1085850" eaLnBrk="1" hangingPunct="1"/>
            <a:r>
              <a:rPr lang="ja-JP" altLang="en-US" sz="2900" dirty="0"/>
              <a:t>手順⑪気管カニューレ内部を吸引する</a:t>
            </a:r>
            <a:endParaRPr lang="ja-JP" altLang="en-US" sz="2900" dirty="0">
              <a:solidFill>
                <a:schemeClr val="tx1"/>
              </a:solidFill>
            </a:endParaRPr>
          </a:p>
        </p:txBody>
      </p:sp>
      <p:sp>
        <p:nvSpPr>
          <p:cNvPr id="72711" name="Text Box 25">
            <a:extLst>
              <a:ext uri="{FF2B5EF4-FFF2-40B4-BE49-F238E27FC236}">
                <a16:creationId xmlns:a16="http://schemas.microsoft.com/office/drawing/2014/main" id="{8A861B54-DE40-4F86-BA87-13F111AC3365}"/>
              </a:ext>
            </a:extLst>
          </p:cNvPr>
          <p:cNvSpPr txBox="1">
            <a:spLocks noChangeArrowheads="1"/>
          </p:cNvSpPr>
          <p:nvPr/>
        </p:nvSpPr>
        <p:spPr bwMode="auto">
          <a:xfrm>
            <a:off x="3636464" y="2160000"/>
            <a:ext cx="1476163" cy="383619"/>
          </a:xfrm>
          <a:prstGeom prst="trapezoid">
            <a:avLst/>
          </a:prstGeom>
          <a:solidFill>
            <a:schemeClr val="accent3">
              <a:lumMod val="20000"/>
              <a:lumOff val="80000"/>
            </a:schemeClr>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72712" name="Text Box 8">
            <a:extLst>
              <a:ext uri="{FF2B5EF4-FFF2-40B4-BE49-F238E27FC236}">
                <a16:creationId xmlns:a16="http://schemas.microsoft.com/office/drawing/2014/main" id="{AD8A333E-464C-484B-BC71-87FC585E78FD}"/>
              </a:ext>
            </a:extLst>
          </p:cNvPr>
          <p:cNvSpPr txBox="1">
            <a:spLocks noChangeArrowheads="1"/>
          </p:cNvSpPr>
          <p:nvPr/>
        </p:nvSpPr>
        <p:spPr bwMode="auto">
          <a:xfrm>
            <a:off x="3636464" y="2536240"/>
            <a:ext cx="5112000" cy="3916948"/>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・気管カニューレの手ないしセッシでの持ち方は正しいか。</a:t>
            </a: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・どの時期で陰圧をかけるかどうかは、あらかじめ決めておく。</a:t>
            </a: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・吸入カテーテルは気管ニューレの先端を越えていないか。</a:t>
            </a:r>
            <a:endParaRPr kumimoji="1" lang="en-US" altLang="ja-JP" sz="1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endParaRP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・吸引中、直後の対象者の呼吸状態・顔色に気をつける。異常があった場合、看護師や医師に即座に報告したか。</a:t>
            </a: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・陰圧をかけて吸引できているか。</a:t>
            </a: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・吸引は、できるだけ最短時間で。</a:t>
            </a: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・手で操作する場合、吸引カテーテルを左右に回転させながらゆっくり引き抜いているか。</a:t>
            </a:r>
          </a:p>
        </p:txBody>
      </p:sp>
      <p:sp>
        <p:nvSpPr>
          <p:cNvPr id="18" name="Text Box 4">
            <a:extLst>
              <a:ext uri="{FF2B5EF4-FFF2-40B4-BE49-F238E27FC236}">
                <a16:creationId xmlns:a16="http://schemas.microsoft.com/office/drawing/2014/main" id="{9B00A604-C43C-4E4E-9780-8993E7EFB1E1}"/>
              </a:ext>
            </a:extLst>
          </p:cNvPr>
          <p:cNvSpPr txBox="1">
            <a:spLocks noChangeArrowheads="1"/>
          </p:cNvSpPr>
          <p:nvPr/>
        </p:nvSpPr>
        <p:spPr bwMode="auto">
          <a:xfrm>
            <a:off x="252000" y="1170000"/>
            <a:ext cx="8656922" cy="94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○初めから陰圧をかけて喀痰を引きながら挿入し、そのまま陰圧をかけて引き抜きながら吸引する。</a:t>
            </a:r>
          </a:p>
        </p:txBody>
      </p:sp>
      <p:pic>
        <p:nvPicPr>
          <p:cNvPr id="21" name="図 20">
            <a:extLst>
              <a:ext uri="{FF2B5EF4-FFF2-40B4-BE49-F238E27FC236}">
                <a16:creationId xmlns:a16="http://schemas.microsoft.com/office/drawing/2014/main" id="{EC777CB2-C094-487D-BD00-1E1DBDCEB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02" y="4106010"/>
            <a:ext cx="3127538" cy="2347178"/>
          </a:xfrm>
          <a:prstGeom prst="rect">
            <a:avLst/>
          </a:prstGeom>
        </p:spPr>
      </p:pic>
      <p:sp>
        <p:nvSpPr>
          <p:cNvPr id="22" name="AutoShape 4">
            <a:extLst>
              <a:ext uri="{FF2B5EF4-FFF2-40B4-BE49-F238E27FC236}">
                <a16:creationId xmlns:a16="http://schemas.microsoft.com/office/drawing/2014/main" id="{A8DDC76B-C138-4414-87D3-74A2CA4D0F17}"/>
              </a:ext>
            </a:extLst>
          </p:cNvPr>
          <p:cNvSpPr>
            <a:spLocks noChangeArrowheads="1"/>
          </p:cNvSpPr>
          <p:nvPr/>
        </p:nvSpPr>
        <p:spPr bwMode="auto">
          <a:xfrm>
            <a:off x="395288" y="2147536"/>
            <a:ext cx="3132000" cy="2304042"/>
          </a:xfrm>
          <a:custGeom>
            <a:avLst/>
            <a:gdLst>
              <a:gd name="connsiteX0" fmla="*/ 0 w 3132000"/>
              <a:gd name="connsiteY0" fmla="*/ 280129 h 1680740"/>
              <a:gd name="connsiteX1" fmla="*/ 280129 w 3132000"/>
              <a:gd name="connsiteY1" fmla="*/ 0 h 1680740"/>
              <a:gd name="connsiteX2" fmla="*/ 1827000 w 3132000"/>
              <a:gd name="connsiteY2" fmla="*/ 0 h 1680740"/>
              <a:gd name="connsiteX3" fmla="*/ 1827000 w 3132000"/>
              <a:gd name="connsiteY3" fmla="*/ 0 h 1680740"/>
              <a:gd name="connsiteX4" fmla="*/ 2610000 w 3132000"/>
              <a:gd name="connsiteY4" fmla="*/ 0 h 1680740"/>
              <a:gd name="connsiteX5" fmla="*/ 2851871 w 3132000"/>
              <a:gd name="connsiteY5" fmla="*/ 0 h 1680740"/>
              <a:gd name="connsiteX6" fmla="*/ 3132000 w 3132000"/>
              <a:gd name="connsiteY6" fmla="*/ 280129 h 1680740"/>
              <a:gd name="connsiteX7" fmla="*/ 3132000 w 3132000"/>
              <a:gd name="connsiteY7" fmla="*/ 980432 h 1680740"/>
              <a:gd name="connsiteX8" fmla="*/ 3132000 w 3132000"/>
              <a:gd name="connsiteY8" fmla="*/ 980432 h 1680740"/>
              <a:gd name="connsiteX9" fmla="*/ 3132000 w 3132000"/>
              <a:gd name="connsiteY9" fmla="*/ 1400617 h 1680740"/>
              <a:gd name="connsiteX10" fmla="*/ 3132000 w 3132000"/>
              <a:gd name="connsiteY10" fmla="*/ 1400611 h 1680740"/>
              <a:gd name="connsiteX11" fmla="*/ 2851871 w 3132000"/>
              <a:gd name="connsiteY11" fmla="*/ 1680740 h 1680740"/>
              <a:gd name="connsiteX12" fmla="*/ 2610000 w 3132000"/>
              <a:gd name="connsiteY12" fmla="*/ 1680740 h 1680740"/>
              <a:gd name="connsiteX13" fmla="*/ 1722819 w 3132000"/>
              <a:gd name="connsiteY13" fmla="*/ 2304042 h 1680740"/>
              <a:gd name="connsiteX14" fmla="*/ 1827000 w 3132000"/>
              <a:gd name="connsiteY14" fmla="*/ 1680740 h 1680740"/>
              <a:gd name="connsiteX15" fmla="*/ 280129 w 3132000"/>
              <a:gd name="connsiteY15" fmla="*/ 1680740 h 1680740"/>
              <a:gd name="connsiteX16" fmla="*/ 0 w 3132000"/>
              <a:gd name="connsiteY16" fmla="*/ 1400611 h 1680740"/>
              <a:gd name="connsiteX17" fmla="*/ 0 w 3132000"/>
              <a:gd name="connsiteY17" fmla="*/ 1400617 h 1680740"/>
              <a:gd name="connsiteX18" fmla="*/ 0 w 3132000"/>
              <a:gd name="connsiteY18" fmla="*/ 980432 h 1680740"/>
              <a:gd name="connsiteX19" fmla="*/ 0 w 3132000"/>
              <a:gd name="connsiteY19" fmla="*/ 980432 h 1680740"/>
              <a:gd name="connsiteX20" fmla="*/ 0 w 3132000"/>
              <a:gd name="connsiteY20" fmla="*/ 280129 h 1680740"/>
              <a:gd name="connsiteX0" fmla="*/ 0 w 3132000"/>
              <a:gd name="connsiteY0" fmla="*/ 280129 h 2304042"/>
              <a:gd name="connsiteX1" fmla="*/ 280129 w 3132000"/>
              <a:gd name="connsiteY1" fmla="*/ 0 h 2304042"/>
              <a:gd name="connsiteX2" fmla="*/ 1827000 w 3132000"/>
              <a:gd name="connsiteY2" fmla="*/ 0 h 2304042"/>
              <a:gd name="connsiteX3" fmla="*/ 1827000 w 3132000"/>
              <a:gd name="connsiteY3" fmla="*/ 0 h 2304042"/>
              <a:gd name="connsiteX4" fmla="*/ 2610000 w 3132000"/>
              <a:gd name="connsiteY4" fmla="*/ 0 h 2304042"/>
              <a:gd name="connsiteX5" fmla="*/ 2851871 w 3132000"/>
              <a:gd name="connsiteY5" fmla="*/ 0 h 2304042"/>
              <a:gd name="connsiteX6" fmla="*/ 3132000 w 3132000"/>
              <a:gd name="connsiteY6" fmla="*/ 280129 h 2304042"/>
              <a:gd name="connsiteX7" fmla="*/ 3132000 w 3132000"/>
              <a:gd name="connsiteY7" fmla="*/ 980432 h 2304042"/>
              <a:gd name="connsiteX8" fmla="*/ 3132000 w 3132000"/>
              <a:gd name="connsiteY8" fmla="*/ 980432 h 2304042"/>
              <a:gd name="connsiteX9" fmla="*/ 3132000 w 3132000"/>
              <a:gd name="connsiteY9" fmla="*/ 1400617 h 2304042"/>
              <a:gd name="connsiteX10" fmla="*/ 3132000 w 3132000"/>
              <a:gd name="connsiteY10" fmla="*/ 1400611 h 2304042"/>
              <a:gd name="connsiteX11" fmla="*/ 2851871 w 3132000"/>
              <a:gd name="connsiteY11" fmla="*/ 1680740 h 2304042"/>
              <a:gd name="connsiteX12" fmla="*/ 2495700 w 3132000"/>
              <a:gd name="connsiteY12" fmla="*/ 1693440 h 2304042"/>
              <a:gd name="connsiteX13" fmla="*/ 1722819 w 3132000"/>
              <a:gd name="connsiteY13" fmla="*/ 2304042 h 2304042"/>
              <a:gd name="connsiteX14" fmla="*/ 1827000 w 3132000"/>
              <a:gd name="connsiteY14" fmla="*/ 1680740 h 2304042"/>
              <a:gd name="connsiteX15" fmla="*/ 280129 w 3132000"/>
              <a:gd name="connsiteY15" fmla="*/ 1680740 h 2304042"/>
              <a:gd name="connsiteX16" fmla="*/ 0 w 3132000"/>
              <a:gd name="connsiteY16" fmla="*/ 1400611 h 2304042"/>
              <a:gd name="connsiteX17" fmla="*/ 0 w 3132000"/>
              <a:gd name="connsiteY17" fmla="*/ 1400617 h 2304042"/>
              <a:gd name="connsiteX18" fmla="*/ 0 w 3132000"/>
              <a:gd name="connsiteY18" fmla="*/ 980432 h 2304042"/>
              <a:gd name="connsiteX19" fmla="*/ 0 w 3132000"/>
              <a:gd name="connsiteY19" fmla="*/ 980432 h 2304042"/>
              <a:gd name="connsiteX20" fmla="*/ 0 w 3132000"/>
              <a:gd name="connsiteY20" fmla="*/ 280129 h 230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32000" h="2304042">
                <a:moveTo>
                  <a:pt x="0" y="280129"/>
                </a:moveTo>
                <a:cubicBezTo>
                  <a:pt x="0" y="125418"/>
                  <a:pt x="125418" y="0"/>
                  <a:pt x="280129" y="0"/>
                </a:cubicBezTo>
                <a:lnTo>
                  <a:pt x="1827000" y="0"/>
                </a:lnTo>
                <a:lnTo>
                  <a:pt x="1827000" y="0"/>
                </a:lnTo>
                <a:lnTo>
                  <a:pt x="2610000" y="0"/>
                </a:lnTo>
                <a:lnTo>
                  <a:pt x="2851871" y="0"/>
                </a:lnTo>
                <a:cubicBezTo>
                  <a:pt x="3006582" y="0"/>
                  <a:pt x="3132000" y="125418"/>
                  <a:pt x="3132000" y="280129"/>
                </a:cubicBezTo>
                <a:lnTo>
                  <a:pt x="3132000" y="980432"/>
                </a:lnTo>
                <a:lnTo>
                  <a:pt x="3132000" y="980432"/>
                </a:lnTo>
                <a:lnTo>
                  <a:pt x="3132000" y="1400617"/>
                </a:lnTo>
                <a:lnTo>
                  <a:pt x="3132000" y="1400611"/>
                </a:lnTo>
                <a:cubicBezTo>
                  <a:pt x="3132000" y="1555322"/>
                  <a:pt x="3006582" y="1680740"/>
                  <a:pt x="2851871" y="1680740"/>
                </a:cubicBezTo>
                <a:lnTo>
                  <a:pt x="2495700" y="1693440"/>
                </a:lnTo>
                <a:lnTo>
                  <a:pt x="1722819" y="2304042"/>
                </a:lnTo>
                <a:lnTo>
                  <a:pt x="1827000" y="1680740"/>
                </a:lnTo>
                <a:lnTo>
                  <a:pt x="280129" y="1680740"/>
                </a:lnTo>
                <a:cubicBezTo>
                  <a:pt x="125418" y="1680740"/>
                  <a:pt x="0" y="1555322"/>
                  <a:pt x="0" y="1400611"/>
                </a:cubicBezTo>
                <a:lnTo>
                  <a:pt x="0" y="1400617"/>
                </a:lnTo>
                <a:lnTo>
                  <a:pt x="0" y="980432"/>
                </a:lnTo>
                <a:lnTo>
                  <a:pt x="0" y="980432"/>
                </a:lnTo>
                <a:lnTo>
                  <a:pt x="0" y="280129"/>
                </a:lnTo>
                <a:close/>
              </a:path>
            </a:pathLst>
          </a:custGeom>
          <a:solidFill>
            <a:schemeClr val="bg1"/>
          </a:solidFill>
          <a:ln w="9525">
            <a:solidFill>
              <a:schemeClr val="bg1">
                <a:lumMod val="50000"/>
              </a:schemeClr>
            </a:solidFill>
            <a:miter lim="800000"/>
            <a:headEnd/>
            <a:tailEnd/>
          </a:ln>
        </p:spPr>
        <p:txBody>
          <a:bodyPr lIns="180000" tIns="108000" rIns="87269" bIns="43635" anchor="t"/>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１回の吸引は</a:t>
            </a:r>
            <a:r>
              <a:rPr kumimoji="1" lang="en-US" altLang="ja-JP" sz="2400" b="1"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10</a:t>
            </a:r>
            <a:r>
              <a:rPr kumimoji="1" lang="ja-JP" altLang="en-US" sz="2400" b="1"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秒以内で。しかし出来るだけ最短時間で効率よく行う。</a:t>
            </a:r>
          </a:p>
        </p:txBody>
      </p:sp>
      <p:sp>
        <p:nvSpPr>
          <p:cNvPr id="10" name="テキスト ボックス 9">
            <a:extLst>
              <a:ext uri="{FF2B5EF4-FFF2-40B4-BE49-F238E27FC236}">
                <a16:creationId xmlns:a16="http://schemas.microsoft.com/office/drawing/2014/main" id="{93C1DB83-76A3-4E1D-88A8-9BF8D7BB449D}"/>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9" name="スライド番号プレースホルダー 1">
            <a:extLst>
              <a:ext uri="{FF2B5EF4-FFF2-40B4-BE49-F238E27FC236}">
                <a16:creationId xmlns:a16="http://schemas.microsoft.com/office/drawing/2014/main" id="{F5F36570-59E9-4108-9E6B-0E95D357A163}"/>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58</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0164517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a:extLst>
              <a:ext uri="{FF2B5EF4-FFF2-40B4-BE49-F238E27FC236}">
                <a16:creationId xmlns:a16="http://schemas.microsoft.com/office/drawing/2014/main" id="{E0673BFE-233F-4A83-AE95-B0CC8DB36E99}"/>
              </a:ext>
            </a:extLst>
          </p:cNvPr>
          <p:cNvSpPr>
            <a:spLocks noGrp="1" noChangeArrowheads="1"/>
          </p:cNvSpPr>
          <p:nvPr>
            <p:ph type="title"/>
          </p:nvPr>
        </p:nvSpPr>
        <p:spPr/>
        <p:txBody>
          <a:bodyPr>
            <a:noAutofit/>
          </a:bodyPr>
          <a:lstStyle/>
          <a:p>
            <a:pPr marL="1085850" indent="-1085850" eaLnBrk="1" hangingPunct="1"/>
            <a:r>
              <a:rPr lang="ja-JP" altLang="en-US" sz="2900" dirty="0"/>
              <a:t>手順⑫　</a:t>
            </a:r>
            <a:r>
              <a:rPr lang="en-US" altLang="ja-JP" sz="2400" dirty="0"/>
              <a:t>※</a:t>
            </a:r>
            <a:r>
              <a:rPr lang="ja-JP" altLang="en-US" sz="2400" dirty="0"/>
              <a:t>気管切開での人工呼吸器使用者の場合のみ</a:t>
            </a:r>
          </a:p>
        </p:txBody>
      </p:sp>
      <p:sp>
        <p:nvSpPr>
          <p:cNvPr id="12" name="テキスト ボックス 11">
            <a:extLst>
              <a:ext uri="{FF2B5EF4-FFF2-40B4-BE49-F238E27FC236}">
                <a16:creationId xmlns:a16="http://schemas.microsoft.com/office/drawing/2014/main" id="{6851E5C6-0DF9-4B42-B2B5-191F7460E53B}"/>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pic>
        <p:nvPicPr>
          <p:cNvPr id="11" name="図 10">
            <a:extLst>
              <a:ext uri="{FF2B5EF4-FFF2-40B4-BE49-F238E27FC236}">
                <a16:creationId xmlns:a16="http://schemas.microsoft.com/office/drawing/2014/main" id="{B7BB8556-6A90-4110-95BC-0D78240AB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256" y="2113370"/>
            <a:ext cx="4104429" cy="3077044"/>
          </a:xfrm>
          <a:prstGeom prst="rect">
            <a:avLst/>
          </a:prstGeom>
        </p:spPr>
      </p:pic>
      <p:sp>
        <p:nvSpPr>
          <p:cNvPr id="13" name="Text Box 25">
            <a:extLst>
              <a:ext uri="{FF2B5EF4-FFF2-40B4-BE49-F238E27FC236}">
                <a16:creationId xmlns:a16="http://schemas.microsoft.com/office/drawing/2014/main" id="{73EB6A04-AFAD-4D05-A5F0-ED5784DE0470}"/>
              </a:ext>
            </a:extLst>
          </p:cNvPr>
          <p:cNvSpPr txBox="1">
            <a:spLocks noChangeArrowheads="1"/>
          </p:cNvSpPr>
          <p:nvPr/>
        </p:nvSpPr>
        <p:spPr bwMode="auto">
          <a:xfrm>
            <a:off x="4602765" y="4887169"/>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4" name="Text Box 8">
            <a:extLst>
              <a:ext uri="{FF2B5EF4-FFF2-40B4-BE49-F238E27FC236}">
                <a16:creationId xmlns:a16="http://schemas.microsoft.com/office/drawing/2014/main" id="{5324E428-067B-44CA-9513-4787B1D6F8E4}"/>
              </a:ext>
            </a:extLst>
          </p:cNvPr>
          <p:cNvSpPr txBox="1">
            <a:spLocks noChangeArrowheads="1"/>
          </p:cNvSpPr>
          <p:nvPr/>
        </p:nvSpPr>
        <p:spPr bwMode="auto">
          <a:xfrm>
            <a:off x="4572000" y="5270788"/>
            <a:ext cx="4032448" cy="1254556"/>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 ・フレキシブルチューブ内に水滴が付いている場合、水滴をはらった後に、コネクターを気管カニューレに接続しているか。</a:t>
            </a:r>
          </a:p>
        </p:txBody>
      </p:sp>
      <p:sp>
        <p:nvSpPr>
          <p:cNvPr id="15" name="円形吹き出し 3">
            <a:extLst>
              <a:ext uri="{FF2B5EF4-FFF2-40B4-BE49-F238E27FC236}">
                <a16:creationId xmlns:a16="http://schemas.microsoft.com/office/drawing/2014/main" id="{C5CAC2BC-A0F3-4B59-A58D-82F85C9EC5F3}"/>
              </a:ext>
            </a:extLst>
          </p:cNvPr>
          <p:cNvSpPr>
            <a:spLocks noChangeArrowheads="1"/>
          </p:cNvSpPr>
          <p:nvPr/>
        </p:nvSpPr>
        <p:spPr bwMode="auto">
          <a:xfrm>
            <a:off x="251520" y="4266444"/>
            <a:ext cx="3962400" cy="1586355"/>
          </a:xfrm>
          <a:prstGeom prst="wedgeRoundRectCallout">
            <a:avLst>
              <a:gd name="adj1" fmla="val 66255"/>
              <a:gd name="adj2" fmla="val -50994"/>
              <a:gd name="adj3" fmla="val 16667"/>
            </a:avLst>
          </a:prstGeom>
          <a:solidFill>
            <a:schemeClr val="bg1">
              <a:alpha val="65000"/>
            </a:schemeClr>
          </a:solidFill>
          <a:ln w="25400" algn="ctr">
            <a:solidFill>
              <a:schemeClr val="bg1">
                <a:lumMod val="50000"/>
              </a:schemeClr>
            </a:solidFill>
            <a:miter lim="800000"/>
            <a:headEnd/>
            <a:tailEnd/>
          </a:ln>
        </p:spPr>
        <p:txBody>
          <a:bodyPr lIns="87269" tIns="43635" rIns="87269" bIns="43635" anchor="ct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ctr" defTabSz="873125" rtl="0" eaLnBrk="1" fontAlgn="auto" latinLnBrk="0" hangingPunct="1">
              <a:lnSpc>
                <a:spcPct val="100000"/>
              </a:lnSpc>
              <a:spcBef>
                <a:spcPct val="0"/>
              </a:spcBef>
              <a:spcAft>
                <a:spcPts val="0"/>
              </a:spcAft>
              <a:buClrTx/>
              <a:buSzTx/>
              <a:buFontTx/>
              <a:buNone/>
              <a:tabLst/>
              <a:defRPr/>
            </a:pPr>
            <a:endParaRPr kumimoji="1" lang="ja-JP" altLang="en-US" sz="19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Text Box 5">
            <a:extLst>
              <a:ext uri="{FF2B5EF4-FFF2-40B4-BE49-F238E27FC236}">
                <a16:creationId xmlns:a16="http://schemas.microsoft.com/office/drawing/2014/main" id="{EA8B0473-7097-4521-8D14-A5278E519BFF}"/>
              </a:ext>
            </a:extLst>
          </p:cNvPr>
          <p:cNvSpPr txBox="1">
            <a:spLocks noChangeArrowheads="1"/>
          </p:cNvSpPr>
          <p:nvPr/>
        </p:nvSpPr>
        <p:spPr bwMode="auto">
          <a:xfrm>
            <a:off x="321568" y="4338451"/>
            <a:ext cx="3962400" cy="144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22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メイリオ" panose="020B0604030504040204" pitchFamily="50" charset="-128"/>
                <a:cs typeface="+mn-cs"/>
              </a:rPr>
              <a:t>この時フレキシブルチューブ内にたまった水滴をはらい、気管カニューレ内部に落ちないように注意する。</a:t>
            </a:r>
          </a:p>
        </p:txBody>
      </p:sp>
      <p:sp>
        <p:nvSpPr>
          <p:cNvPr id="20" name="Text Box 3">
            <a:extLst>
              <a:ext uri="{FF2B5EF4-FFF2-40B4-BE49-F238E27FC236}">
                <a16:creationId xmlns:a16="http://schemas.microsoft.com/office/drawing/2014/main" id="{0018CA1F-09B3-43C7-84EB-8AAFF4A2B6A0}"/>
              </a:ext>
            </a:extLst>
          </p:cNvPr>
          <p:cNvSpPr txBox="1">
            <a:spLocks noChangeArrowheads="1"/>
          </p:cNvSpPr>
          <p:nvPr/>
        </p:nvSpPr>
        <p:spPr bwMode="auto">
          <a:xfrm>
            <a:off x="251521" y="1182959"/>
            <a:ext cx="8640959" cy="94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○吸引後、フレキシブルチューブ先端のコネクターを、</a:t>
            </a:r>
            <a:r>
              <a:rPr lang="ja-JP" altLang="en-US" b="1" dirty="0">
                <a:solidFill>
                  <a:srgbClr val="C00000"/>
                </a:solidFill>
              </a:rPr>
              <a:t>すぐに</a:t>
            </a:r>
            <a:r>
              <a:rPr lang="ja-JP" altLang="en-US" dirty="0"/>
              <a:t>気管カニューレに接続する。</a:t>
            </a:r>
          </a:p>
        </p:txBody>
      </p:sp>
      <p:sp>
        <p:nvSpPr>
          <p:cNvPr id="21" name="AutoShape 20">
            <a:extLst>
              <a:ext uri="{FF2B5EF4-FFF2-40B4-BE49-F238E27FC236}">
                <a16:creationId xmlns:a16="http://schemas.microsoft.com/office/drawing/2014/main" id="{33A2C71C-C33E-4E12-A9A8-45855C7FFC69}"/>
              </a:ext>
            </a:extLst>
          </p:cNvPr>
          <p:cNvSpPr>
            <a:spLocks noChangeArrowheads="1"/>
          </p:cNvSpPr>
          <p:nvPr/>
        </p:nvSpPr>
        <p:spPr bwMode="auto">
          <a:xfrm>
            <a:off x="1259632" y="2113370"/>
            <a:ext cx="1440409" cy="792088"/>
          </a:xfrm>
          <a:prstGeom prst="upArrowCallout">
            <a:avLst>
              <a:gd name="adj1" fmla="val 25000"/>
              <a:gd name="adj2" fmla="val 25000"/>
              <a:gd name="adj3" fmla="val 25000"/>
              <a:gd name="adj4" fmla="val 51217"/>
            </a:avLst>
          </a:prstGeom>
          <a:solidFill>
            <a:srgbClr val="C00000"/>
          </a:solidFill>
          <a:ln w="28575">
            <a:noFill/>
            <a:round/>
            <a:headEnd/>
            <a:tailEnd/>
          </a:ln>
        </p:spPr>
        <p:txBody>
          <a:bodyPr wrap="none" tIns="72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chemeClr val="bg1"/>
                </a:solidFill>
                <a:ea typeface="メイリオ" panose="020B0604030504040204" pitchFamily="50" charset="-128"/>
              </a:rPr>
              <a:t>重要</a:t>
            </a:r>
          </a:p>
        </p:txBody>
      </p:sp>
      <p:sp>
        <p:nvSpPr>
          <p:cNvPr id="16" name="スライド番号プレースホルダー 1">
            <a:extLst>
              <a:ext uri="{FF2B5EF4-FFF2-40B4-BE49-F238E27FC236}">
                <a16:creationId xmlns:a16="http://schemas.microsoft.com/office/drawing/2014/main" id="{99CF6519-EFFF-4698-9881-8908C4BABB57}"/>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59</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165984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3">
            <a:extLst>
              <a:ext uri="{FF2B5EF4-FFF2-40B4-BE49-F238E27FC236}">
                <a16:creationId xmlns:a16="http://schemas.microsoft.com/office/drawing/2014/main" id="{6F14CED2-A63C-4FEB-A6FA-1BAE463F4F8E}"/>
              </a:ext>
            </a:extLst>
          </p:cNvPr>
          <p:cNvSpPr>
            <a:spLocks noChangeArrowheads="1"/>
          </p:cNvSpPr>
          <p:nvPr/>
        </p:nvSpPr>
        <p:spPr bwMode="auto">
          <a:xfrm>
            <a:off x="251519" y="1260000"/>
            <a:ext cx="86409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sym typeface="Wingdings" panose="05000000000000000000" pitchFamily="2" charset="2"/>
              </a:rPr>
              <a:t>○対象者に、吸引が終わったことを告げ、喀痰がとり切れたかを確認する。</a:t>
            </a: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4" name="タイトル 3">
            <a:extLst>
              <a:ext uri="{FF2B5EF4-FFF2-40B4-BE49-F238E27FC236}">
                <a16:creationId xmlns:a16="http://schemas.microsoft.com/office/drawing/2014/main" id="{033B75D1-CAFC-41E7-A896-7D7768C08ED4}"/>
              </a:ext>
            </a:extLst>
          </p:cNvPr>
          <p:cNvSpPr>
            <a:spLocks noGrp="1"/>
          </p:cNvSpPr>
          <p:nvPr>
            <p:ph type="title"/>
          </p:nvPr>
        </p:nvSpPr>
        <p:spPr/>
        <p:txBody>
          <a:bodyPr>
            <a:normAutofit fontScale="90000"/>
          </a:bodyPr>
          <a:lstStyle/>
          <a:p>
            <a:r>
              <a:rPr lang="ja-JP" altLang="en-US" dirty="0"/>
              <a:t>手順⑬確認の声かけをする</a:t>
            </a:r>
          </a:p>
        </p:txBody>
      </p:sp>
      <p:pic>
        <p:nvPicPr>
          <p:cNvPr id="10" name="図 9">
            <a:extLst>
              <a:ext uri="{FF2B5EF4-FFF2-40B4-BE49-F238E27FC236}">
                <a16:creationId xmlns:a16="http://schemas.microsoft.com/office/drawing/2014/main" id="{F45BCBAE-07B5-4862-BAED-9DF084BFB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2708047"/>
            <a:ext cx="4319464" cy="3241233"/>
          </a:xfrm>
          <a:prstGeom prst="rect">
            <a:avLst/>
          </a:prstGeom>
        </p:spPr>
      </p:pic>
      <p:grpSp>
        <p:nvGrpSpPr>
          <p:cNvPr id="2" name="グループ化 1"/>
          <p:cNvGrpSpPr/>
          <p:nvPr/>
        </p:nvGrpSpPr>
        <p:grpSpPr>
          <a:xfrm>
            <a:off x="2917626" y="2244933"/>
            <a:ext cx="2950518" cy="1400091"/>
            <a:chOff x="2053530" y="2244933"/>
            <a:chExt cx="2806502" cy="1256075"/>
          </a:xfrm>
        </p:grpSpPr>
        <p:sp>
          <p:nvSpPr>
            <p:cNvPr id="11" name="AutoShape 62">
              <a:extLst>
                <a:ext uri="{FF2B5EF4-FFF2-40B4-BE49-F238E27FC236}">
                  <a16:creationId xmlns:a16="http://schemas.microsoft.com/office/drawing/2014/main" id="{0E933039-5FBF-43B1-BAC7-B7BF27D7F9AF}"/>
                </a:ext>
              </a:extLst>
            </p:cNvPr>
            <p:cNvSpPr>
              <a:spLocks noChangeArrowheads="1"/>
            </p:cNvSpPr>
            <p:nvPr/>
          </p:nvSpPr>
          <p:spPr bwMode="auto">
            <a:xfrm rot="10800000">
              <a:off x="2053530" y="2244933"/>
              <a:ext cx="2734494" cy="1184066"/>
            </a:xfrm>
            <a:prstGeom prst="wedgeRoundRectCallout">
              <a:avLst>
                <a:gd name="adj1" fmla="val 51848"/>
                <a:gd name="adj2" fmla="val -90950"/>
                <a:gd name="adj3" fmla="val 16667"/>
              </a:avLst>
            </a:prstGeom>
            <a:solidFill>
              <a:schemeClr val="bg1"/>
            </a:solidFill>
            <a:ln w="9525">
              <a:solidFill>
                <a:schemeClr val="bg1">
                  <a:lumMod val="50000"/>
                </a:schemeClr>
              </a:solidFill>
              <a:miter lim="800000"/>
              <a:headEnd/>
              <a:tailEnd/>
            </a:ln>
          </p:spPr>
          <p:txBody>
            <a:bodyPr rot="10800000" lIns="87269" tIns="43635" rIns="87269" bIns="43635"/>
            <a:lstStyle/>
            <a:p>
              <a:pPr marL="0" marR="0" lvl="0" indent="0" algn="ctr" defTabSz="873125"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12" name="Text Box 63">
              <a:extLst>
                <a:ext uri="{FF2B5EF4-FFF2-40B4-BE49-F238E27FC236}">
                  <a16:creationId xmlns:a16="http://schemas.microsoft.com/office/drawing/2014/main" id="{AF8C0689-B0B8-407B-B24B-E62E1BC25087}"/>
                </a:ext>
              </a:extLst>
            </p:cNvPr>
            <p:cNvSpPr txBox="1">
              <a:spLocks noChangeArrowheads="1"/>
            </p:cNvSpPr>
            <p:nvPr/>
          </p:nvSpPr>
          <p:spPr bwMode="auto">
            <a:xfrm>
              <a:off x="2125537" y="2304890"/>
              <a:ext cx="2734495" cy="119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○○さん、</a:t>
              </a:r>
            </a:p>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吸引が終わりました。</a:t>
              </a:r>
            </a:p>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panose="020B0604020202020204" pitchFamily="34" charset="0"/>
                  <a:ea typeface="HG丸ｺﾞｼｯｸM-PRO" panose="020F0600000000000000" pitchFamily="50" charset="-128"/>
                  <a:cs typeface="+mn-cs"/>
                </a:rPr>
                <a:t>もう一度、吸引しましょうか？</a:t>
              </a:r>
            </a:p>
          </p:txBody>
        </p:sp>
      </p:grpSp>
      <p:sp>
        <p:nvSpPr>
          <p:cNvPr id="16" name="Text Box 25">
            <a:extLst>
              <a:ext uri="{FF2B5EF4-FFF2-40B4-BE49-F238E27FC236}">
                <a16:creationId xmlns:a16="http://schemas.microsoft.com/office/drawing/2014/main" id="{48B60A59-CBB9-40E6-8473-BD60D4007A73}"/>
              </a:ext>
            </a:extLst>
          </p:cNvPr>
          <p:cNvSpPr txBox="1">
            <a:spLocks noChangeArrowheads="1"/>
          </p:cNvSpPr>
          <p:nvPr/>
        </p:nvSpPr>
        <p:spPr bwMode="auto">
          <a:xfrm>
            <a:off x="4860455" y="392400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3" name="テキスト ボックス 12">
            <a:extLst>
              <a:ext uri="{FF2B5EF4-FFF2-40B4-BE49-F238E27FC236}">
                <a16:creationId xmlns:a16="http://schemas.microsoft.com/office/drawing/2014/main" id="{46424760-87AF-4935-A2D9-881A70BEF8C8}"/>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14" name="Text Box 14">
            <a:extLst>
              <a:ext uri="{FF2B5EF4-FFF2-40B4-BE49-F238E27FC236}">
                <a16:creationId xmlns:a16="http://schemas.microsoft.com/office/drawing/2014/main" id="{2322F3A1-2503-4274-93B2-E3B9AE753F14}"/>
              </a:ext>
            </a:extLst>
          </p:cNvPr>
          <p:cNvSpPr txBox="1">
            <a:spLocks noChangeArrowheads="1"/>
          </p:cNvSpPr>
          <p:nvPr/>
        </p:nvSpPr>
        <p:spPr bwMode="auto">
          <a:xfrm>
            <a:off x="4860455" y="4275093"/>
            <a:ext cx="3888257" cy="1674187"/>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・対象者の意志を確認しているか。喀痰がとり切れていない場合はもう一回繰り返すかを聞いているか。</a:t>
            </a:r>
          </a:p>
        </p:txBody>
      </p:sp>
      <p:sp>
        <p:nvSpPr>
          <p:cNvPr id="15" name="スライド番号プレースホルダー 1">
            <a:extLst>
              <a:ext uri="{FF2B5EF4-FFF2-40B4-BE49-F238E27FC236}">
                <a16:creationId xmlns:a16="http://schemas.microsoft.com/office/drawing/2014/main" id="{E2618946-CFB1-45EA-B1FE-D3C8611B088F}"/>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60</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8378787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a:extLst>
              <a:ext uri="{FF2B5EF4-FFF2-40B4-BE49-F238E27FC236}">
                <a16:creationId xmlns:a16="http://schemas.microsoft.com/office/drawing/2014/main" id="{8797C6A5-E012-4AA5-9E37-B458AEF88507}"/>
              </a:ext>
            </a:extLst>
          </p:cNvPr>
          <p:cNvSpPr>
            <a:spLocks noGrp="1" noChangeArrowheads="1"/>
          </p:cNvSpPr>
          <p:nvPr>
            <p:ph type="title"/>
          </p:nvPr>
        </p:nvSpPr>
        <p:spPr/>
        <p:txBody>
          <a:bodyPr>
            <a:noAutofit/>
          </a:bodyPr>
          <a:lstStyle/>
          <a:p>
            <a:pPr marL="990600" indent="-990600" eaLnBrk="1" hangingPunct="1"/>
            <a:r>
              <a:rPr lang="ja-JP" altLang="en-US" sz="2900" dirty="0"/>
              <a:t>手順⑭吸引カテーテルを洗浄する</a:t>
            </a:r>
          </a:p>
        </p:txBody>
      </p:sp>
      <p:sp>
        <p:nvSpPr>
          <p:cNvPr id="76808" name="Text Box 8">
            <a:extLst>
              <a:ext uri="{FF2B5EF4-FFF2-40B4-BE49-F238E27FC236}">
                <a16:creationId xmlns:a16="http://schemas.microsoft.com/office/drawing/2014/main" id="{E1281040-2AEA-465C-AE8E-3F2A8235D271}"/>
              </a:ext>
            </a:extLst>
          </p:cNvPr>
          <p:cNvSpPr txBox="1">
            <a:spLocks noChangeArrowheads="1"/>
          </p:cNvSpPr>
          <p:nvPr/>
        </p:nvSpPr>
        <p:spPr bwMode="auto">
          <a:xfrm>
            <a:off x="2915816" y="4401344"/>
            <a:ext cx="5832649" cy="2124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spcBef>
                <a:spcPts val="1200"/>
              </a:spcBef>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・吸引カテーテルを、アルコール綿で上から下まで一気に拭き取っているか。</a:t>
            </a: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・気管カニューレ内吸引カテーテル専用の洗浄水等で洗浄しているか。</a:t>
            </a: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・接続管に喀痰が残っていないか。</a:t>
            </a: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・吸引カテーテル内に喀痰が残っていないか。</a:t>
            </a:r>
            <a:endParaRPr kumimoji="1" lang="ja-JP" altLang="en-US" sz="2000" b="0" i="0" u="none" strike="dblStrike" kern="1200" cap="none" spc="0" normalizeH="0" baseline="0" noProof="0" dirty="0">
              <a:ln>
                <a:noFill/>
              </a:ln>
              <a:effectLst/>
              <a:uLnTx/>
              <a:uFillTx/>
              <a:latin typeface="Segoe UI" panose="020B0502040204020203" pitchFamily="34" charset="0"/>
              <a:ea typeface="メイリオ" panose="020B0604030504040204" pitchFamily="50" charset="-128"/>
              <a:cs typeface="+mn-cs"/>
            </a:endParaRPr>
          </a:p>
        </p:txBody>
      </p:sp>
      <p:sp>
        <p:nvSpPr>
          <p:cNvPr id="12" name="Text Box 25">
            <a:extLst>
              <a:ext uri="{FF2B5EF4-FFF2-40B4-BE49-F238E27FC236}">
                <a16:creationId xmlns:a16="http://schemas.microsoft.com/office/drawing/2014/main" id="{6F7CCAD6-4619-4C73-B12A-4B8190081948}"/>
              </a:ext>
            </a:extLst>
          </p:cNvPr>
          <p:cNvSpPr txBox="1">
            <a:spLocks noChangeArrowheads="1"/>
          </p:cNvSpPr>
          <p:nvPr/>
        </p:nvSpPr>
        <p:spPr bwMode="auto">
          <a:xfrm>
            <a:off x="2915816" y="4077072"/>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10" name="テキスト ボックス 9">
            <a:extLst>
              <a:ext uri="{FF2B5EF4-FFF2-40B4-BE49-F238E27FC236}">
                <a16:creationId xmlns:a16="http://schemas.microsoft.com/office/drawing/2014/main" id="{46996E6B-5F28-4051-836E-D8EFB4B99475}"/>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11" name="Rectangle 6">
            <a:extLst>
              <a:ext uri="{FF2B5EF4-FFF2-40B4-BE49-F238E27FC236}">
                <a16:creationId xmlns:a16="http://schemas.microsoft.com/office/drawing/2014/main" id="{B0D098E7-577E-4234-A591-A96209B47E99}"/>
              </a:ext>
            </a:extLst>
          </p:cNvPr>
          <p:cNvSpPr>
            <a:spLocks noChangeArrowheads="1"/>
          </p:cNvSpPr>
          <p:nvPr/>
        </p:nvSpPr>
        <p:spPr bwMode="auto">
          <a:xfrm>
            <a:off x="2843807" y="1260000"/>
            <a:ext cx="6192689"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○吸引カテーテルの外側を、アルコール綿で先端に向かって拭きとる。</a:t>
            </a:r>
          </a:p>
        </p:txBody>
      </p:sp>
      <p:pic>
        <p:nvPicPr>
          <p:cNvPr id="13" name="図 12">
            <a:extLst>
              <a:ext uri="{FF2B5EF4-FFF2-40B4-BE49-F238E27FC236}">
                <a16:creationId xmlns:a16="http://schemas.microsoft.com/office/drawing/2014/main" id="{46D4B25B-91DB-4164-B2FC-18F198A00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1261523"/>
            <a:ext cx="2376265" cy="1779152"/>
          </a:xfrm>
          <a:prstGeom prst="rect">
            <a:avLst/>
          </a:prstGeom>
        </p:spPr>
      </p:pic>
      <p:pic>
        <p:nvPicPr>
          <p:cNvPr id="14" name="図 13">
            <a:extLst>
              <a:ext uri="{FF2B5EF4-FFF2-40B4-BE49-F238E27FC236}">
                <a16:creationId xmlns:a16="http://schemas.microsoft.com/office/drawing/2014/main" id="{3E35A1A8-88A8-4342-ABE3-207C74883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0" y="3147626"/>
            <a:ext cx="2376265" cy="1779152"/>
          </a:xfrm>
          <a:prstGeom prst="rect">
            <a:avLst/>
          </a:prstGeom>
        </p:spPr>
      </p:pic>
      <p:sp>
        <p:nvSpPr>
          <p:cNvPr id="18" name="Rectangle 6">
            <a:extLst>
              <a:ext uri="{FF2B5EF4-FFF2-40B4-BE49-F238E27FC236}">
                <a16:creationId xmlns:a16="http://schemas.microsoft.com/office/drawing/2014/main" id="{E4EB5209-D6B7-4DF5-BF24-15D7BE1F6C7C}"/>
              </a:ext>
            </a:extLst>
          </p:cNvPr>
          <p:cNvSpPr>
            <a:spLocks noChangeArrowheads="1"/>
          </p:cNvSpPr>
          <p:nvPr/>
        </p:nvSpPr>
        <p:spPr bwMode="auto">
          <a:xfrm>
            <a:off x="2843808" y="3146103"/>
            <a:ext cx="5976664"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○吸引カテーテルと接続管の内腔を洗浄水等で洗い流す。</a:t>
            </a:r>
          </a:p>
        </p:txBody>
      </p:sp>
      <p:sp>
        <p:nvSpPr>
          <p:cNvPr id="15" name="スライド番号プレースホルダー 1">
            <a:extLst>
              <a:ext uri="{FF2B5EF4-FFF2-40B4-BE49-F238E27FC236}">
                <a16:creationId xmlns:a16="http://schemas.microsoft.com/office/drawing/2014/main" id="{AF0A1148-4D56-45BF-90DB-E49D20F85FE0}"/>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61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0433152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3">
            <a:extLst>
              <a:ext uri="{FF2B5EF4-FFF2-40B4-BE49-F238E27FC236}">
                <a16:creationId xmlns:a16="http://schemas.microsoft.com/office/drawing/2014/main" id="{4B5C0662-689F-4300-A667-3755A2A8FC89}"/>
              </a:ext>
            </a:extLst>
          </p:cNvPr>
          <p:cNvSpPr>
            <a:spLocks noChangeArrowheads="1"/>
          </p:cNvSpPr>
          <p:nvPr/>
        </p:nvSpPr>
        <p:spPr bwMode="auto">
          <a:xfrm>
            <a:off x="252000" y="1260000"/>
            <a:ext cx="8611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○非利き手で、吸引器のスイッチを切る。</a:t>
            </a:r>
          </a:p>
        </p:txBody>
      </p:sp>
      <p:sp>
        <p:nvSpPr>
          <p:cNvPr id="29704" name="Text Box 25">
            <a:extLst>
              <a:ext uri="{FF2B5EF4-FFF2-40B4-BE49-F238E27FC236}">
                <a16:creationId xmlns:a16="http://schemas.microsoft.com/office/drawing/2014/main" id="{E81BF64D-1974-41E6-B343-C8800A4337AA}"/>
              </a:ext>
            </a:extLst>
          </p:cNvPr>
          <p:cNvSpPr txBox="1">
            <a:spLocks noChangeArrowheads="1"/>
          </p:cNvSpPr>
          <p:nvPr/>
        </p:nvSpPr>
        <p:spPr bwMode="auto">
          <a:xfrm>
            <a:off x="6085958" y="4048778"/>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9705" name="Text Box 14">
            <a:extLst>
              <a:ext uri="{FF2B5EF4-FFF2-40B4-BE49-F238E27FC236}">
                <a16:creationId xmlns:a16="http://schemas.microsoft.com/office/drawing/2014/main" id="{DFCF4DE0-3433-46D7-A06E-650B1120F63C}"/>
              </a:ext>
            </a:extLst>
          </p:cNvPr>
          <p:cNvSpPr txBox="1">
            <a:spLocks noChangeArrowheads="1"/>
          </p:cNvSpPr>
          <p:nvPr/>
        </p:nvSpPr>
        <p:spPr bwMode="auto">
          <a:xfrm>
            <a:off x="6085958" y="4401296"/>
            <a:ext cx="2643035" cy="1692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・吸引器の機械音は、吸引が終わったらできるだけ早く消したい。</a:t>
            </a:r>
          </a:p>
        </p:txBody>
      </p:sp>
      <p:sp>
        <p:nvSpPr>
          <p:cNvPr id="4" name="タイトル 3">
            <a:extLst>
              <a:ext uri="{FF2B5EF4-FFF2-40B4-BE49-F238E27FC236}">
                <a16:creationId xmlns:a16="http://schemas.microsoft.com/office/drawing/2014/main" id="{D639D5B1-74EA-4299-9EEE-441EA866295A}"/>
              </a:ext>
            </a:extLst>
          </p:cNvPr>
          <p:cNvSpPr>
            <a:spLocks noGrp="1"/>
          </p:cNvSpPr>
          <p:nvPr>
            <p:ph type="title"/>
          </p:nvPr>
        </p:nvSpPr>
        <p:spPr/>
        <p:txBody>
          <a:bodyPr>
            <a:normAutofit fontScale="90000"/>
          </a:bodyPr>
          <a:lstStyle/>
          <a:p>
            <a:r>
              <a:rPr lang="ja-JP" altLang="en-US" dirty="0"/>
              <a:t>手順⑮吸引器のスイッチを切る</a:t>
            </a:r>
          </a:p>
        </p:txBody>
      </p:sp>
      <p:pic>
        <p:nvPicPr>
          <p:cNvPr id="10" name="図 9">
            <a:extLst>
              <a:ext uri="{FF2B5EF4-FFF2-40B4-BE49-F238E27FC236}">
                <a16:creationId xmlns:a16="http://schemas.microsoft.com/office/drawing/2014/main" id="{8AF8806C-1101-49F3-BCD5-C3EEDED27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04" y="1941294"/>
            <a:ext cx="5543848" cy="4159840"/>
          </a:xfrm>
          <a:prstGeom prst="rect">
            <a:avLst/>
          </a:prstGeom>
        </p:spPr>
      </p:pic>
      <p:sp>
        <p:nvSpPr>
          <p:cNvPr id="11" name="テキスト ボックス 10">
            <a:extLst>
              <a:ext uri="{FF2B5EF4-FFF2-40B4-BE49-F238E27FC236}">
                <a16:creationId xmlns:a16="http://schemas.microsoft.com/office/drawing/2014/main" id="{9FCA6951-EBE3-49BA-8357-A574C40FE681}"/>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8" name="四角形: 角を丸くする 7">
            <a:extLst>
              <a:ext uri="{FF2B5EF4-FFF2-40B4-BE49-F238E27FC236}">
                <a16:creationId xmlns:a16="http://schemas.microsoft.com/office/drawing/2014/main" id="{6DDCF75A-AFA8-45AF-ACE7-8C3307B59255}"/>
              </a:ext>
            </a:extLst>
          </p:cNvPr>
          <p:cNvSpPr/>
          <p:nvPr/>
        </p:nvSpPr>
        <p:spPr>
          <a:xfrm rot="1107501">
            <a:off x="4009474" y="4023779"/>
            <a:ext cx="360040" cy="14401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1">
            <a:extLst>
              <a:ext uri="{FF2B5EF4-FFF2-40B4-BE49-F238E27FC236}">
                <a16:creationId xmlns:a16="http://schemas.microsoft.com/office/drawing/2014/main" id="{C943EEE7-6281-458F-AB93-A7F20606487E}"/>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62</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985495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3">
            <a:extLst>
              <a:ext uri="{FF2B5EF4-FFF2-40B4-BE49-F238E27FC236}">
                <a16:creationId xmlns:a16="http://schemas.microsoft.com/office/drawing/2014/main" id="{4B5C0662-689F-4300-A667-3755A2A8FC89}"/>
              </a:ext>
            </a:extLst>
          </p:cNvPr>
          <p:cNvSpPr>
            <a:spLocks noChangeArrowheads="1"/>
          </p:cNvSpPr>
          <p:nvPr/>
        </p:nvSpPr>
        <p:spPr bwMode="auto">
          <a:xfrm>
            <a:off x="252000" y="3168000"/>
            <a:ext cx="8611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○吸引</a:t>
            </a:r>
            <a:r>
              <a:rPr kumimoji="1" lang="ja-JP" altLang="en-US" sz="2800" b="0" i="0" u="none" strike="noStrike" kern="1200" cap="none" spc="0" normalizeH="0" baseline="0" noProof="0">
                <a:ln>
                  <a:noFill/>
                </a:ln>
                <a:effectLst/>
                <a:uLnTx/>
                <a:uFillTx/>
                <a:latin typeface="Segoe UI" panose="020B0502040204020203" pitchFamily="34" charset="0"/>
                <a:ea typeface="メイリオ" panose="020B0604030504040204" pitchFamily="50" charset="-128"/>
                <a:cs typeface="+mn-cs"/>
              </a:rPr>
              <a:t>カテーテルを接続管から</a:t>
            </a: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はずし、破棄する</a:t>
            </a:r>
          </a:p>
        </p:txBody>
      </p:sp>
      <p:sp>
        <p:nvSpPr>
          <p:cNvPr id="4" name="タイトル 3">
            <a:extLst>
              <a:ext uri="{FF2B5EF4-FFF2-40B4-BE49-F238E27FC236}">
                <a16:creationId xmlns:a16="http://schemas.microsoft.com/office/drawing/2014/main" id="{D639D5B1-74EA-4299-9EEE-441EA866295A}"/>
              </a:ext>
            </a:extLst>
          </p:cNvPr>
          <p:cNvSpPr>
            <a:spLocks noGrp="1"/>
          </p:cNvSpPr>
          <p:nvPr>
            <p:ph type="title"/>
          </p:nvPr>
        </p:nvSpPr>
        <p:spPr/>
        <p:txBody>
          <a:bodyPr>
            <a:normAutofit fontScale="90000"/>
          </a:bodyPr>
          <a:lstStyle/>
          <a:p>
            <a:r>
              <a:rPr lang="ja-JP" altLang="en-US" dirty="0"/>
              <a:t>＜単回使用＞手順⑯吸引カテーテルを破棄する</a:t>
            </a:r>
          </a:p>
        </p:txBody>
      </p:sp>
      <p:sp>
        <p:nvSpPr>
          <p:cNvPr id="6" name="テキスト ボックス 5">
            <a:extLst>
              <a:ext uri="{FF2B5EF4-FFF2-40B4-BE49-F238E27FC236}">
                <a16:creationId xmlns:a16="http://schemas.microsoft.com/office/drawing/2014/main" id="{BD805ADB-BBC1-4BBB-B9BD-B63AF745BDA9}"/>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5" name="スライド番号プレースホルダー 1">
            <a:extLst>
              <a:ext uri="{FF2B5EF4-FFF2-40B4-BE49-F238E27FC236}">
                <a16:creationId xmlns:a16="http://schemas.microsoft.com/office/drawing/2014/main" id="{5EC827F4-1A8E-4508-B2C3-96C5BEDD695B}"/>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63</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86125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21">
            <a:extLst>
              <a:ext uri="{FF2B5EF4-FFF2-40B4-BE49-F238E27FC236}">
                <a16:creationId xmlns:a16="http://schemas.microsoft.com/office/drawing/2014/main" id="{C889E0BF-37D8-4E48-B6F6-FC9050BEEBC5}"/>
              </a:ext>
            </a:extLst>
          </p:cNvPr>
          <p:cNvSpPr txBox="1">
            <a:spLocks noChangeArrowheads="1"/>
          </p:cNvSpPr>
          <p:nvPr/>
        </p:nvSpPr>
        <p:spPr bwMode="auto">
          <a:xfrm>
            <a:off x="971600" y="4114030"/>
            <a:ext cx="7200800" cy="1907258"/>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・効果的に喀痰を吸引できる体位か。</a:t>
            </a:r>
          </a:p>
          <a:p>
            <a:pPr marL="288000" marR="0" lvl="0" indent="-28800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・喀痰の貯留、出血、腫れ、乾燥などのチェックをしたか。</a:t>
            </a:r>
          </a:p>
        </p:txBody>
      </p:sp>
      <p:sp>
        <p:nvSpPr>
          <p:cNvPr id="17414" name="Text Box 25">
            <a:extLst>
              <a:ext uri="{FF2B5EF4-FFF2-40B4-BE49-F238E27FC236}">
                <a16:creationId xmlns:a16="http://schemas.microsoft.com/office/drawing/2014/main" id="{16BFBECF-A8AF-4EC9-BB92-39307E821008}"/>
              </a:ext>
            </a:extLst>
          </p:cNvPr>
          <p:cNvSpPr txBox="1">
            <a:spLocks noChangeArrowheads="1"/>
          </p:cNvSpPr>
          <p:nvPr/>
        </p:nvSpPr>
        <p:spPr bwMode="auto">
          <a:xfrm>
            <a:off x="971600" y="3744000"/>
            <a:ext cx="1514475" cy="383619"/>
          </a:xfrm>
          <a:prstGeom prst="trapezoid">
            <a:avLst/>
          </a:prstGeom>
          <a:solidFill>
            <a:schemeClr val="accent3">
              <a:lumMod val="20000"/>
              <a:lumOff val="80000"/>
            </a:schemeClr>
          </a:solidFill>
          <a:ln>
            <a:noFill/>
          </a:ln>
          <a:extLst/>
        </p:spPr>
        <p:txBody>
          <a:bodyPr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 name="タイトル 1">
            <a:extLst>
              <a:ext uri="{FF2B5EF4-FFF2-40B4-BE49-F238E27FC236}">
                <a16:creationId xmlns:a16="http://schemas.microsoft.com/office/drawing/2014/main" id="{FF8465C6-7B03-4BC8-862E-D045DB6CCF72}"/>
              </a:ext>
            </a:extLst>
          </p:cNvPr>
          <p:cNvSpPr>
            <a:spLocks noGrp="1"/>
          </p:cNvSpPr>
          <p:nvPr>
            <p:ph type="title"/>
          </p:nvPr>
        </p:nvSpPr>
        <p:spPr/>
        <p:txBody>
          <a:bodyPr>
            <a:normAutofit fontScale="90000"/>
          </a:bodyPr>
          <a:lstStyle/>
          <a:p>
            <a:r>
              <a:rPr lang="ja-JP" altLang="en-US" dirty="0"/>
              <a:t>手順②環境を整え、口腔内を観察する</a:t>
            </a:r>
            <a:endParaRPr kumimoji="1" lang="ja-JP" altLang="en-US" dirty="0"/>
          </a:p>
        </p:txBody>
      </p:sp>
      <p:sp>
        <p:nvSpPr>
          <p:cNvPr id="10" name="Text Box 18">
            <a:extLst>
              <a:ext uri="{FF2B5EF4-FFF2-40B4-BE49-F238E27FC236}">
                <a16:creationId xmlns:a16="http://schemas.microsoft.com/office/drawing/2014/main" id="{0F3FDABB-25C2-4171-98F5-2944B76D5912}"/>
              </a:ext>
            </a:extLst>
          </p:cNvPr>
          <p:cNvSpPr txBox="1">
            <a:spLocks noChangeArrowheads="1"/>
          </p:cNvSpPr>
          <p:nvPr/>
        </p:nvSpPr>
        <p:spPr bwMode="auto">
          <a:xfrm>
            <a:off x="251520" y="1260000"/>
            <a:ext cx="864096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○吸引の環境を整える。</a:t>
            </a: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○効果的に喀痰を吸引できる体位に調整する。</a:t>
            </a:r>
          </a:p>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○口の周囲、口腔内を観察し、喀痰の貯留、出血、腫れ、乾燥などを確認する。</a:t>
            </a:r>
          </a:p>
        </p:txBody>
      </p:sp>
      <p:sp>
        <p:nvSpPr>
          <p:cNvPr id="8" name="テキスト ボックス 7">
            <a:extLst>
              <a:ext uri="{FF2B5EF4-FFF2-40B4-BE49-F238E27FC236}">
                <a16:creationId xmlns:a16="http://schemas.microsoft.com/office/drawing/2014/main" id="{6B6A4D68-A3DB-4D9A-9298-BBC6ADBF01CD}"/>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7" name="スライド番号プレースホルダー 1">
            <a:extLst>
              <a:ext uri="{FF2B5EF4-FFF2-40B4-BE49-F238E27FC236}">
                <a16:creationId xmlns:a16="http://schemas.microsoft.com/office/drawing/2014/main" id="{7503B7AA-6E3E-4533-9338-41748DDAC2C2}"/>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3</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0286477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39D5B1-74EA-4299-9EEE-441EA866295A}"/>
              </a:ext>
            </a:extLst>
          </p:cNvPr>
          <p:cNvSpPr>
            <a:spLocks noGrp="1"/>
          </p:cNvSpPr>
          <p:nvPr>
            <p:ph type="title"/>
          </p:nvPr>
        </p:nvSpPr>
        <p:spPr/>
        <p:txBody>
          <a:bodyPr>
            <a:normAutofit/>
          </a:bodyPr>
          <a:lstStyle/>
          <a:p>
            <a:r>
              <a:rPr lang="ja-JP" altLang="en-US" sz="2200" dirty="0"/>
              <a:t>＜乾燥法、薬液浸漬法＞手順⑯吸引カテーテルを保管容器に戻す</a:t>
            </a:r>
          </a:p>
        </p:txBody>
      </p:sp>
      <p:sp>
        <p:nvSpPr>
          <p:cNvPr id="8" name="Text Box 6">
            <a:extLst>
              <a:ext uri="{FF2B5EF4-FFF2-40B4-BE49-F238E27FC236}">
                <a16:creationId xmlns:a16="http://schemas.microsoft.com/office/drawing/2014/main" id="{4E2D315F-669F-49C7-948D-99CF7A403780}"/>
              </a:ext>
            </a:extLst>
          </p:cNvPr>
          <p:cNvSpPr txBox="1">
            <a:spLocks noChangeArrowheads="1"/>
          </p:cNvSpPr>
          <p:nvPr/>
        </p:nvSpPr>
        <p:spPr bwMode="auto">
          <a:xfrm>
            <a:off x="252000" y="1260000"/>
            <a:ext cx="8660123" cy="35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defPPr>
              <a:defRPr lang="ja-JP"/>
            </a:defPPr>
            <a:lvl1pPr defTabSz="873125">
              <a:spcBef>
                <a:spcPct val="0"/>
              </a:spcBef>
              <a:buFontTx/>
              <a:buNone/>
              <a:defRPr sz="3200">
                <a:latin typeface="Segoe UI" panose="020B0502040204020203" pitchFamily="34" charset="0"/>
                <a:ea typeface="メイリオ" panose="020B0604030504040204" pitchFamily="50" charset="-128"/>
              </a:defRPr>
            </a:lvl1pPr>
            <a:lvl2pPr marL="742950" indent="-285750" defTabSz="873125">
              <a:spcBef>
                <a:spcPct val="20000"/>
              </a:spcBef>
              <a:buChar char="–"/>
              <a:defRPr sz="2600">
                <a:latin typeface="Arial" panose="020B0604020202020204" pitchFamily="34" charset="0"/>
                <a:ea typeface="ＭＳ Ｐゴシック" panose="020B0600070205080204" pitchFamily="50" charset="-128"/>
              </a:defRPr>
            </a:lvl2pPr>
            <a:lvl3pPr marL="1143000" indent="-228600" defTabSz="873125">
              <a:spcBef>
                <a:spcPct val="20000"/>
              </a:spcBef>
              <a:buChar char="•"/>
              <a:defRPr sz="2300">
                <a:latin typeface="Arial" panose="020B0604020202020204" pitchFamily="34" charset="0"/>
                <a:ea typeface="ＭＳ Ｐゴシック" panose="020B0600070205080204" pitchFamily="50" charset="-128"/>
              </a:defRPr>
            </a:lvl3pPr>
            <a:lvl4pPr marL="1600200" indent="-228600" defTabSz="873125">
              <a:spcBef>
                <a:spcPct val="20000"/>
              </a:spcBef>
              <a:buChar char="–"/>
              <a:defRPr sz="1900">
                <a:latin typeface="Arial" panose="020B0604020202020204" pitchFamily="34" charset="0"/>
                <a:ea typeface="ＭＳ Ｐゴシック" panose="020B0600070205080204" pitchFamily="50" charset="-128"/>
              </a:defRPr>
            </a:lvl4pPr>
            <a:lvl5pPr marL="2057400" indent="-228600" defTabSz="873125">
              <a:spcBef>
                <a:spcPct val="20000"/>
              </a:spcBef>
              <a:buChar char="»"/>
              <a:defRPr sz="1900">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9pPr>
          </a:lstStyle>
          <a:p>
            <a:pPr marL="360000" marR="0" lvl="0" indent="-360000" algn="l" defTabSz="873125" rtl="0" eaLnBrk="1" fontAlgn="auto" latinLnBrk="0" hangingPunct="1">
              <a:lnSpc>
                <a:spcPct val="100000"/>
              </a:lnSpc>
              <a:spcBef>
                <a:spcPts val="140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○乾燥法</a:t>
            </a:r>
            <a:endParaRPr kumimoji="1" lang="en-US" altLang="ja-JP"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endParaRPr>
          </a:p>
          <a:p>
            <a:pPr marL="360000" marR="0" lvl="0" indent="-360000" algn="l" defTabSz="873125" rtl="0" eaLnBrk="1" fontAlgn="auto" latinLnBrk="0" hangingPunct="1">
              <a:lnSpc>
                <a:spcPct val="100000"/>
              </a:lnSpc>
              <a:spcBef>
                <a:spcPts val="600"/>
              </a:spcBef>
              <a:spcAft>
                <a:spcPts val="2800"/>
              </a:spcAft>
              <a:buClrTx/>
              <a:buSzTx/>
              <a:buFontTx/>
              <a:buNone/>
              <a:tabLst/>
              <a:defRPr/>
            </a:pP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　吸引カテーテルを接続管からはずし、衛生的に保管容器に戻す。</a:t>
            </a:r>
            <a:endParaRPr kumimoji="1" lang="en-US" altLang="ja-JP"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endParaRPr>
          </a:p>
          <a:p>
            <a:pPr marL="360000" marR="0" lvl="0" indent="-360000" algn="l" defTabSz="873125" rtl="0" eaLnBrk="1" fontAlgn="auto" latinLnBrk="0" hangingPunct="1">
              <a:lnSpc>
                <a:spcPct val="100000"/>
              </a:lnSpc>
              <a:spcBef>
                <a:spcPts val="2800"/>
              </a:spcBef>
              <a:spcAft>
                <a:spcPts val="600"/>
              </a:spcAft>
              <a:buClrTx/>
              <a:buSzTx/>
              <a:buFontTx/>
              <a:buNone/>
              <a:tabLst/>
              <a:defRPr/>
            </a:pP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○薬液浸漬法</a:t>
            </a:r>
            <a:endParaRPr kumimoji="1" lang="en-US" altLang="ja-JP"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endParaRPr>
          </a:p>
          <a:p>
            <a:pPr marL="360000" marR="0" lvl="0" indent="-360000" algn="l" defTabSz="873125"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effectLst/>
                <a:uLnTx/>
                <a:uFillTx/>
                <a:latin typeface="Segoe UI" panose="020B0502040204020203" pitchFamily="34" charset="0"/>
                <a:ea typeface="メイリオ" panose="020B0604030504040204" pitchFamily="50" charset="-128"/>
                <a:cs typeface="+mn-cs"/>
              </a:rPr>
              <a:t>　吸引カテーテルを接続管からはずし、衛生的に薬液の入った保管容器に完全に浸す。</a:t>
            </a:r>
          </a:p>
        </p:txBody>
      </p:sp>
      <p:sp>
        <p:nvSpPr>
          <p:cNvPr id="6" name="テキスト ボックス 5">
            <a:extLst>
              <a:ext uri="{FF2B5EF4-FFF2-40B4-BE49-F238E27FC236}">
                <a16:creationId xmlns:a16="http://schemas.microsoft.com/office/drawing/2014/main" id="{83719A54-B1B9-48C7-896B-167EC5536AC8}"/>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5" name="スライド番号プレースホルダー 1">
            <a:extLst>
              <a:ext uri="{FF2B5EF4-FFF2-40B4-BE49-F238E27FC236}">
                <a16:creationId xmlns:a16="http://schemas.microsoft.com/office/drawing/2014/main" id="{C4E29620-1B4A-4F46-BF71-A364AC0AA328}"/>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64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8770052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63D4416-7F1D-4D83-B1E8-E77A6C681E46}"/>
              </a:ext>
            </a:extLst>
          </p:cNvPr>
          <p:cNvSpPr>
            <a:spLocks noGrp="1"/>
          </p:cNvSpPr>
          <p:nvPr>
            <p:ph type="title"/>
          </p:nvPr>
        </p:nvSpPr>
        <p:spPr/>
        <p:txBody>
          <a:bodyPr>
            <a:normAutofit fontScale="90000"/>
          </a:bodyPr>
          <a:lstStyle/>
          <a:p>
            <a:r>
              <a:rPr lang="ja-JP" altLang="en-US" dirty="0"/>
              <a:t>手順⑰対象者への確認、体位・環境の調整</a:t>
            </a:r>
          </a:p>
        </p:txBody>
      </p:sp>
      <p:sp>
        <p:nvSpPr>
          <p:cNvPr id="19" name="Rectangle 13">
            <a:extLst>
              <a:ext uri="{FF2B5EF4-FFF2-40B4-BE49-F238E27FC236}">
                <a16:creationId xmlns:a16="http://schemas.microsoft.com/office/drawing/2014/main" id="{E116797F-A390-4F70-810B-84A4B63171CA}"/>
              </a:ext>
            </a:extLst>
          </p:cNvPr>
          <p:cNvSpPr>
            <a:spLocks noChangeArrowheads="1"/>
          </p:cNvSpPr>
          <p:nvPr/>
        </p:nvSpPr>
        <p:spPr bwMode="auto">
          <a:xfrm>
            <a:off x="251520" y="1260000"/>
            <a:ext cx="864096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28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○手袋をはずす。セッシを元に戻す。</a:t>
            </a:r>
          </a:p>
          <a:p>
            <a:pPr marL="360000" marR="0" lvl="0" indent="-360000" algn="l" defTabSz="914400" rtl="0" eaLnBrk="1" fontAlgn="auto" latinLnBrk="0" hangingPunct="1">
              <a:lnSpc>
                <a:spcPct val="100000"/>
              </a:lnSpc>
              <a:spcBef>
                <a:spcPts val="28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○対象者に吸引が終わったことを告げ、喀痰がとり切れたかを確認する。</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360000" algn="l" defTabSz="914400" rtl="0" eaLnBrk="1" fontAlgn="auto" latinLnBrk="0" hangingPunct="1">
              <a:lnSpc>
                <a:spcPct val="100000"/>
              </a:lnSpc>
              <a:spcBef>
                <a:spcPts val="28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○人工呼吸器が正常に作動していること、気道内圧、酸素飽和度等をチェックする。</a:t>
            </a:r>
          </a:p>
          <a:p>
            <a:pPr marL="360000" marR="0" lvl="0" indent="-360000" algn="l" defTabSz="914400" rtl="0" eaLnBrk="1" fontAlgn="auto" latinLnBrk="0" hangingPunct="1">
              <a:lnSpc>
                <a:spcPct val="100000"/>
              </a:lnSpc>
              <a:spcBef>
                <a:spcPts val="28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○体位や環境を整える。</a:t>
            </a:r>
          </a:p>
        </p:txBody>
      </p:sp>
      <p:sp>
        <p:nvSpPr>
          <p:cNvPr id="6" name="テキスト ボックス 5">
            <a:extLst>
              <a:ext uri="{FF2B5EF4-FFF2-40B4-BE49-F238E27FC236}">
                <a16:creationId xmlns:a16="http://schemas.microsoft.com/office/drawing/2014/main" id="{CAEEFE75-7031-43D5-8A3C-FECF35D52786}"/>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5" name="スライド番号プレースホルダー 1">
            <a:extLst>
              <a:ext uri="{FF2B5EF4-FFF2-40B4-BE49-F238E27FC236}">
                <a16:creationId xmlns:a16="http://schemas.microsoft.com/office/drawing/2014/main" id="{BDBA8493-FF98-46C5-8610-3665A29184FB}"/>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65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2858888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63D4416-7F1D-4D83-B1E8-E77A6C681E46}"/>
              </a:ext>
            </a:extLst>
          </p:cNvPr>
          <p:cNvSpPr>
            <a:spLocks noGrp="1"/>
          </p:cNvSpPr>
          <p:nvPr>
            <p:ph type="title"/>
          </p:nvPr>
        </p:nvSpPr>
        <p:spPr/>
        <p:txBody>
          <a:bodyPr>
            <a:normAutofit fontScale="90000"/>
          </a:bodyPr>
          <a:lstStyle/>
          <a:p>
            <a:r>
              <a:rPr lang="ja-JP" altLang="en-US" dirty="0"/>
              <a:t>手順⑱対象者を観察する</a:t>
            </a:r>
          </a:p>
        </p:txBody>
      </p:sp>
      <p:sp>
        <p:nvSpPr>
          <p:cNvPr id="19" name="Rectangle 13">
            <a:extLst>
              <a:ext uri="{FF2B5EF4-FFF2-40B4-BE49-F238E27FC236}">
                <a16:creationId xmlns:a16="http://schemas.microsoft.com/office/drawing/2014/main" id="{E116797F-A390-4F70-810B-84A4B63171CA}"/>
              </a:ext>
            </a:extLst>
          </p:cNvPr>
          <p:cNvSpPr>
            <a:spLocks noChangeArrowheads="1"/>
          </p:cNvSpPr>
          <p:nvPr/>
        </p:nvSpPr>
        <p:spPr bwMode="auto">
          <a:xfrm>
            <a:off x="251520" y="1260000"/>
            <a:ext cx="86409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○対象者の顔色、呼吸状態、吸引物の量や性状、気管カニューレの周囲や固定状況等を観察する。</a:t>
            </a:r>
          </a:p>
        </p:txBody>
      </p:sp>
      <p:sp>
        <p:nvSpPr>
          <p:cNvPr id="8" name="テキスト ボックス 7">
            <a:extLst>
              <a:ext uri="{FF2B5EF4-FFF2-40B4-BE49-F238E27FC236}">
                <a16:creationId xmlns:a16="http://schemas.microsoft.com/office/drawing/2014/main" id="{9481DEAA-D923-4EC2-B991-B29D694DD647}"/>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7" name="Text Box 25">
            <a:extLst>
              <a:ext uri="{FF2B5EF4-FFF2-40B4-BE49-F238E27FC236}">
                <a16:creationId xmlns:a16="http://schemas.microsoft.com/office/drawing/2014/main" id="{C5F239F6-E073-43CE-9133-31AE990ACDAF}"/>
              </a:ext>
            </a:extLst>
          </p:cNvPr>
          <p:cNvSpPr txBox="1">
            <a:spLocks noChangeArrowheads="1"/>
          </p:cNvSpPr>
          <p:nvPr/>
        </p:nvSpPr>
        <p:spPr bwMode="auto">
          <a:xfrm>
            <a:off x="395536" y="270892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9" name="Text Box 14">
            <a:extLst>
              <a:ext uri="{FF2B5EF4-FFF2-40B4-BE49-F238E27FC236}">
                <a16:creationId xmlns:a16="http://schemas.microsoft.com/office/drawing/2014/main" id="{75C67A94-20C0-4F59-B0F4-770FEFFA48EF}"/>
              </a:ext>
            </a:extLst>
          </p:cNvPr>
          <p:cNvSpPr txBox="1">
            <a:spLocks noChangeArrowheads="1"/>
          </p:cNvSpPr>
          <p:nvPr/>
        </p:nvSpPr>
        <p:spPr bwMode="auto">
          <a:xfrm>
            <a:off x="395535" y="3068960"/>
            <a:ext cx="8353177" cy="324036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24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・苦痛を最小限に、吸引できたか。</a:t>
            </a:r>
          </a:p>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24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・対象者の状態観察を行えているか。 </a:t>
            </a:r>
            <a:endParaRPr kumimoji="1" lang="en-US" altLang="ja-JP" sz="24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endParaRPr>
          </a:p>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24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・吸引した喀痰の量・色・性状を見て、喀痰に異常はないか確認しているか。</a:t>
            </a:r>
          </a:p>
          <a:p>
            <a:pPr marL="288000" marR="0" lvl="0" indent="-288000" algn="l" defTabSz="9144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1" lang="ja-JP" altLang="en-US" sz="2400" b="0" i="0" u="none" strike="noStrike" kern="1200" cap="none" spc="0" normalizeH="0" baseline="0" noProof="0" dirty="0">
                <a:ln>
                  <a:noFill/>
                </a:ln>
                <a:solidFill>
                  <a:schemeClr val="tx1"/>
                </a:solidFill>
                <a:effectLst/>
                <a:uLnTx/>
                <a:uFillTx/>
                <a:latin typeface="Segoe UI" panose="020B0502040204020203" pitchFamily="34" charset="0"/>
                <a:ea typeface="メイリオ" panose="020B0604030504040204" pitchFamily="50" charset="-128"/>
                <a:cs typeface="+mn-cs"/>
              </a:rPr>
              <a:t>（異常があった場合、看護師や医師、家族に報告したか。感染などの早期発見につながる。）</a:t>
            </a:r>
          </a:p>
        </p:txBody>
      </p:sp>
      <p:sp>
        <p:nvSpPr>
          <p:cNvPr id="10" name="スライド番号プレースホルダー 1">
            <a:extLst>
              <a:ext uri="{FF2B5EF4-FFF2-40B4-BE49-F238E27FC236}">
                <a16:creationId xmlns:a16="http://schemas.microsoft.com/office/drawing/2014/main" id="{35A90A30-F97B-4066-B9E4-5533F7FEE407}"/>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66</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5769461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6">
            <a:extLst>
              <a:ext uri="{FF2B5EF4-FFF2-40B4-BE49-F238E27FC236}">
                <a16:creationId xmlns:a16="http://schemas.microsoft.com/office/drawing/2014/main" id="{079108EA-6917-48DF-B12A-FEF4691972FB}"/>
              </a:ext>
            </a:extLst>
          </p:cNvPr>
          <p:cNvSpPr>
            <a:spLocks noChangeArrowheads="1"/>
          </p:cNvSpPr>
          <p:nvPr/>
        </p:nvSpPr>
        <p:spPr bwMode="auto">
          <a:xfrm>
            <a:off x="251520" y="1260000"/>
            <a:ext cx="8640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085850" indent="-10858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○「流水と石けん」による手洗いをする。</a:t>
            </a:r>
          </a:p>
        </p:txBody>
      </p:sp>
      <p:sp>
        <p:nvSpPr>
          <p:cNvPr id="4" name="タイトル 3">
            <a:extLst>
              <a:ext uri="{FF2B5EF4-FFF2-40B4-BE49-F238E27FC236}">
                <a16:creationId xmlns:a16="http://schemas.microsoft.com/office/drawing/2014/main" id="{29ACA5F7-6DC3-42A1-83B3-0A68722534CA}"/>
              </a:ext>
            </a:extLst>
          </p:cNvPr>
          <p:cNvSpPr>
            <a:spLocks noGrp="1"/>
          </p:cNvSpPr>
          <p:nvPr>
            <p:ph type="title"/>
          </p:nvPr>
        </p:nvSpPr>
        <p:spPr/>
        <p:txBody>
          <a:bodyPr>
            <a:normAutofit fontScale="90000"/>
          </a:bodyPr>
          <a:lstStyle/>
          <a:p>
            <a:r>
              <a:rPr lang="ja-JP" altLang="en-US" dirty="0"/>
              <a:t>手順⑲「流水と石けん」による手洗いをする</a:t>
            </a:r>
          </a:p>
        </p:txBody>
      </p:sp>
      <p:pic>
        <p:nvPicPr>
          <p:cNvPr id="6" name="Picture 7" descr="no4">
            <a:extLst>
              <a:ext uri="{FF2B5EF4-FFF2-40B4-BE49-F238E27FC236}">
                <a16:creationId xmlns:a16="http://schemas.microsoft.com/office/drawing/2014/main" id="{0997CF1B-26A1-49B0-92A7-8FE7097DD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19" y="1783220"/>
            <a:ext cx="5216103" cy="431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5B7FD7E7-003E-463F-80EC-2A0565F4E707}"/>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7" name="テキスト ボックス 6">
            <a:extLst>
              <a:ext uri="{FF2B5EF4-FFF2-40B4-BE49-F238E27FC236}">
                <a16:creationId xmlns:a16="http://schemas.microsoft.com/office/drawing/2014/main" id="{1ABCA472-DFC0-4918-A751-7A786BA0B35B}"/>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8" name="スライド番号プレースホルダー 1">
            <a:extLst>
              <a:ext uri="{FF2B5EF4-FFF2-40B4-BE49-F238E27FC236}">
                <a16:creationId xmlns:a16="http://schemas.microsoft.com/office/drawing/2014/main" id="{273C290C-88D0-49DE-80F7-64B2E5A6CF9F}"/>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67</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0739278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25B5072-39E5-4DCB-8467-FFC84E9FF545}"/>
              </a:ext>
            </a:extLst>
          </p:cNvPr>
          <p:cNvSpPr>
            <a:spLocks noGrp="1"/>
          </p:cNvSpPr>
          <p:nvPr>
            <p:ph type="title"/>
          </p:nvPr>
        </p:nvSpPr>
        <p:spPr/>
        <p:txBody>
          <a:bodyPr>
            <a:normAutofit fontScale="90000"/>
          </a:bodyPr>
          <a:lstStyle/>
          <a:p>
            <a:r>
              <a:rPr lang="ja-JP" altLang="en-US" dirty="0"/>
              <a:t>報告、片付け、記録</a:t>
            </a:r>
            <a:endParaRPr lang="ja-JP" altLang="en-US" strike="dblStrike" dirty="0">
              <a:solidFill>
                <a:srgbClr val="FF0000"/>
              </a:solidFill>
            </a:endParaRPr>
          </a:p>
        </p:txBody>
      </p:sp>
      <p:sp>
        <p:nvSpPr>
          <p:cNvPr id="9" name="Text Box 6">
            <a:extLst>
              <a:ext uri="{FF2B5EF4-FFF2-40B4-BE49-F238E27FC236}">
                <a16:creationId xmlns:a16="http://schemas.microsoft.com/office/drawing/2014/main" id="{CC25962D-EA51-49B6-ABD6-7B27D772BDDA}"/>
              </a:ext>
            </a:extLst>
          </p:cNvPr>
          <p:cNvSpPr txBox="1">
            <a:spLocks noChangeArrowheads="1"/>
          </p:cNvSpPr>
          <p:nvPr/>
        </p:nvSpPr>
        <p:spPr bwMode="auto">
          <a:xfrm>
            <a:off x="251520" y="1260000"/>
            <a:ext cx="8640960" cy="470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defPPr>
              <a:defRPr lang="ja-JP"/>
            </a:defPPr>
            <a:lvl1pPr defTabSz="873125">
              <a:spcBef>
                <a:spcPct val="0"/>
              </a:spcBef>
              <a:buFontTx/>
              <a:buNone/>
              <a:defRPr sz="3200">
                <a:latin typeface="Segoe UI" panose="020B0502040204020203" pitchFamily="34" charset="0"/>
                <a:ea typeface="メイリオ" panose="020B0604030504040204" pitchFamily="50" charset="-128"/>
              </a:defRPr>
            </a:lvl1pPr>
            <a:lvl2pPr marL="742950" indent="-285750" defTabSz="873125">
              <a:spcBef>
                <a:spcPct val="20000"/>
              </a:spcBef>
              <a:buChar char="–"/>
              <a:defRPr sz="2600">
                <a:latin typeface="Arial" panose="020B0604020202020204" pitchFamily="34" charset="0"/>
                <a:ea typeface="ＭＳ Ｐゴシック" panose="020B0600070205080204" pitchFamily="50" charset="-128"/>
              </a:defRPr>
            </a:lvl2pPr>
            <a:lvl3pPr marL="1143000" indent="-228600" defTabSz="873125">
              <a:spcBef>
                <a:spcPct val="20000"/>
              </a:spcBef>
              <a:buChar char="•"/>
              <a:defRPr sz="2300">
                <a:latin typeface="Arial" panose="020B0604020202020204" pitchFamily="34" charset="0"/>
                <a:ea typeface="ＭＳ Ｐゴシック" panose="020B0600070205080204" pitchFamily="50" charset="-128"/>
              </a:defRPr>
            </a:lvl3pPr>
            <a:lvl4pPr marL="1600200" indent="-228600" defTabSz="873125">
              <a:spcBef>
                <a:spcPct val="20000"/>
              </a:spcBef>
              <a:buChar char="–"/>
              <a:defRPr sz="1900">
                <a:latin typeface="Arial" panose="020B0604020202020204" pitchFamily="34" charset="0"/>
                <a:ea typeface="ＭＳ Ｐゴシック" panose="020B0600070205080204" pitchFamily="50" charset="-128"/>
              </a:defRPr>
            </a:lvl4pPr>
            <a:lvl5pPr marL="2057400" indent="-228600" defTabSz="873125">
              <a:spcBef>
                <a:spcPct val="20000"/>
              </a:spcBef>
              <a:buChar char="»"/>
              <a:defRPr sz="1900">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9pPr>
          </a:lstStyle>
          <a:p>
            <a:pPr marL="360000" marR="0" lvl="0" indent="-360000" algn="l" defTabSz="873125" rtl="0" eaLnBrk="1" fontAlgn="auto" latinLnBrk="0" hangingPunct="1">
              <a:lnSpc>
                <a:spcPct val="100000"/>
              </a:lnSpc>
              <a:spcBef>
                <a:spcPts val="8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○指導看護師に対し、吸引物、吸引前後の対象者の状態等を報告する。ヒヤリ・ハット、アクシデントがあれば、あわせて報告する。</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360000" algn="l" defTabSz="873125" rtl="0" eaLnBrk="1" fontAlgn="auto" latinLnBrk="0" hangingPunct="1">
              <a:lnSpc>
                <a:spcPct val="100000"/>
              </a:lnSpc>
              <a:spcBef>
                <a:spcPts val="8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○吸引びんの廃液量が</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70</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a:t>
            </a:r>
            <a: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80</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％になる前に廃液を捨てる</a:t>
            </a:r>
            <a:r>
              <a:rPr kumimoji="1" lang="ja-JP" altLang="en-US" sz="2800" b="0" i="0" u="none" strike="noStrike" kern="1200" cap="none" spc="0" normalizeH="0" baseline="0" noProof="0" dirty="0" err="1">
                <a:ln>
                  <a:noFill/>
                </a:ln>
                <a:solidFill>
                  <a:prstClr val="black"/>
                </a:solidFill>
                <a:effectLst/>
                <a:uLnTx/>
                <a:uFillTx/>
                <a:latin typeface="Segoe UI" panose="020B0502040204020203" pitchFamily="34" charset="0"/>
                <a:ea typeface="メイリオ" panose="020B0604030504040204"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360000" algn="l" defTabSz="873125" rtl="0" eaLnBrk="1" fontAlgn="auto" latinLnBrk="0" hangingPunct="1">
              <a:lnSpc>
                <a:spcPct val="100000"/>
              </a:lnSpc>
              <a:spcBef>
                <a:spcPts val="8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○保管容器や洗浄水等を、</a:t>
            </a:r>
            <a:b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b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適宜交換する。</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360000" algn="l" defTabSz="873125" rtl="0" eaLnBrk="1" fontAlgn="auto" latinLnBrk="0" hangingPunct="1">
              <a:lnSpc>
                <a:spcPct val="100000"/>
              </a:lnSpc>
              <a:spcBef>
                <a:spcPts val="8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○実施記録を書く。</a:t>
            </a:r>
            <a:b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b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ヒヤリ・ハットがあれば、</a:t>
            </a:r>
            <a:br>
              <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b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業務の後に記録する。</a:t>
            </a:r>
          </a:p>
        </p:txBody>
      </p:sp>
      <p:sp>
        <p:nvSpPr>
          <p:cNvPr id="8" name="テキスト ボックス 7">
            <a:extLst>
              <a:ext uri="{FF2B5EF4-FFF2-40B4-BE49-F238E27FC236}">
                <a16:creationId xmlns:a16="http://schemas.microsoft.com/office/drawing/2014/main" id="{FF17B5DE-91EB-4944-AF60-ED71CE4C8785}"/>
              </a:ext>
            </a:extLst>
          </p:cNvPr>
          <p:cNvSpPr txBox="1"/>
          <p:nvPr/>
        </p:nvSpPr>
        <p:spPr>
          <a:xfrm>
            <a:off x="5580112" y="169200"/>
            <a:ext cx="2850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3.</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気管カニューレ内部の喀痰吸引</a:t>
            </a:r>
          </a:p>
        </p:txBody>
      </p:sp>
      <p:sp>
        <p:nvSpPr>
          <p:cNvPr id="11" name="Text Box 17">
            <a:extLst>
              <a:ext uri="{FF2B5EF4-FFF2-40B4-BE49-F238E27FC236}">
                <a16:creationId xmlns:a16="http://schemas.microsoft.com/office/drawing/2014/main" id="{F2E1644C-D4B4-4C98-BD22-D48570F67356}"/>
              </a:ext>
            </a:extLst>
          </p:cNvPr>
          <p:cNvSpPr txBox="1">
            <a:spLocks noChangeArrowheads="1"/>
          </p:cNvSpPr>
          <p:nvPr/>
        </p:nvSpPr>
        <p:spPr bwMode="auto">
          <a:xfrm>
            <a:off x="5281720" y="3662320"/>
            <a:ext cx="3466744" cy="2790868"/>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lvl="0">
              <a:spcBef>
                <a:spcPts val="1000"/>
              </a:spcBef>
              <a:defRPr/>
            </a:pPr>
            <a:r>
              <a:rPr lang="ja-JP" altLang="en-US" sz="2000" b="0" dirty="0">
                <a:solidFill>
                  <a:prstClr val="black"/>
                </a:solidFill>
              </a:rPr>
              <a:t>・手早く片付けているか。</a:t>
            </a:r>
          </a:p>
          <a:p>
            <a:pPr lvl="0">
              <a:spcBef>
                <a:spcPts val="1000"/>
              </a:spcBef>
              <a:defRPr/>
            </a:pPr>
            <a:r>
              <a:rPr lang="ja-JP" altLang="en-US" sz="2000" b="0" dirty="0">
                <a:solidFill>
                  <a:prstClr val="black"/>
                </a:solidFill>
              </a:rPr>
              <a:t>・吸引びんの汚物は適宜捨てる。</a:t>
            </a:r>
          </a:p>
          <a:p>
            <a:pPr lvl="0">
              <a:spcBef>
                <a:spcPts val="1000"/>
              </a:spcBef>
              <a:defRPr/>
            </a:pPr>
            <a:r>
              <a:rPr lang="ja-JP" altLang="en-US" sz="2000" b="0" dirty="0">
                <a:solidFill>
                  <a:prstClr val="black"/>
                </a:solidFill>
              </a:rPr>
              <a:t>・薬液や水道水は継ぎ足さず、容器ごと取り換える。</a:t>
            </a:r>
          </a:p>
          <a:p>
            <a:pPr lvl="0">
              <a:spcBef>
                <a:spcPts val="1000"/>
              </a:spcBef>
              <a:defRPr/>
            </a:pPr>
            <a:r>
              <a:rPr lang="ja-JP" altLang="en-US" sz="2000" b="0" dirty="0">
                <a:solidFill>
                  <a:prstClr val="black"/>
                </a:solidFill>
              </a:rPr>
              <a:t>・記録し、ヒヤリ・ハットがあれば報告したか。</a:t>
            </a:r>
            <a:endPar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12" name="Text Box 25">
            <a:extLst>
              <a:ext uri="{FF2B5EF4-FFF2-40B4-BE49-F238E27FC236}">
                <a16:creationId xmlns:a16="http://schemas.microsoft.com/office/drawing/2014/main" id="{599B8E4B-1BEF-485B-9A95-4316CEC02F3E}"/>
              </a:ext>
            </a:extLst>
          </p:cNvPr>
          <p:cNvSpPr txBox="1">
            <a:spLocks noChangeArrowheads="1"/>
          </p:cNvSpPr>
          <p:nvPr/>
        </p:nvSpPr>
        <p:spPr bwMode="auto">
          <a:xfrm>
            <a:off x="5281720" y="3284984"/>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7" name="スライド番号プレースホルダー 1">
            <a:extLst>
              <a:ext uri="{FF2B5EF4-FFF2-40B4-BE49-F238E27FC236}">
                <a16:creationId xmlns:a16="http://schemas.microsoft.com/office/drawing/2014/main" id="{B3D16AFD-F8C8-4744-AF44-F68C01D8CEB4}"/>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68</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7411617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524B4C28-8804-4421-BCF7-3161258A57E6}"/>
              </a:ext>
            </a:extLst>
          </p:cNvPr>
          <p:cNvSpPr>
            <a:spLocks noGrp="1"/>
          </p:cNvSpPr>
          <p:nvPr>
            <p:ph type="title"/>
          </p:nvPr>
        </p:nvSpPr>
        <p:spPr>
          <a:xfrm>
            <a:off x="683568" y="1700808"/>
            <a:ext cx="7772400" cy="1584176"/>
          </a:xfrm>
        </p:spPr>
        <p:txBody>
          <a:bodyPr>
            <a:normAutofit/>
          </a:bodyPr>
          <a:lstStyle/>
          <a:p>
            <a:pPr>
              <a:spcAft>
                <a:spcPct val="50000"/>
              </a:spcAft>
            </a:pPr>
            <a:r>
              <a:rPr lang="ja-JP" altLang="en-US" dirty="0"/>
              <a:t>４．胃</a:t>
            </a:r>
            <a:r>
              <a:rPr lang="ja-JP" altLang="en-US" dirty="0" err="1"/>
              <a:t>ろうに</a:t>
            </a:r>
            <a:r>
              <a:rPr lang="ja-JP" altLang="en-US" dirty="0"/>
              <a:t>よる経管栄養</a:t>
            </a:r>
            <a:br>
              <a:rPr lang="ja-JP" altLang="en-US" dirty="0"/>
            </a:br>
            <a:r>
              <a:rPr lang="ja-JP" altLang="en-US" sz="3200" dirty="0"/>
              <a:t>（滴下型の液体栄養剤の場合）</a:t>
            </a:r>
            <a:endParaRPr kumimoji="1" lang="ja-JP" altLang="en-US" sz="3200" dirty="0"/>
          </a:p>
        </p:txBody>
      </p:sp>
    </p:spTree>
    <p:extLst>
      <p:ext uri="{BB962C8B-B14F-4D97-AF65-F5344CB8AC3E}">
        <p14:creationId xmlns:p14="http://schemas.microsoft.com/office/powerpoint/2010/main" val="41014252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a:extLst>
              <a:ext uri="{FF2B5EF4-FFF2-40B4-BE49-F238E27FC236}">
                <a16:creationId xmlns:a16="http://schemas.microsoft.com/office/drawing/2014/main" id="{4A2B1F84-0043-45A8-81AF-2D49C1D5A128}"/>
              </a:ext>
            </a:extLst>
          </p:cNvPr>
          <p:cNvSpPr>
            <a:spLocks noGrp="1" noChangeArrowheads="1"/>
          </p:cNvSpPr>
          <p:nvPr>
            <p:ph type="title"/>
          </p:nvPr>
        </p:nvSpPr>
        <p:spPr/>
        <p:txBody>
          <a:bodyPr>
            <a:normAutofit fontScale="90000"/>
          </a:bodyPr>
          <a:lstStyle/>
          <a:p>
            <a:pPr eaLnBrk="1" hangingPunct="1"/>
            <a:r>
              <a:rPr lang="ja-JP" altLang="en-US" dirty="0"/>
              <a:t>実施準備：手洗い、指示書の確認、体調の確認</a:t>
            </a:r>
            <a:endParaRPr lang="ja-JP" altLang="en-US" dirty="0">
              <a:solidFill>
                <a:srgbClr val="FF0000"/>
              </a:solidFill>
            </a:endParaRPr>
          </a:p>
        </p:txBody>
      </p:sp>
      <p:sp>
        <p:nvSpPr>
          <p:cNvPr id="14" name="テキスト ボックス 13">
            <a:extLst>
              <a:ext uri="{FF2B5EF4-FFF2-40B4-BE49-F238E27FC236}">
                <a16:creationId xmlns:a16="http://schemas.microsoft.com/office/drawing/2014/main" id="{37A55775-4F84-4AD4-96BE-057DB067A9D7}"/>
              </a:ext>
            </a:extLst>
          </p:cNvPr>
          <p:cNvSpPr txBox="1"/>
          <p:nvPr/>
        </p:nvSpPr>
        <p:spPr>
          <a:xfrm>
            <a:off x="5537964" y="169200"/>
            <a:ext cx="2850460"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胃</a:t>
            </a:r>
            <a:r>
              <a:rPr kumimoji="1" lang="ja-JP" altLang="en-US" sz="1400" b="1" dirty="0" err="1">
                <a:solidFill>
                  <a:schemeClr val="bg1"/>
                </a:solidFill>
                <a:latin typeface="游ゴシック" panose="020B0400000000000000" pitchFamily="50" charset="-128"/>
                <a:ea typeface="游ゴシック" panose="020B0400000000000000" pitchFamily="50" charset="-128"/>
              </a:rPr>
              <a:t>ろう</a:t>
            </a:r>
            <a:r>
              <a:rPr kumimoji="1" lang="ja-JP" altLang="en-US" sz="1400" b="1" dirty="0">
                <a:solidFill>
                  <a:schemeClr val="bg1"/>
                </a:solidFill>
                <a:latin typeface="游ゴシック" panose="020B0400000000000000" pitchFamily="50" charset="-128"/>
                <a:ea typeface="游ゴシック" panose="020B0400000000000000" pitchFamily="50" charset="-128"/>
              </a:rPr>
              <a:t>（滴下型の液体栄養剤）</a:t>
            </a:r>
          </a:p>
        </p:txBody>
      </p:sp>
      <p:sp>
        <p:nvSpPr>
          <p:cNvPr id="10" name="Text Box 6">
            <a:extLst>
              <a:ext uri="{FF2B5EF4-FFF2-40B4-BE49-F238E27FC236}">
                <a16:creationId xmlns:a16="http://schemas.microsoft.com/office/drawing/2014/main" id="{050CE828-5219-4008-94E4-9784AD45A452}"/>
              </a:ext>
            </a:extLst>
          </p:cNvPr>
          <p:cNvSpPr txBox="1">
            <a:spLocks noChangeArrowheads="1"/>
          </p:cNvSpPr>
          <p:nvPr/>
        </p:nvSpPr>
        <p:spPr bwMode="auto">
          <a:xfrm>
            <a:off x="216000" y="1170000"/>
            <a:ext cx="8820000"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lnSpc>
                <a:spcPts val="3200"/>
              </a:lnSpc>
              <a:spcBef>
                <a:spcPts val="600"/>
              </a:spcBef>
            </a:pPr>
            <a:r>
              <a:rPr lang="ja-JP" altLang="en-US" sz="2750" dirty="0"/>
              <a:t>○</a:t>
            </a:r>
            <a:r>
              <a:rPr lang="ja-JP" altLang="en-US" sz="2750" spc="-40" dirty="0"/>
              <a:t>訪問時、流水と石けんによる手洗いを済ませておく</a:t>
            </a:r>
            <a:r>
              <a:rPr lang="ja-JP" altLang="en-US" sz="2750" dirty="0"/>
              <a:t>。</a:t>
            </a:r>
          </a:p>
          <a:p>
            <a:pPr>
              <a:lnSpc>
                <a:spcPts val="3200"/>
              </a:lnSpc>
              <a:spcBef>
                <a:spcPts val="600"/>
              </a:spcBef>
            </a:pPr>
            <a:r>
              <a:rPr lang="ja-JP" altLang="en-US" sz="2750" dirty="0"/>
              <a:t>○医師の指示書を確認する。</a:t>
            </a:r>
          </a:p>
          <a:p>
            <a:pPr>
              <a:lnSpc>
                <a:spcPts val="3200"/>
              </a:lnSpc>
              <a:spcBef>
                <a:spcPts val="600"/>
              </a:spcBef>
            </a:pPr>
            <a:r>
              <a:rPr lang="ja-JP" altLang="en-US" sz="2750" dirty="0"/>
              <a:t>○対象者本</a:t>
            </a:r>
            <a:r>
              <a:rPr lang="ja-JP" altLang="en-US" sz="2750" spc="-700" dirty="0"/>
              <a:t>人・</a:t>
            </a:r>
            <a:r>
              <a:rPr lang="ja-JP" altLang="en-US" sz="2750" dirty="0"/>
              <a:t>家族</a:t>
            </a:r>
            <a:r>
              <a:rPr lang="ja-JP" altLang="en-US" sz="2750" spc="-100" dirty="0"/>
              <a:t>も</a:t>
            </a:r>
            <a:r>
              <a:rPr lang="ja-JP" altLang="en-US" sz="2750" spc="-200" dirty="0"/>
              <a:t>し</a:t>
            </a:r>
            <a:r>
              <a:rPr lang="ja-JP" altLang="en-US" sz="2750" dirty="0"/>
              <a:t>くは記録にて</a:t>
            </a:r>
            <a:r>
              <a:rPr lang="ja-JP" altLang="en-US" sz="2750" spc="-950" dirty="0"/>
              <a:t>、</a:t>
            </a:r>
            <a:r>
              <a:rPr lang="ja-JP" altLang="en-US" sz="2750" dirty="0"/>
              <a:t>体調を確認</a:t>
            </a:r>
            <a:r>
              <a:rPr lang="ja-JP" altLang="en-US" sz="2750" spc="-200" dirty="0"/>
              <a:t>す</a:t>
            </a:r>
            <a:r>
              <a:rPr lang="ja-JP" altLang="en-US" sz="2750" dirty="0"/>
              <a:t>る。</a:t>
            </a:r>
          </a:p>
        </p:txBody>
      </p:sp>
      <p:pic>
        <p:nvPicPr>
          <p:cNvPr id="13" name="Picture 13" descr="no4">
            <a:extLst>
              <a:ext uri="{FF2B5EF4-FFF2-40B4-BE49-F238E27FC236}">
                <a16:creationId xmlns:a16="http://schemas.microsoft.com/office/drawing/2014/main" id="{D4CE9A50-C168-4213-A9AE-97DAE0C311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938641"/>
            <a:ext cx="3073140" cy="253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8">
            <a:extLst>
              <a:ext uri="{FF2B5EF4-FFF2-40B4-BE49-F238E27FC236}">
                <a16:creationId xmlns:a16="http://schemas.microsoft.com/office/drawing/2014/main" id="{E5A11C2E-445F-4DB3-B302-191B0684D8E4}"/>
              </a:ext>
            </a:extLst>
          </p:cNvPr>
          <p:cNvSpPr>
            <a:spLocks noChangeArrowheads="1"/>
          </p:cNvSpPr>
          <p:nvPr/>
        </p:nvSpPr>
        <p:spPr bwMode="auto">
          <a:xfrm>
            <a:off x="3600000" y="5985336"/>
            <a:ext cx="5148464" cy="468000"/>
          </a:xfrm>
          <a:prstGeom prst="rect">
            <a:avLst/>
          </a:prstGeom>
          <a:solidFill>
            <a:schemeClr val="accent3"/>
          </a:solidFill>
          <a:ln>
            <a:noFill/>
          </a:ln>
          <a:extLst/>
        </p:spPr>
        <p:txBody>
          <a:bodyPr wrap="none" tIns="3600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850" b="1" dirty="0">
                <a:solidFill>
                  <a:srgbClr val="FFFFFF"/>
                </a:solidFill>
                <a:latin typeface="Segoe UI" panose="020B0502040204020203" pitchFamily="34" charset="0"/>
                <a:ea typeface="メイリオ" panose="020B0604030504040204" pitchFamily="50" charset="-128"/>
              </a:rPr>
              <a:t>ここまでは、ケアの前に済ませておきます。</a:t>
            </a:r>
          </a:p>
        </p:txBody>
      </p:sp>
      <p:sp>
        <p:nvSpPr>
          <p:cNvPr id="16" name="Text Box 25">
            <a:extLst>
              <a:ext uri="{FF2B5EF4-FFF2-40B4-BE49-F238E27FC236}">
                <a16:creationId xmlns:a16="http://schemas.microsoft.com/office/drawing/2014/main" id="{EB1ECAC1-F769-4A29-81CB-8D21730389AC}"/>
              </a:ext>
            </a:extLst>
          </p:cNvPr>
          <p:cNvSpPr txBox="1">
            <a:spLocks noChangeArrowheads="1"/>
          </p:cNvSpPr>
          <p:nvPr/>
        </p:nvSpPr>
        <p:spPr bwMode="auto">
          <a:xfrm>
            <a:off x="3600000" y="262800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7" name="Text Box 18">
            <a:extLst>
              <a:ext uri="{FF2B5EF4-FFF2-40B4-BE49-F238E27FC236}">
                <a16:creationId xmlns:a16="http://schemas.microsoft.com/office/drawing/2014/main" id="{0CADAB3F-8C0F-4F6D-A0C6-00E45C48D187}"/>
              </a:ext>
            </a:extLst>
          </p:cNvPr>
          <p:cNvSpPr txBox="1">
            <a:spLocks noChangeArrowheads="1"/>
          </p:cNvSpPr>
          <p:nvPr/>
        </p:nvSpPr>
        <p:spPr bwMode="auto">
          <a:xfrm>
            <a:off x="251520" y="2626999"/>
            <a:ext cx="3240000"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266700" indent="-266700" algn="just">
              <a:spcBef>
                <a:spcPts val="1200"/>
              </a:spcBef>
              <a:buFontTx/>
              <a:buNone/>
              <a:defRPr sz="2400">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9pPr>
          </a:lstStyle>
          <a:p>
            <a:pPr>
              <a:spcBef>
                <a:spcPts val="600"/>
              </a:spcBef>
            </a:pPr>
            <a:r>
              <a:rPr lang="ja-JP" altLang="en-US" sz="2000" dirty="0"/>
              <a:t>＊いつもの状態と変わりがないか確認する</a:t>
            </a:r>
            <a:endParaRPr lang="en-US" altLang="ja-JP" sz="2000" dirty="0"/>
          </a:p>
          <a:p>
            <a:pPr>
              <a:spcBef>
                <a:spcPts val="600"/>
              </a:spcBef>
            </a:pPr>
            <a:r>
              <a:rPr lang="ja-JP" altLang="en-US" sz="2000" dirty="0"/>
              <a:t>＊腹痛や吐き気、お腹の</a:t>
            </a:r>
            <a:br>
              <a:rPr lang="en-US" altLang="ja-JP" sz="2000" dirty="0"/>
            </a:br>
            <a:r>
              <a:rPr lang="ja-JP" altLang="en-US" sz="2000" dirty="0"/>
              <a:t>張りがないか聞く</a:t>
            </a:r>
          </a:p>
        </p:txBody>
      </p:sp>
      <p:sp>
        <p:nvSpPr>
          <p:cNvPr id="18" name="Text Box 29">
            <a:extLst>
              <a:ext uri="{FF2B5EF4-FFF2-40B4-BE49-F238E27FC236}">
                <a16:creationId xmlns:a16="http://schemas.microsoft.com/office/drawing/2014/main" id="{98140828-86BB-4FDD-B286-9992C9D99986}"/>
              </a:ext>
            </a:extLst>
          </p:cNvPr>
          <p:cNvSpPr txBox="1">
            <a:spLocks noChangeArrowheads="1"/>
          </p:cNvSpPr>
          <p:nvPr/>
        </p:nvSpPr>
        <p:spPr bwMode="auto">
          <a:xfrm>
            <a:off x="3600000" y="2988000"/>
            <a:ext cx="5184576" cy="2916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sz="2000" b="0" dirty="0">
                <a:solidFill>
                  <a:schemeClr val="tx1"/>
                </a:solidFill>
              </a:rPr>
              <a:t>・外から細菌等を持ち込まない。</a:t>
            </a:r>
            <a:endParaRPr lang="en-US" altLang="ja-JP" sz="2000" b="0" dirty="0">
              <a:solidFill>
                <a:schemeClr val="tx1"/>
              </a:solidFill>
            </a:endParaRPr>
          </a:p>
          <a:p>
            <a:r>
              <a:rPr lang="ja-JP" altLang="en-US" sz="2000" b="0" dirty="0">
                <a:solidFill>
                  <a:schemeClr val="tx1"/>
                </a:solidFill>
              </a:rPr>
              <a:t>・手洗いの時間は、</a:t>
            </a:r>
            <a:r>
              <a:rPr lang="en-US" altLang="ja-JP" sz="2000" b="0" dirty="0">
                <a:solidFill>
                  <a:schemeClr val="tx1"/>
                </a:solidFill>
              </a:rPr>
              <a:t>15</a:t>
            </a:r>
            <a:r>
              <a:rPr lang="ja-JP" altLang="en-US" sz="2000" b="0" dirty="0">
                <a:solidFill>
                  <a:schemeClr val="tx1"/>
                </a:solidFill>
              </a:rPr>
              <a:t>秒以上</a:t>
            </a:r>
            <a:r>
              <a:rPr lang="en-US" altLang="ja-JP" sz="2000" b="0" dirty="0">
                <a:solidFill>
                  <a:schemeClr val="tx1"/>
                </a:solidFill>
              </a:rPr>
              <a:t>30</a:t>
            </a:r>
            <a:r>
              <a:rPr lang="ja-JP" altLang="en-US" sz="2000" b="0" dirty="0">
                <a:solidFill>
                  <a:schemeClr val="tx1"/>
                </a:solidFill>
              </a:rPr>
              <a:t>秒程度。</a:t>
            </a:r>
            <a:endParaRPr lang="en-US" altLang="ja-JP" sz="2000" b="0" dirty="0">
              <a:solidFill>
                <a:schemeClr val="tx1"/>
              </a:solidFill>
            </a:endParaRPr>
          </a:p>
          <a:p>
            <a:r>
              <a:rPr lang="ja-JP" altLang="en-US" sz="2000" b="0" dirty="0">
                <a:solidFill>
                  <a:schemeClr val="tx1"/>
                </a:solidFill>
              </a:rPr>
              <a:t>・対象者の腹痛などの腹部症状に関する訴えや、以下の症状がある時には、対象者、担当看護師、家族に相談する。</a:t>
            </a:r>
          </a:p>
          <a:p>
            <a:r>
              <a:rPr lang="ja-JP" altLang="en-US" sz="2000" b="0" dirty="0">
                <a:solidFill>
                  <a:schemeClr val="tx1"/>
                </a:solidFill>
              </a:rPr>
              <a:t>　　□発熱</a:t>
            </a:r>
            <a:r>
              <a:rPr lang="en-US" altLang="ja-JP" sz="2000" b="0" dirty="0">
                <a:solidFill>
                  <a:schemeClr val="tx1"/>
                </a:solidFill>
              </a:rPr>
              <a:t>(38.0</a:t>
            </a:r>
            <a:r>
              <a:rPr lang="ja-JP" altLang="en-US" sz="2000" b="0" dirty="0">
                <a:solidFill>
                  <a:schemeClr val="tx1"/>
                </a:solidFill>
              </a:rPr>
              <a:t>度以上</a:t>
            </a:r>
            <a:r>
              <a:rPr lang="en-US" altLang="ja-JP" sz="2000" b="0" dirty="0">
                <a:solidFill>
                  <a:schemeClr val="tx1"/>
                </a:solidFill>
              </a:rPr>
              <a:t>)</a:t>
            </a:r>
          </a:p>
          <a:p>
            <a:r>
              <a:rPr lang="ja-JP" altLang="en-US" sz="2000" b="0" dirty="0">
                <a:solidFill>
                  <a:schemeClr val="tx1"/>
                </a:solidFill>
              </a:rPr>
              <a:t>　　□腹部の張り</a:t>
            </a:r>
          </a:p>
          <a:p>
            <a:r>
              <a:rPr lang="ja-JP" altLang="en-US" sz="2000" b="0" dirty="0">
                <a:solidFill>
                  <a:schemeClr val="tx1"/>
                </a:solidFill>
              </a:rPr>
              <a:t>　　□連続した水様便</a:t>
            </a:r>
          </a:p>
          <a:p>
            <a:r>
              <a:rPr lang="ja-JP" altLang="en-US" sz="2000" b="0" dirty="0">
                <a:solidFill>
                  <a:schemeClr val="tx1"/>
                </a:solidFill>
              </a:rPr>
              <a:t>　　□いつもと違う活気や元気のなさ</a:t>
            </a:r>
          </a:p>
        </p:txBody>
      </p:sp>
      <p:sp>
        <p:nvSpPr>
          <p:cNvPr id="11" name="テキスト ボックス 10">
            <a:extLst>
              <a:ext uri="{FF2B5EF4-FFF2-40B4-BE49-F238E27FC236}">
                <a16:creationId xmlns:a16="http://schemas.microsoft.com/office/drawing/2014/main" id="{D7D461F7-EF79-494C-B902-7AB93B511A79}"/>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2" name="スライド番号プレースホルダー 1">
            <a:extLst>
              <a:ext uri="{FF2B5EF4-FFF2-40B4-BE49-F238E27FC236}">
                <a16:creationId xmlns:a16="http://schemas.microsoft.com/office/drawing/2014/main" id="{7156B1A6-C60A-42BB-B42D-34095A3AE18F}"/>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69</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4978691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5" descr="no5">
            <a:extLst>
              <a:ext uri="{FF2B5EF4-FFF2-40B4-BE49-F238E27FC236}">
                <a16:creationId xmlns:a16="http://schemas.microsoft.com/office/drawing/2014/main" id="{27DA8128-89AA-43EC-B96E-0A988138A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39" y="2497539"/>
            <a:ext cx="4847682" cy="323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18">
            <a:extLst>
              <a:ext uri="{FF2B5EF4-FFF2-40B4-BE49-F238E27FC236}">
                <a16:creationId xmlns:a16="http://schemas.microsoft.com/office/drawing/2014/main" id="{FA0D4CF7-A5E1-47C0-AE7A-B32997C23EE3}"/>
              </a:ext>
            </a:extLst>
          </p:cNvPr>
          <p:cNvSpPr txBox="1">
            <a:spLocks noChangeArrowheads="1"/>
          </p:cNvSpPr>
          <p:nvPr/>
        </p:nvSpPr>
        <p:spPr bwMode="auto">
          <a:xfrm>
            <a:off x="4427984" y="2497539"/>
            <a:ext cx="4320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266700" indent="-266700" algn="just">
              <a:spcBef>
                <a:spcPts val="1200"/>
              </a:spcBef>
              <a:buFontTx/>
              <a:buNone/>
              <a:defRPr sz="2400">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9pPr>
          </a:lstStyle>
          <a:p>
            <a:pPr>
              <a:spcBef>
                <a:spcPts val="0"/>
              </a:spcBef>
            </a:pPr>
            <a:r>
              <a:rPr lang="ja-JP" altLang="en-US" sz="2000" dirty="0"/>
              <a:t>＊対象者の意思と同意の確認を行う。</a:t>
            </a:r>
            <a:endParaRPr lang="en-US" altLang="ja-JP" sz="2000" dirty="0"/>
          </a:p>
        </p:txBody>
      </p:sp>
      <p:sp>
        <p:nvSpPr>
          <p:cNvPr id="89097" name="Text Box 29">
            <a:extLst>
              <a:ext uri="{FF2B5EF4-FFF2-40B4-BE49-F238E27FC236}">
                <a16:creationId xmlns:a16="http://schemas.microsoft.com/office/drawing/2014/main" id="{3F1C40FF-0A9A-4762-BBF6-D21368917F88}"/>
              </a:ext>
            </a:extLst>
          </p:cNvPr>
          <p:cNvSpPr txBox="1">
            <a:spLocks noChangeArrowheads="1"/>
          </p:cNvSpPr>
          <p:nvPr/>
        </p:nvSpPr>
        <p:spPr bwMode="auto">
          <a:xfrm>
            <a:off x="5128421" y="3645024"/>
            <a:ext cx="3599703" cy="2013967"/>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spcBef>
                <a:spcPts val="600"/>
              </a:spcBef>
            </a:pPr>
            <a:r>
              <a:rPr lang="ja-JP" altLang="en-US" sz="2000" b="0" dirty="0">
                <a:solidFill>
                  <a:schemeClr val="tx1"/>
                </a:solidFill>
              </a:rPr>
              <a:t>・栄養剤の注入を中止や延期の場合には水分をどうするか対象者あるいは看護師に確認する。</a:t>
            </a:r>
          </a:p>
        </p:txBody>
      </p:sp>
      <p:sp>
        <p:nvSpPr>
          <p:cNvPr id="89098" name="Text Box 25">
            <a:extLst>
              <a:ext uri="{FF2B5EF4-FFF2-40B4-BE49-F238E27FC236}">
                <a16:creationId xmlns:a16="http://schemas.microsoft.com/office/drawing/2014/main" id="{94A9DF4D-8316-4E8C-AB71-BC911542EE54}"/>
              </a:ext>
            </a:extLst>
          </p:cNvPr>
          <p:cNvSpPr txBox="1">
            <a:spLocks noChangeArrowheads="1"/>
          </p:cNvSpPr>
          <p:nvPr/>
        </p:nvSpPr>
        <p:spPr bwMode="auto">
          <a:xfrm>
            <a:off x="5128421" y="3266669"/>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4" name="Rectangle 6">
            <a:extLst>
              <a:ext uri="{FF2B5EF4-FFF2-40B4-BE49-F238E27FC236}">
                <a16:creationId xmlns:a16="http://schemas.microsoft.com/office/drawing/2014/main" id="{A85CB8FE-9903-4340-B531-FD80A99FD309}"/>
              </a:ext>
            </a:extLst>
          </p:cNvPr>
          <p:cNvSpPr>
            <a:spLocks noChangeArrowheads="1"/>
          </p:cNvSpPr>
          <p:nvPr/>
        </p:nvSpPr>
        <p:spPr bwMode="auto">
          <a:xfrm>
            <a:off x="251520" y="1260000"/>
            <a:ext cx="86409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indent="-360000">
              <a:spcBef>
                <a:spcPts val="1200"/>
              </a:spcBef>
            </a:pPr>
            <a:r>
              <a:rPr lang="ja-JP" altLang="en-US" sz="2800" dirty="0">
                <a:latin typeface="Segoe UI" panose="020B0502040204020203" pitchFamily="34" charset="0"/>
                <a:ea typeface="メイリオ" panose="020B0604030504040204" pitchFamily="50" charset="-128"/>
              </a:rPr>
              <a:t>○対象者本人から注入の依頼を受ける。あるいは、対象者の意思を確認する。</a:t>
            </a:r>
          </a:p>
        </p:txBody>
      </p:sp>
      <p:sp>
        <p:nvSpPr>
          <p:cNvPr id="16" name="テキスト ボックス 15">
            <a:extLst>
              <a:ext uri="{FF2B5EF4-FFF2-40B4-BE49-F238E27FC236}">
                <a16:creationId xmlns:a16="http://schemas.microsoft.com/office/drawing/2014/main" id="{E88F4CFF-0B3F-4CCF-98CC-806FB9C00E25}"/>
              </a:ext>
            </a:extLst>
          </p:cNvPr>
          <p:cNvSpPr txBox="1"/>
          <p:nvPr/>
        </p:nvSpPr>
        <p:spPr>
          <a:xfrm>
            <a:off x="5537964" y="169200"/>
            <a:ext cx="2850460"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胃ろう（滴下型の液体栄養剤）</a:t>
            </a:r>
          </a:p>
        </p:txBody>
      </p:sp>
      <p:sp>
        <p:nvSpPr>
          <p:cNvPr id="4" name="タイトル 3">
            <a:extLst>
              <a:ext uri="{FF2B5EF4-FFF2-40B4-BE49-F238E27FC236}">
                <a16:creationId xmlns:a16="http://schemas.microsoft.com/office/drawing/2014/main" id="{F0FEF2E7-2F4C-453A-B31F-E61F78DF29A6}"/>
              </a:ext>
            </a:extLst>
          </p:cNvPr>
          <p:cNvSpPr>
            <a:spLocks noGrp="1"/>
          </p:cNvSpPr>
          <p:nvPr>
            <p:ph type="title"/>
          </p:nvPr>
        </p:nvSpPr>
        <p:spPr/>
        <p:txBody>
          <a:bodyPr>
            <a:normAutofit fontScale="90000"/>
          </a:bodyPr>
          <a:lstStyle/>
          <a:p>
            <a:r>
              <a:rPr lang="ja-JP" altLang="en-US" dirty="0"/>
              <a:t>手順①注入の依頼を受ける／意思を確認する</a:t>
            </a:r>
          </a:p>
        </p:txBody>
      </p:sp>
      <p:sp>
        <p:nvSpPr>
          <p:cNvPr id="9" name="テキスト ボックス 8">
            <a:extLst>
              <a:ext uri="{FF2B5EF4-FFF2-40B4-BE49-F238E27FC236}">
                <a16:creationId xmlns:a16="http://schemas.microsoft.com/office/drawing/2014/main" id="{52B1026D-D203-49F2-AA40-B379C4FDFF9C}"/>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0" name="スライド番号プレースホルダー 1">
            <a:extLst>
              <a:ext uri="{FF2B5EF4-FFF2-40B4-BE49-F238E27FC236}">
                <a16:creationId xmlns:a16="http://schemas.microsoft.com/office/drawing/2014/main" id="{705860B3-1558-42F2-B05A-CD339B75D084}"/>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70</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8224745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5">
            <a:extLst>
              <a:ext uri="{FF2B5EF4-FFF2-40B4-BE49-F238E27FC236}">
                <a16:creationId xmlns:a16="http://schemas.microsoft.com/office/drawing/2014/main" id="{D235B816-7FF2-477C-B6B6-723AD85C41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6440" y="2113692"/>
            <a:ext cx="4291584" cy="323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4" name="Text Box 29">
            <a:extLst>
              <a:ext uri="{FF2B5EF4-FFF2-40B4-BE49-F238E27FC236}">
                <a16:creationId xmlns:a16="http://schemas.microsoft.com/office/drawing/2014/main" id="{5365B0F6-AB85-4EA5-B606-AE08660249C5}"/>
              </a:ext>
            </a:extLst>
          </p:cNvPr>
          <p:cNvSpPr txBox="1">
            <a:spLocks noChangeArrowheads="1"/>
          </p:cNvSpPr>
          <p:nvPr/>
        </p:nvSpPr>
        <p:spPr bwMode="auto">
          <a:xfrm>
            <a:off x="4968464" y="1783398"/>
            <a:ext cx="3780000" cy="4669938"/>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0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en-US" altLang="ja-JP" dirty="0"/>
              <a:t>【</a:t>
            </a:r>
            <a:r>
              <a:rPr lang="ja-JP" altLang="en-US" dirty="0"/>
              <a:t>注入用ボトル（バッグ）</a:t>
            </a:r>
            <a:r>
              <a:rPr lang="en-US" altLang="ja-JP" dirty="0"/>
              <a:t>】</a:t>
            </a:r>
          </a:p>
          <a:p>
            <a:pPr marL="468000"/>
            <a:r>
              <a:rPr lang="ja-JP" altLang="en-US" b="0" dirty="0">
                <a:solidFill>
                  <a:schemeClr val="tx1"/>
                </a:solidFill>
              </a:rPr>
              <a:t>・清潔であるか。</a:t>
            </a:r>
          </a:p>
          <a:p>
            <a:pPr marL="468000"/>
            <a:r>
              <a:rPr lang="ja-JP" altLang="en-US" b="0" dirty="0">
                <a:solidFill>
                  <a:schemeClr val="tx1"/>
                </a:solidFill>
              </a:rPr>
              <a:t>・乾燥しているか。</a:t>
            </a:r>
          </a:p>
          <a:p>
            <a:pPr>
              <a:spcBef>
                <a:spcPts val="900"/>
              </a:spcBef>
            </a:pPr>
            <a:r>
              <a:rPr lang="en-US" altLang="ja-JP" dirty="0"/>
              <a:t>【</a:t>
            </a:r>
            <a:r>
              <a:rPr lang="ja-JP" altLang="en-US" dirty="0"/>
              <a:t>栄養剤</a:t>
            </a:r>
            <a:r>
              <a:rPr lang="en-US" altLang="ja-JP" dirty="0"/>
              <a:t>】</a:t>
            </a:r>
          </a:p>
          <a:p>
            <a:pPr>
              <a:spcAft>
                <a:spcPts val="600"/>
              </a:spcAft>
            </a:pPr>
            <a:r>
              <a:rPr lang="ja-JP" altLang="en-US" sz="1400" b="0" dirty="0">
                <a:solidFill>
                  <a:schemeClr val="tx1"/>
                </a:solidFill>
              </a:rPr>
              <a:t>　</a:t>
            </a:r>
            <a:r>
              <a:rPr lang="en-US" altLang="ja-JP" sz="1400" b="0" dirty="0">
                <a:solidFill>
                  <a:schemeClr val="tx1"/>
                </a:solidFill>
              </a:rPr>
              <a:t>※</a:t>
            </a:r>
            <a:r>
              <a:rPr lang="ja-JP" altLang="en-US" sz="1400" b="0" dirty="0">
                <a:solidFill>
                  <a:schemeClr val="tx1"/>
                </a:solidFill>
              </a:rPr>
              <a:t>好みにより湯せんしたりします</a:t>
            </a:r>
          </a:p>
          <a:p>
            <a:pPr marL="468000"/>
            <a:r>
              <a:rPr lang="ja-JP" altLang="en-US" b="0" dirty="0">
                <a:solidFill>
                  <a:schemeClr val="tx1"/>
                </a:solidFill>
              </a:rPr>
              <a:t>・栄養剤の種類・量。</a:t>
            </a:r>
            <a:endParaRPr lang="en-US" altLang="ja-JP" b="0" dirty="0">
              <a:solidFill>
                <a:schemeClr val="tx1"/>
              </a:solidFill>
            </a:endParaRPr>
          </a:p>
          <a:p>
            <a:pPr marL="468000"/>
            <a:r>
              <a:rPr lang="ja-JP" altLang="en-US" b="0" dirty="0">
                <a:solidFill>
                  <a:schemeClr val="tx1"/>
                </a:solidFill>
              </a:rPr>
              <a:t>・目安は常温～人肌の温度だが、医師の指示や家族の方法に従う。</a:t>
            </a:r>
          </a:p>
          <a:p>
            <a:pPr marL="468000"/>
            <a:r>
              <a:rPr lang="ja-JP" altLang="en-US" b="0" dirty="0">
                <a:solidFill>
                  <a:schemeClr val="tx1"/>
                </a:solidFill>
              </a:rPr>
              <a:t>・冷蔵庫から取り出したものや、冷たい食品は避ける。</a:t>
            </a:r>
            <a:endParaRPr lang="en-US" altLang="ja-JP" b="0" dirty="0">
              <a:solidFill>
                <a:schemeClr val="tx1"/>
              </a:solidFill>
            </a:endParaRPr>
          </a:p>
          <a:p>
            <a:pPr>
              <a:spcBef>
                <a:spcPts val="900"/>
              </a:spcBef>
            </a:pPr>
            <a:r>
              <a:rPr lang="en-US" altLang="ja-JP" dirty="0"/>
              <a:t>【</a:t>
            </a:r>
            <a:r>
              <a:rPr lang="ja-JP" altLang="en-US" dirty="0"/>
              <a:t>白湯</a:t>
            </a:r>
            <a:r>
              <a:rPr lang="en-US" altLang="ja-JP" dirty="0"/>
              <a:t>】</a:t>
            </a:r>
          </a:p>
          <a:p>
            <a:pPr marL="468000"/>
            <a:r>
              <a:rPr lang="ja-JP" altLang="en-US" b="0" dirty="0">
                <a:solidFill>
                  <a:schemeClr val="tx1"/>
                </a:solidFill>
              </a:rPr>
              <a:t>・指示量を確認する。</a:t>
            </a:r>
          </a:p>
        </p:txBody>
      </p:sp>
      <p:sp>
        <p:nvSpPr>
          <p:cNvPr id="91145" name="Text Box 25">
            <a:extLst>
              <a:ext uri="{FF2B5EF4-FFF2-40B4-BE49-F238E27FC236}">
                <a16:creationId xmlns:a16="http://schemas.microsoft.com/office/drawing/2014/main" id="{3D39CDB4-538C-4855-AFE5-0D0F20F05070}"/>
              </a:ext>
            </a:extLst>
          </p:cNvPr>
          <p:cNvSpPr txBox="1">
            <a:spLocks noChangeArrowheads="1"/>
          </p:cNvSpPr>
          <p:nvPr/>
        </p:nvSpPr>
        <p:spPr bwMode="auto">
          <a:xfrm>
            <a:off x="4972168" y="1399779"/>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5" name="テキスト ボックス 14">
            <a:extLst>
              <a:ext uri="{FF2B5EF4-FFF2-40B4-BE49-F238E27FC236}">
                <a16:creationId xmlns:a16="http://schemas.microsoft.com/office/drawing/2014/main" id="{C9FA31F4-7A86-4DCB-AB75-CEF3C0D4F5DF}"/>
              </a:ext>
            </a:extLst>
          </p:cNvPr>
          <p:cNvSpPr txBox="1"/>
          <p:nvPr/>
        </p:nvSpPr>
        <p:spPr>
          <a:xfrm>
            <a:off x="5537964" y="169200"/>
            <a:ext cx="2850460"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胃ろう（滴下型の液体栄養剤）</a:t>
            </a:r>
          </a:p>
        </p:txBody>
      </p:sp>
      <p:sp>
        <p:nvSpPr>
          <p:cNvPr id="4" name="タイトル 3">
            <a:extLst>
              <a:ext uri="{FF2B5EF4-FFF2-40B4-BE49-F238E27FC236}">
                <a16:creationId xmlns:a16="http://schemas.microsoft.com/office/drawing/2014/main" id="{32C92523-BD2F-46EA-8E62-5D4B3BE3B324}"/>
              </a:ext>
            </a:extLst>
          </p:cNvPr>
          <p:cNvSpPr>
            <a:spLocks noGrp="1"/>
          </p:cNvSpPr>
          <p:nvPr>
            <p:ph type="title"/>
          </p:nvPr>
        </p:nvSpPr>
        <p:spPr/>
        <p:txBody>
          <a:bodyPr>
            <a:normAutofit fontScale="90000"/>
          </a:bodyPr>
          <a:lstStyle/>
          <a:p>
            <a:r>
              <a:rPr lang="ja-JP" altLang="en-US" dirty="0"/>
              <a:t>手順②必要物品、栄養剤を用意する</a:t>
            </a:r>
          </a:p>
        </p:txBody>
      </p:sp>
      <p:sp>
        <p:nvSpPr>
          <p:cNvPr id="9" name="テキスト ボックス 8">
            <a:extLst>
              <a:ext uri="{FF2B5EF4-FFF2-40B4-BE49-F238E27FC236}">
                <a16:creationId xmlns:a16="http://schemas.microsoft.com/office/drawing/2014/main" id="{FAB210E1-5789-4C59-AE65-94FFE3EE9733}"/>
              </a:ext>
            </a:extLst>
          </p:cNvPr>
          <p:cNvSpPr txBox="1"/>
          <p:nvPr/>
        </p:nvSpPr>
        <p:spPr>
          <a:xfrm>
            <a:off x="395688" y="2041684"/>
            <a:ext cx="1365809" cy="324498"/>
          </a:xfrm>
          <a:prstGeom prst="rect">
            <a:avLst/>
          </a:prstGeom>
          <a:solidFill>
            <a:schemeClr val="bg1"/>
          </a:solidFill>
          <a:ln w="3175" cmpd="sng">
            <a:noFill/>
          </a:ln>
        </p:spPr>
        <p:txBody>
          <a:bodyPr wrap="none" lIns="72000" tIns="72000" rIns="36000" bIns="36000" rtlCol="0">
            <a:spAutoFit/>
          </a:bodyPr>
          <a:lstStyle/>
          <a:p>
            <a:r>
              <a:rPr kumimoji="1" lang="ja-JP" altLang="en-US" sz="1400" b="1" dirty="0">
                <a:latin typeface="Segoe UI" panose="020B0502040204020203" pitchFamily="34" charset="0"/>
                <a:ea typeface="メイリオ" panose="020B0604030504040204" pitchFamily="50" charset="-128"/>
              </a:rPr>
              <a:t>経管栄養セット</a:t>
            </a:r>
          </a:p>
        </p:txBody>
      </p:sp>
      <p:sp>
        <p:nvSpPr>
          <p:cNvPr id="10" name="テキスト ボックス 9">
            <a:extLst>
              <a:ext uri="{FF2B5EF4-FFF2-40B4-BE49-F238E27FC236}">
                <a16:creationId xmlns:a16="http://schemas.microsoft.com/office/drawing/2014/main" id="{BDE27702-5AD4-4B12-915E-DD39D367CDB9}"/>
              </a:ext>
            </a:extLst>
          </p:cNvPr>
          <p:cNvSpPr txBox="1"/>
          <p:nvPr/>
        </p:nvSpPr>
        <p:spPr>
          <a:xfrm>
            <a:off x="2123728" y="2261036"/>
            <a:ext cx="792088" cy="307777"/>
          </a:xfrm>
          <a:prstGeom prst="rect">
            <a:avLst/>
          </a:prstGeom>
          <a:solidFill>
            <a:schemeClr val="bg1"/>
          </a:solidFill>
        </p:spPr>
        <p:txBody>
          <a:bodyPr wrap="square" rtlCol="0">
            <a:spAutoFit/>
          </a:bodyPr>
          <a:lstStyle/>
          <a:p>
            <a:pPr algn="ctr"/>
            <a:r>
              <a:rPr lang="ja-JP" altLang="en-US" sz="1400" b="1" dirty="0">
                <a:latin typeface="Segoe UI" panose="020B0502040204020203" pitchFamily="34" charset="0"/>
                <a:ea typeface="メイリオ" panose="020B0604030504040204" pitchFamily="50" charset="-128"/>
              </a:rPr>
              <a:t>トレイ</a:t>
            </a:r>
            <a:endParaRPr kumimoji="1" lang="ja-JP" altLang="en-US" sz="1400" b="1" dirty="0">
              <a:latin typeface="Segoe UI" panose="020B0502040204020203" pitchFamily="34" charset="0"/>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D56901DE-6282-4303-B5A4-DAA1A7FD0481}"/>
              </a:ext>
            </a:extLst>
          </p:cNvPr>
          <p:cNvSpPr txBox="1"/>
          <p:nvPr/>
        </p:nvSpPr>
        <p:spPr>
          <a:xfrm>
            <a:off x="3995936" y="2291814"/>
            <a:ext cx="540059" cy="307777"/>
          </a:xfrm>
          <a:prstGeom prst="rect">
            <a:avLst/>
          </a:prstGeom>
          <a:solidFill>
            <a:schemeClr val="bg1"/>
          </a:solidFill>
        </p:spPr>
        <p:txBody>
          <a:bodyPr wrap="square" rtlCol="0">
            <a:spAutoFit/>
          </a:bodyPr>
          <a:lstStyle/>
          <a:p>
            <a:pPr algn="ctr"/>
            <a:r>
              <a:rPr lang="ja-JP" altLang="en-US" sz="1400" b="1" dirty="0">
                <a:latin typeface="Segoe UI" panose="020B0502040204020203" pitchFamily="34" charset="0"/>
                <a:ea typeface="メイリオ" panose="020B0604030504040204" pitchFamily="50" charset="-128"/>
              </a:rPr>
              <a:t>白湯</a:t>
            </a:r>
            <a:endParaRPr kumimoji="1" lang="ja-JP" altLang="en-US" sz="1400" b="1" dirty="0">
              <a:latin typeface="Segoe UI" panose="020B0502040204020203" pitchFamily="34" charset="0"/>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1E7F8D98-E2B7-4BF8-AFCA-99CC9599DD8F}"/>
              </a:ext>
            </a:extLst>
          </p:cNvPr>
          <p:cNvSpPr txBox="1"/>
          <p:nvPr/>
        </p:nvSpPr>
        <p:spPr>
          <a:xfrm>
            <a:off x="3739749" y="3013828"/>
            <a:ext cx="1008000" cy="324000"/>
          </a:xfrm>
          <a:prstGeom prst="rect">
            <a:avLst/>
          </a:prstGeom>
          <a:solidFill>
            <a:schemeClr val="bg1"/>
          </a:solidFill>
        </p:spPr>
        <p:txBody>
          <a:bodyPr wrap="none" lIns="0" tIns="0" rIns="0" bIns="0" rtlCol="0" anchor="ctr" anchorCtr="1">
            <a:noAutofit/>
          </a:bodyPr>
          <a:lstStyle/>
          <a:p>
            <a:pPr algn="ctr"/>
            <a:r>
              <a:rPr lang="ja-JP" altLang="en-US" sz="1200" b="1" dirty="0">
                <a:latin typeface="Segoe UI" panose="020B0502040204020203" pitchFamily="34" charset="0"/>
                <a:ea typeface="メイリオ" panose="020B0604030504040204" pitchFamily="50" charset="-128"/>
              </a:rPr>
              <a:t>栄養剤</a:t>
            </a:r>
            <a:endParaRPr lang="en-US" altLang="ja-JP" sz="1200" b="1" dirty="0">
              <a:latin typeface="Segoe UI" panose="020B0502040204020203" pitchFamily="34" charset="0"/>
              <a:ea typeface="メイリオ" panose="020B0604030504040204" pitchFamily="50" charset="-128"/>
            </a:endParaRPr>
          </a:p>
          <a:p>
            <a:pPr algn="ctr"/>
            <a:r>
              <a:rPr lang="ja-JP" altLang="en-US" sz="1200" b="1" dirty="0">
                <a:latin typeface="Segoe UI" panose="020B0502040204020203" pitchFamily="34" charset="0"/>
                <a:ea typeface="メイリオ" panose="020B0604030504040204" pitchFamily="50" charset="-128"/>
              </a:rPr>
              <a:t>（液体タイプ）</a:t>
            </a:r>
            <a:endParaRPr kumimoji="1" lang="ja-JP" altLang="en-US" sz="1200" b="1" dirty="0">
              <a:latin typeface="Segoe UI" panose="020B0502040204020203" pitchFamily="34" charset="0"/>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88701305-9BAB-47C9-9B73-16D19645CD06}"/>
              </a:ext>
            </a:extLst>
          </p:cNvPr>
          <p:cNvSpPr txBox="1"/>
          <p:nvPr/>
        </p:nvSpPr>
        <p:spPr>
          <a:xfrm>
            <a:off x="4139952" y="4428981"/>
            <a:ext cx="648000" cy="307777"/>
          </a:xfrm>
          <a:prstGeom prst="rect">
            <a:avLst/>
          </a:prstGeom>
          <a:solidFill>
            <a:schemeClr val="bg1"/>
          </a:solidFill>
        </p:spPr>
        <p:txBody>
          <a:bodyPr wrap="square" lIns="0" rtlCol="0">
            <a:spAutoFit/>
          </a:bodyPr>
          <a:lstStyle/>
          <a:p>
            <a:r>
              <a:rPr lang="ja-JP" altLang="en-US" sz="1400" b="1" dirty="0">
                <a:latin typeface="Segoe UI" panose="020B0502040204020203" pitchFamily="34" charset="0"/>
                <a:ea typeface="メイリオ" panose="020B0604030504040204" pitchFamily="50" charset="-128"/>
              </a:rPr>
              <a:t>はさみ</a:t>
            </a:r>
            <a:endParaRPr kumimoji="1" lang="ja-JP" altLang="en-US" sz="1400" b="1" dirty="0">
              <a:latin typeface="Segoe UI" panose="020B0502040204020203" pitchFamily="34" charset="0"/>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31DA97D4-000F-4D73-B950-6A047096B76D}"/>
              </a:ext>
            </a:extLst>
          </p:cNvPr>
          <p:cNvSpPr txBox="1"/>
          <p:nvPr/>
        </p:nvSpPr>
        <p:spPr>
          <a:xfrm>
            <a:off x="3059832" y="5282044"/>
            <a:ext cx="1864460" cy="523220"/>
          </a:xfrm>
          <a:prstGeom prst="rect">
            <a:avLst/>
          </a:prstGeom>
          <a:solidFill>
            <a:schemeClr val="bg1"/>
          </a:solidFill>
        </p:spPr>
        <p:txBody>
          <a:bodyPr wrap="square" rtlCol="0">
            <a:spAutoFit/>
          </a:bodyPr>
          <a:lstStyle/>
          <a:p>
            <a:pPr algn="ctr"/>
            <a:r>
              <a:rPr lang="ja-JP" altLang="en-US" sz="1400" b="1" dirty="0">
                <a:latin typeface="Segoe UI" panose="020B0502040204020203" pitchFamily="34" charset="0"/>
                <a:ea typeface="メイリオ" panose="020B0604030504040204" pitchFamily="50" charset="-128"/>
              </a:rPr>
              <a:t>カテーテルチップ型</a:t>
            </a:r>
            <a:endParaRPr lang="en-US" altLang="ja-JP" sz="1400" b="1" dirty="0">
              <a:latin typeface="Segoe UI" panose="020B0502040204020203" pitchFamily="34" charset="0"/>
              <a:ea typeface="メイリオ" panose="020B0604030504040204" pitchFamily="50" charset="-128"/>
            </a:endParaRPr>
          </a:p>
          <a:p>
            <a:pPr algn="ctr"/>
            <a:r>
              <a:rPr lang="ja-JP" altLang="en-US" sz="1400" b="1" dirty="0">
                <a:latin typeface="Segoe UI" panose="020B0502040204020203" pitchFamily="34" charset="0"/>
                <a:ea typeface="メイリオ" panose="020B0604030504040204" pitchFamily="50" charset="-128"/>
              </a:rPr>
              <a:t>シリンジ</a:t>
            </a:r>
            <a:endParaRPr kumimoji="1" lang="ja-JP" altLang="en-US" sz="1400" b="1" dirty="0">
              <a:latin typeface="Segoe UI" panose="020B0502040204020203" pitchFamily="34" charset="0"/>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BEDC88E8-AD9F-42F5-998E-75268AC8A77B}"/>
              </a:ext>
            </a:extLst>
          </p:cNvPr>
          <p:cNvSpPr txBox="1"/>
          <p:nvPr/>
        </p:nvSpPr>
        <p:spPr>
          <a:xfrm>
            <a:off x="1115616" y="5282044"/>
            <a:ext cx="1604361" cy="523220"/>
          </a:xfrm>
          <a:prstGeom prst="rect">
            <a:avLst/>
          </a:prstGeom>
          <a:solidFill>
            <a:schemeClr val="bg1"/>
          </a:solidFill>
        </p:spPr>
        <p:txBody>
          <a:bodyPr wrap="square" rtlCol="0">
            <a:spAutoFit/>
          </a:bodyPr>
          <a:lstStyle/>
          <a:p>
            <a:pPr algn="ctr"/>
            <a:r>
              <a:rPr lang="ja-JP" altLang="en-US" sz="1400" b="1" dirty="0">
                <a:latin typeface="Segoe UI" panose="020B0502040204020203" pitchFamily="34" charset="0"/>
                <a:ea typeface="メイリオ" panose="020B0604030504040204" pitchFamily="50" charset="-128"/>
              </a:rPr>
              <a:t>接続用チューブ</a:t>
            </a:r>
            <a:endParaRPr lang="en-US" altLang="ja-JP" sz="1400" b="1" dirty="0">
              <a:latin typeface="Segoe UI" panose="020B0502040204020203" pitchFamily="34" charset="0"/>
              <a:ea typeface="メイリオ" panose="020B0604030504040204" pitchFamily="50" charset="-128"/>
            </a:endParaRPr>
          </a:p>
          <a:p>
            <a:pPr algn="ctr"/>
            <a:r>
              <a:rPr lang="ja-JP" altLang="en-US" sz="1400" b="1" dirty="0">
                <a:latin typeface="Segoe UI" panose="020B0502040204020203" pitchFamily="34" charset="0"/>
                <a:ea typeface="メイリオ" panose="020B0604030504040204" pitchFamily="50" charset="-128"/>
              </a:rPr>
              <a:t>（必要な場合）</a:t>
            </a:r>
            <a:endParaRPr kumimoji="1" lang="ja-JP" altLang="en-US" sz="1400" b="1" dirty="0">
              <a:latin typeface="Segoe UI" panose="020B0502040204020203" pitchFamily="34" charset="0"/>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03C15EAD-6752-4250-9C20-41EA4DE7670D}"/>
              </a:ext>
            </a:extLst>
          </p:cNvPr>
          <p:cNvSpPr txBox="1"/>
          <p:nvPr/>
        </p:nvSpPr>
        <p:spPr>
          <a:xfrm>
            <a:off x="972000" y="2885909"/>
            <a:ext cx="1115616" cy="738664"/>
          </a:xfrm>
          <a:prstGeom prst="rect">
            <a:avLst/>
          </a:prstGeom>
          <a:noFill/>
        </p:spPr>
        <p:txBody>
          <a:bodyPr wrap="square" rtlCol="0">
            <a:spAutoFit/>
          </a:bodyPr>
          <a:lstStyle/>
          <a:p>
            <a:pPr algn="ctr"/>
            <a:r>
              <a:rPr kumimoji="1" lang="ja-JP" altLang="en-US" sz="1400" b="1" dirty="0">
                <a:latin typeface="Segoe UI" panose="020B0502040204020203" pitchFamily="34" charset="0"/>
                <a:ea typeface="メイリオ" panose="020B0604030504040204" pitchFamily="50" charset="-128"/>
              </a:rPr>
              <a:t>注入用</a:t>
            </a:r>
            <a:endParaRPr kumimoji="1" lang="en-US" altLang="ja-JP" sz="1400" b="1" dirty="0">
              <a:latin typeface="Segoe UI" panose="020B0502040204020203" pitchFamily="34" charset="0"/>
              <a:ea typeface="メイリオ" panose="020B0604030504040204" pitchFamily="50" charset="-128"/>
            </a:endParaRPr>
          </a:p>
          <a:p>
            <a:pPr algn="ctr"/>
            <a:r>
              <a:rPr kumimoji="1" lang="ja-JP" altLang="en-US" sz="1400" b="1" dirty="0">
                <a:latin typeface="Segoe UI" panose="020B0502040204020203" pitchFamily="34" charset="0"/>
                <a:ea typeface="メイリオ" panose="020B0604030504040204" pitchFamily="50" charset="-128"/>
              </a:rPr>
              <a:t>ボトル</a:t>
            </a:r>
            <a:endParaRPr kumimoji="1" lang="en-US" altLang="ja-JP" sz="1400" b="1" dirty="0">
              <a:latin typeface="Segoe UI" panose="020B0502040204020203" pitchFamily="34" charset="0"/>
              <a:ea typeface="メイリオ" panose="020B0604030504040204" pitchFamily="50" charset="-128"/>
            </a:endParaRPr>
          </a:p>
          <a:p>
            <a:pPr algn="ctr"/>
            <a:r>
              <a:rPr kumimoji="1" lang="ja-JP" altLang="en-US" sz="1400" b="1" dirty="0">
                <a:latin typeface="Segoe UI" panose="020B0502040204020203" pitchFamily="34" charset="0"/>
                <a:ea typeface="メイリオ" panose="020B0604030504040204" pitchFamily="50" charset="-128"/>
              </a:rPr>
              <a:t>（バッグ）</a:t>
            </a:r>
          </a:p>
        </p:txBody>
      </p:sp>
      <p:sp>
        <p:nvSpPr>
          <p:cNvPr id="19" name="テキスト ボックス 18">
            <a:extLst>
              <a:ext uri="{FF2B5EF4-FFF2-40B4-BE49-F238E27FC236}">
                <a16:creationId xmlns:a16="http://schemas.microsoft.com/office/drawing/2014/main" id="{D3C28E14-6884-4F94-B07E-30466D4D0AEB}"/>
              </a:ext>
            </a:extLst>
          </p:cNvPr>
          <p:cNvSpPr txBox="1"/>
          <p:nvPr/>
        </p:nvSpPr>
        <p:spPr>
          <a:xfrm>
            <a:off x="899680" y="4444236"/>
            <a:ext cx="792000" cy="180000"/>
          </a:xfrm>
          <a:prstGeom prst="rect">
            <a:avLst/>
          </a:prstGeom>
          <a:noFill/>
        </p:spPr>
        <p:txBody>
          <a:bodyPr wrap="square" lIns="0" tIns="0" rIns="0" bIns="0" rtlCol="0">
            <a:spAutoFit/>
          </a:bodyPr>
          <a:lstStyle/>
          <a:p>
            <a:pPr algn="ctr"/>
            <a:r>
              <a:rPr kumimoji="1" lang="ja-JP" altLang="en-US" sz="1400" b="1" dirty="0">
                <a:latin typeface="Segoe UI" panose="020B0502040204020203" pitchFamily="34" charset="0"/>
                <a:ea typeface="メイリオ" panose="020B0604030504040204" pitchFamily="50" charset="-128"/>
              </a:rPr>
              <a:t>クレンメ</a:t>
            </a:r>
          </a:p>
        </p:txBody>
      </p:sp>
      <p:sp>
        <p:nvSpPr>
          <p:cNvPr id="20" name="テキスト ボックス 19">
            <a:extLst>
              <a:ext uri="{FF2B5EF4-FFF2-40B4-BE49-F238E27FC236}">
                <a16:creationId xmlns:a16="http://schemas.microsoft.com/office/drawing/2014/main" id="{5B69A84E-4350-47F0-B68E-1F785E4D0B84}"/>
              </a:ext>
            </a:extLst>
          </p:cNvPr>
          <p:cNvSpPr txBox="1"/>
          <p:nvPr/>
        </p:nvSpPr>
        <p:spPr>
          <a:xfrm>
            <a:off x="1403736" y="4012828"/>
            <a:ext cx="720000" cy="215444"/>
          </a:xfrm>
          <a:prstGeom prst="rect">
            <a:avLst/>
          </a:prstGeom>
          <a:noFill/>
        </p:spPr>
        <p:txBody>
          <a:bodyPr wrap="square" lIns="0" tIns="0" rIns="0" bIns="0" rtlCol="0">
            <a:spAutoFit/>
          </a:bodyPr>
          <a:lstStyle/>
          <a:p>
            <a:r>
              <a:rPr kumimoji="1" lang="ja-JP" altLang="en-US" sz="1400" b="1" dirty="0">
                <a:latin typeface="Segoe UI" panose="020B0502040204020203" pitchFamily="34" charset="0"/>
                <a:ea typeface="メイリオ" panose="020B0604030504040204" pitchFamily="50" charset="-128"/>
              </a:rPr>
              <a:t>滴下筒</a:t>
            </a:r>
          </a:p>
        </p:txBody>
      </p:sp>
      <p:cxnSp>
        <p:nvCxnSpPr>
          <p:cNvPr id="3" name="直線コネクタ 2"/>
          <p:cNvCxnSpPr/>
          <p:nvPr/>
        </p:nvCxnSpPr>
        <p:spPr>
          <a:xfrm flipH="1">
            <a:off x="2411760" y="4228272"/>
            <a:ext cx="308217" cy="1053772"/>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035B3435-1A10-4BB1-ADA1-BA9CA583C833}"/>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22" name="スライド番号プレースホルダー 1">
            <a:extLst>
              <a:ext uri="{FF2B5EF4-FFF2-40B4-BE49-F238E27FC236}">
                <a16:creationId xmlns:a16="http://schemas.microsoft.com/office/drawing/2014/main" id="{C68CBDC3-8390-4EBB-94B0-B56766B0CF85}"/>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71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4017798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8">
            <a:extLst>
              <a:ext uri="{FF2B5EF4-FFF2-40B4-BE49-F238E27FC236}">
                <a16:creationId xmlns:a16="http://schemas.microsoft.com/office/drawing/2014/main" id="{2C80675E-3D06-441A-9491-A925A65479F7}"/>
              </a:ext>
            </a:extLst>
          </p:cNvPr>
          <p:cNvSpPr>
            <a:spLocks noChangeArrowheads="1"/>
          </p:cNvSpPr>
          <p:nvPr/>
        </p:nvSpPr>
        <p:spPr bwMode="auto">
          <a:xfrm>
            <a:off x="251520" y="1260000"/>
            <a:ext cx="864096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indent="-360000">
              <a:spcBef>
                <a:spcPts val="1200"/>
              </a:spcBef>
            </a:pPr>
            <a:r>
              <a:rPr lang="ja-JP" altLang="en-US" sz="2800" dirty="0">
                <a:latin typeface="Segoe UI" panose="020B0502040204020203" pitchFamily="34" charset="0"/>
                <a:ea typeface="メイリオ" panose="020B0604030504040204" pitchFamily="50" charset="-128"/>
              </a:rPr>
              <a:t>○対象者が望むいつもの決められた体位に調整する。</a:t>
            </a:r>
            <a:r>
              <a:rPr lang="ja-JP" altLang="en-US" sz="2400" dirty="0">
                <a:latin typeface="Segoe UI" panose="020B0502040204020203" pitchFamily="34" charset="0"/>
                <a:ea typeface="メイリオ" panose="020B0604030504040204" pitchFamily="50" charset="-128"/>
              </a:rPr>
              <a:t>（ベッドの頭側を上げる、あるいは車イスや安楽なソファーなどに移乗することもある）</a:t>
            </a:r>
          </a:p>
          <a:p>
            <a:pPr marL="360000" indent="-360000">
              <a:spcBef>
                <a:spcPts val="1200"/>
              </a:spcBef>
            </a:pPr>
            <a:r>
              <a:rPr lang="ja-JP" altLang="en-US" sz="2800" dirty="0">
                <a:latin typeface="Segoe UI" panose="020B0502040204020203" pitchFamily="34" charset="0"/>
                <a:ea typeface="メイリオ" panose="020B0604030504040204" pitchFamily="50" charset="-128"/>
              </a:rPr>
              <a:t>○体位の安楽をはかる。</a:t>
            </a:r>
          </a:p>
        </p:txBody>
      </p:sp>
      <p:grpSp>
        <p:nvGrpSpPr>
          <p:cNvPr id="3" name="グループ化 2">
            <a:extLst>
              <a:ext uri="{FF2B5EF4-FFF2-40B4-BE49-F238E27FC236}">
                <a16:creationId xmlns:a16="http://schemas.microsoft.com/office/drawing/2014/main" id="{3134445D-5EB0-48D3-AABE-E11045076A5B}"/>
              </a:ext>
            </a:extLst>
          </p:cNvPr>
          <p:cNvGrpSpPr/>
          <p:nvPr/>
        </p:nvGrpSpPr>
        <p:grpSpPr>
          <a:xfrm>
            <a:off x="336827" y="2388947"/>
            <a:ext cx="3875133" cy="3810860"/>
            <a:chOff x="437566" y="2388947"/>
            <a:chExt cx="3875133" cy="3810860"/>
          </a:xfrm>
        </p:grpSpPr>
        <p:grpSp>
          <p:nvGrpSpPr>
            <p:cNvPr id="14" name="グループ化 13">
              <a:extLst>
                <a:ext uri="{FF2B5EF4-FFF2-40B4-BE49-F238E27FC236}">
                  <a16:creationId xmlns:a16="http://schemas.microsoft.com/office/drawing/2014/main" id="{25A46077-5959-46A4-A053-40EECD3F0841}"/>
                </a:ext>
              </a:extLst>
            </p:cNvPr>
            <p:cNvGrpSpPr/>
            <p:nvPr/>
          </p:nvGrpSpPr>
          <p:grpSpPr>
            <a:xfrm>
              <a:off x="437566" y="2388947"/>
              <a:ext cx="3875133" cy="3810860"/>
              <a:chOff x="2843213" y="2349500"/>
              <a:chExt cx="3636962" cy="3576638"/>
            </a:xfrm>
          </p:grpSpPr>
          <p:pic>
            <p:nvPicPr>
              <p:cNvPr id="15" name="Picture 7" descr="no9_体位調整ファイラー位jpg">
                <a:extLst>
                  <a:ext uri="{FF2B5EF4-FFF2-40B4-BE49-F238E27FC236}">
                    <a16:creationId xmlns:a16="http://schemas.microsoft.com/office/drawing/2014/main" id="{98D42A86-0E0F-4F22-8C7B-160BE71D22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13" y="2349500"/>
                <a:ext cx="3636962"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フリーフォーム: 図形 15">
                <a:extLst>
                  <a:ext uri="{FF2B5EF4-FFF2-40B4-BE49-F238E27FC236}">
                    <a16:creationId xmlns:a16="http://schemas.microsoft.com/office/drawing/2014/main" id="{20FCFADB-330E-4773-8BF0-58F7E8CB5A9A}"/>
                  </a:ext>
                </a:extLst>
              </p:cNvPr>
              <p:cNvSpPr/>
              <p:nvPr/>
            </p:nvSpPr>
            <p:spPr>
              <a:xfrm>
                <a:off x="4814888" y="2493963"/>
                <a:ext cx="682625" cy="998537"/>
              </a:xfrm>
              <a:custGeom>
                <a:avLst/>
                <a:gdLst>
                  <a:gd name="connsiteX0" fmla="*/ 0 w 682625"/>
                  <a:gd name="connsiteY0" fmla="*/ 493712 h 998537"/>
                  <a:gd name="connsiteX1" fmla="*/ 225425 w 682625"/>
                  <a:gd name="connsiteY1" fmla="*/ 820737 h 998537"/>
                  <a:gd name="connsiteX2" fmla="*/ 328612 w 682625"/>
                  <a:gd name="connsiteY2" fmla="*/ 896937 h 998537"/>
                  <a:gd name="connsiteX3" fmla="*/ 358775 w 682625"/>
                  <a:gd name="connsiteY3" fmla="*/ 895350 h 998537"/>
                  <a:gd name="connsiteX4" fmla="*/ 500062 w 682625"/>
                  <a:gd name="connsiteY4" fmla="*/ 876300 h 998537"/>
                  <a:gd name="connsiteX5" fmla="*/ 573087 w 682625"/>
                  <a:gd name="connsiteY5" fmla="*/ 920750 h 998537"/>
                  <a:gd name="connsiteX6" fmla="*/ 676275 w 682625"/>
                  <a:gd name="connsiteY6" fmla="*/ 998537 h 998537"/>
                  <a:gd name="connsiteX7" fmla="*/ 682625 w 682625"/>
                  <a:gd name="connsiteY7" fmla="*/ 23812 h 998537"/>
                  <a:gd name="connsiteX8" fmla="*/ 142875 w 682625"/>
                  <a:gd name="connsiteY8" fmla="*/ 0 h 998537"/>
                  <a:gd name="connsiteX9" fmla="*/ 0 w 682625"/>
                  <a:gd name="connsiteY9" fmla="*/ 493712 h 9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2625" h="998537">
                    <a:moveTo>
                      <a:pt x="0" y="493712"/>
                    </a:moveTo>
                    <a:lnTo>
                      <a:pt x="225425" y="820737"/>
                    </a:lnTo>
                    <a:lnTo>
                      <a:pt x="328612" y="896937"/>
                    </a:lnTo>
                    <a:lnTo>
                      <a:pt x="358775" y="895350"/>
                    </a:lnTo>
                    <a:lnTo>
                      <a:pt x="500062" y="876300"/>
                    </a:lnTo>
                    <a:lnTo>
                      <a:pt x="573087" y="920750"/>
                    </a:lnTo>
                    <a:lnTo>
                      <a:pt x="676275" y="998537"/>
                    </a:lnTo>
                    <a:cubicBezTo>
                      <a:pt x="678392" y="673629"/>
                      <a:pt x="680508" y="348720"/>
                      <a:pt x="682625" y="23812"/>
                    </a:cubicBezTo>
                    <a:lnTo>
                      <a:pt x="142875" y="0"/>
                    </a:lnTo>
                    <a:lnTo>
                      <a:pt x="0" y="493712"/>
                    </a:lnTo>
                    <a:close/>
                  </a:path>
                </a:pathLst>
              </a:custGeom>
              <a:solidFill>
                <a:schemeClr val="bg1"/>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Segoe UI" panose="020B0502040204020203" pitchFamily="34" charset="0"/>
                  <a:ea typeface="メイリオ" panose="020B0604030504040204" pitchFamily="50" charset="-128"/>
                </a:endParaRPr>
              </a:p>
            </p:txBody>
          </p:sp>
        </p:grpSp>
        <p:sp>
          <p:nvSpPr>
            <p:cNvPr id="5" name="フリーフォーム: 図形 4">
              <a:extLst>
                <a:ext uri="{FF2B5EF4-FFF2-40B4-BE49-F238E27FC236}">
                  <a16:creationId xmlns:a16="http://schemas.microsoft.com/office/drawing/2014/main" id="{0D9C3308-AF32-4AFE-A5A3-43AC4B96C1BC}"/>
                </a:ext>
              </a:extLst>
            </p:cNvPr>
            <p:cNvSpPr/>
            <p:nvPr/>
          </p:nvSpPr>
          <p:spPr>
            <a:xfrm>
              <a:off x="3114060" y="4276302"/>
              <a:ext cx="151627" cy="880890"/>
            </a:xfrm>
            <a:custGeom>
              <a:avLst/>
              <a:gdLst>
                <a:gd name="connsiteX0" fmla="*/ 0 w 121783"/>
                <a:gd name="connsiteY0" fmla="*/ 357091 h 666707"/>
                <a:gd name="connsiteX1" fmla="*/ 39218 w 121783"/>
                <a:gd name="connsiteY1" fmla="*/ 113526 h 666707"/>
                <a:gd name="connsiteX2" fmla="*/ 121783 w 121783"/>
                <a:gd name="connsiteY2" fmla="*/ 0 h 666707"/>
                <a:gd name="connsiteX3" fmla="*/ 103206 w 121783"/>
                <a:gd name="connsiteY3" fmla="*/ 115590 h 666707"/>
                <a:gd name="connsiteX4" fmla="*/ 84629 w 121783"/>
                <a:gd name="connsiteY4" fmla="*/ 134167 h 666707"/>
                <a:gd name="connsiteX5" fmla="*/ 82565 w 121783"/>
                <a:gd name="connsiteY5" fmla="*/ 165129 h 666707"/>
                <a:gd name="connsiteX6" fmla="*/ 117655 w 121783"/>
                <a:gd name="connsiteY6" fmla="*/ 658450 h 666707"/>
                <a:gd name="connsiteX7" fmla="*/ 117655 w 121783"/>
                <a:gd name="connsiteY7" fmla="*/ 660515 h 666707"/>
                <a:gd name="connsiteX8" fmla="*/ 115591 w 121783"/>
                <a:gd name="connsiteY8" fmla="*/ 660515 h 666707"/>
                <a:gd name="connsiteX9" fmla="*/ 117655 w 121783"/>
                <a:gd name="connsiteY9" fmla="*/ 664643 h 666707"/>
                <a:gd name="connsiteX10" fmla="*/ 28898 w 121783"/>
                <a:gd name="connsiteY10" fmla="*/ 666707 h 666707"/>
                <a:gd name="connsiteX11" fmla="*/ 0 w 121783"/>
                <a:gd name="connsiteY11" fmla="*/ 357091 h 66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783" h="666707">
                  <a:moveTo>
                    <a:pt x="0" y="357091"/>
                  </a:moveTo>
                  <a:lnTo>
                    <a:pt x="39218" y="113526"/>
                  </a:lnTo>
                  <a:lnTo>
                    <a:pt x="121783" y="0"/>
                  </a:lnTo>
                  <a:lnTo>
                    <a:pt x="103206" y="115590"/>
                  </a:lnTo>
                  <a:lnTo>
                    <a:pt x="84629" y="134167"/>
                  </a:lnTo>
                  <a:lnTo>
                    <a:pt x="82565" y="165129"/>
                  </a:lnTo>
                  <a:lnTo>
                    <a:pt x="117655" y="658450"/>
                  </a:lnTo>
                  <a:lnTo>
                    <a:pt x="117655" y="660515"/>
                  </a:lnTo>
                  <a:lnTo>
                    <a:pt x="115591" y="660515"/>
                  </a:lnTo>
                  <a:lnTo>
                    <a:pt x="117655" y="664643"/>
                  </a:lnTo>
                  <a:lnTo>
                    <a:pt x="28898" y="666707"/>
                  </a:lnTo>
                  <a:lnTo>
                    <a:pt x="0" y="35709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3192" name="Text Box 29">
            <a:extLst>
              <a:ext uri="{FF2B5EF4-FFF2-40B4-BE49-F238E27FC236}">
                <a16:creationId xmlns:a16="http://schemas.microsoft.com/office/drawing/2014/main" id="{934F2902-F1DE-4E5B-B1FE-FD64CB950446}"/>
              </a:ext>
            </a:extLst>
          </p:cNvPr>
          <p:cNvSpPr txBox="1">
            <a:spLocks noChangeArrowheads="1"/>
          </p:cNvSpPr>
          <p:nvPr/>
        </p:nvSpPr>
        <p:spPr bwMode="auto">
          <a:xfrm>
            <a:off x="4283968" y="3092538"/>
            <a:ext cx="4428000" cy="3360649"/>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0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52000" indent="-252000">
              <a:spcBef>
                <a:spcPts val="800"/>
              </a:spcBef>
            </a:pPr>
            <a:r>
              <a:rPr lang="ja-JP" altLang="en-US" sz="1800" b="0" dirty="0">
                <a:solidFill>
                  <a:schemeClr val="tx1"/>
                </a:solidFill>
              </a:rPr>
              <a:t>・身体の向きを変えたときなど顔色は蒼白になっていないか見る。　</a:t>
            </a:r>
          </a:p>
          <a:p>
            <a:pPr marL="252000" indent="-252000">
              <a:spcBef>
                <a:spcPts val="800"/>
              </a:spcBef>
            </a:pPr>
            <a:r>
              <a:rPr lang="ja-JP" altLang="en-US" sz="1800" b="0" dirty="0">
                <a:solidFill>
                  <a:schemeClr val="tx1"/>
                </a:solidFill>
              </a:rPr>
              <a:t>・もし顔色が蒼白になったり、変わったことがあれば対象者の気分を聞き、望む体位に変える。</a:t>
            </a:r>
          </a:p>
          <a:p>
            <a:pPr marL="252000" indent="-252000">
              <a:spcBef>
                <a:spcPts val="800"/>
              </a:spcBef>
            </a:pPr>
            <a:r>
              <a:rPr lang="ja-JP" altLang="en-US" sz="1800" b="0" dirty="0">
                <a:solidFill>
                  <a:schemeClr val="tx1"/>
                </a:solidFill>
              </a:rPr>
              <a:t>・無理な体位にしない。</a:t>
            </a:r>
          </a:p>
          <a:p>
            <a:pPr marL="252000" indent="-252000">
              <a:spcBef>
                <a:spcPts val="800"/>
              </a:spcBef>
            </a:pPr>
            <a:r>
              <a:rPr lang="ja-JP" altLang="en-US" sz="1800" b="0" dirty="0">
                <a:solidFill>
                  <a:schemeClr val="tx1"/>
                </a:solidFill>
              </a:rPr>
              <a:t>・臀部などに高い圧がかかっていないか。</a:t>
            </a:r>
          </a:p>
          <a:p>
            <a:pPr marL="252000" indent="-252000">
              <a:spcBef>
                <a:spcPts val="800"/>
              </a:spcBef>
            </a:pPr>
            <a:r>
              <a:rPr lang="ja-JP" altLang="en-US" sz="1800" b="0" dirty="0">
                <a:solidFill>
                  <a:schemeClr val="tx1"/>
                </a:solidFill>
              </a:rPr>
              <a:t>・胃部を圧迫するような体位ではないか。</a:t>
            </a:r>
          </a:p>
          <a:p>
            <a:pPr marL="252000" indent="-252000">
              <a:spcBef>
                <a:spcPts val="800"/>
              </a:spcBef>
            </a:pPr>
            <a:r>
              <a:rPr lang="ja-JP" altLang="en-US" sz="1800" b="0" dirty="0">
                <a:solidFill>
                  <a:schemeClr val="tx1"/>
                </a:solidFill>
              </a:rPr>
              <a:t>・対象者の希望を聞いているか。</a:t>
            </a:r>
          </a:p>
        </p:txBody>
      </p:sp>
      <p:sp>
        <p:nvSpPr>
          <p:cNvPr id="93193" name="Text Box 25">
            <a:extLst>
              <a:ext uri="{FF2B5EF4-FFF2-40B4-BE49-F238E27FC236}">
                <a16:creationId xmlns:a16="http://schemas.microsoft.com/office/drawing/2014/main" id="{15562C93-8322-48A6-8E38-EC5131CB6C60}"/>
              </a:ext>
            </a:extLst>
          </p:cNvPr>
          <p:cNvSpPr txBox="1">
            <a:spLocks noChangeArrowheads="1"/>
          </p:cNvSpPr>
          <p:nvPr/>
        </p:nvSpPr>
        <p:spPr bwMode="auto">
          <a:xfrm>
            <a:off x="4284238" y="270892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8" name="テキスト ボックス 17">
            <a:extLst>
              <a:ext uri="{FF2B5EF4-FFF2-40B4-BE49-F238E27FC236}">
                <a16:creationId xmlns:a16="http://schemas.microsoft.com/office/drawing/2014/main" id="{7D56F8B7-B3AE-4152-B5B3-F20DE7C980F7}"/>
              </a:ext>
            </a:extLst>
          </p:cNvPr>
          <p:cNvSpPr txBox="1"/>
          <p:nvPr/>
        </p:nvSpPr>
        <p:spPr>
          <a:xfrm>
            <a:off x="5537964" y="169200"/>
            <a:ext cx="2850460"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胃ろう（滴下型の液体栄養剤）</a:t>
            </a:r>
          </a:p>
        </p:txBody>
      </p:sp>
      <p:sp>
        <p:nvSpPr>
          <p:cNvPr id="4" name="タイトル 3">
            <a:extLst>
              <a:ext uri="{FF2B5EF4-FFF2-40B4-BE49-F238E27FC236}">
                <a16:creationId xmlns:a16="http://schemas.microsoft.com/office/drawing/2014/main" id="{B7E08E08-EE8E-432F-A4E8-F1D4F3AB9EA0}"/>
              </a:ext>
            </a:extLst>
          </p:cNvPr>
          <p:cNvSpPr>
            <a:spLocks noGrp="1"/>
          </p:cNvSpPr>
          <p:nvPr>
            <p:ph type="title"/>
          </p:nvPr>
        </p:nvSpPr>
        <p:spPr/>
        <p:txBody>
          <a:bodyPr>
            <a:normAutofit fontScale="90000"/>
          </a:bodyPr>
          <a:lstStyle/>
          <a:p>
            <a:r>
              <a:rPr lang="ja-JP" altLang="en-US" dirty="0"/>
              <a:t>手順③体位を調整する</a:t>
            </a:r>
          </a:p>
        </p:txBody>
      </p:sp>
      <p:sp>
        <p:nvSpPr>
          <p:cNvPr id="12" name="テキスト ボックス 11">
            <a:extLst>
              <a:ext uri="{FF2B5EF4-FFF2-40B4-BE49-F238E27FC236}">
                <a16:creationId xmlns:a16="http://schemas.microsoft.com/office/drawing/2014/main" id="{534E28D4-95B3-4D6B-A676-E1FB3523857C}"/>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3" name="スライド番号プレースホルダー 1">
            <a:extLst>
              <a:ext uri="{FF2B5EF4-FFF2-40B4-BE49-F238E27FC236}">
                <a16:creationId xmlns:a16="http://schemas.microsoft.com/office/drawing/2014/main" id="{9597CFA0-C700-4DD5-ADC5-08D5E45A557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72</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054853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a:extLst>
              <a:ext uri="{FF2B5EF4-FFF2-40B4-BE49-F238E27FC236}">
                <a16:creationId xmlns:a16="http://schemas.microsoft.com/office/drawing/2014/main" id="{A26480AE-487E-4878-AF72-1757406298AE}"/>
              </a:ext>
            </a:extLst>
          </p:cNvPr>
          <p:cNvSpPr>
            <a:spLocks noChangeArrowheads="1"/>
          </p:cNvSpPr>
          <p:nvPr/>
        </p:nvSpPr>
        <p:spPr bwMode="auto">
          <a:xfrm>
            <a:off x="323528" y="1260000"/>
            <a:ext cx="85689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○流水と石けんで手洗い、あるいは、速乾性擦式手指消毒剤で手洗いをする。</a:t>
            </a:r>
          </a:p>
        </p:txBody>
      </p:sp>
      <p:sp>
        <p:nvSpPr>
          <p:cNvPr id="19463" name="Text Box 5">
            <a:extLst>
              <a:ext uri="{FF2B5EF4-FFF2-40B4-BE49-F238E27FC236}">
                <a16:creationId xmlns:a16="http://schemas.microsoft.com/office/drawing/2014/main" id="{D10B16BD-2802-416B-999C-00C6E5AC4EF9}"/>
              </a:ext>
            </a:extLst>
          </p:cNvPr>
          <p:cNvSpPr txBox="1">
            <a:spLocks noChangeArrowheads="1"/>
          </p:cNvSpPr>
          <p:nvPr/>
        </p:nvSpPr>
        <p:spPr bwMode="auto">
          <a:xfrm>
            <a:off x="755576" y="3668602"/>
            <a:ext cx="7560840" cy="144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・対象者の体に接触した後、吸引前の手洗いを行っているか。</a:t>
            </a:r>
            <a:endParaRPr kumimoji="1" lang="ja-JP" altLang="en-US" sz="2000" b="0" i="0" u="none" strike="sngStrike" kern="1200" cap="none" spc="0" normalizeH="0" baseline="0" noProof="0" dirty="0">
              <a:ln>
                <a:noFill/>
              </a:ln>
              <a:solidFill>
                <a:srgbClr val="FF0000"/>
              </a:solidFill>
              <a:effectLst/>
              <a:uLnTx/>
              <a:uFillTx/>
              <a:latin typeface="Segoe UI" panose="020B0502040204020203" pitchFamily="34" charset="0"/>
              <a:ea typeface="メイリオ" panose="020B0604030504040204" pitchFamily="50" charset="-128"/>
              <a:cs typeface="+mn-cs"/>
            </a:endParaRPr>
          </a:p>
        </p:txBody>
      </p:sp>
      <p:sp>
        <p:nvSpPr>
          <p:cNvPr id="19466" name="Text Box 25">
            <a:extLst>
              <a:ext uri="{FF2B5EF4-FFF2-40B4-BE49-F238E27FC236}">
                <a16:creationId xmlns:a16="http://schemas.microsoft.com/office/drawing/2014/main" id="{10CB272F-B988-4979-A39A-C6B475EC4AC3}"/>
              </a:ext>
            </a:extLst>
          </p:cNvPr>
          <p:cNvSpPr txBox="1">
            <a:spLocks noChangeArrowheads="1"/>
          </p:cNvSpPr>
          <p:nvPr/>
        </p:nvSpPr>
        <p:spPr bwMode="auto">
          <a:xfrm>
            <a:off x="760512" y="3297408"/>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p:txBody>
          <a:bodyPr>
            <a:normAutofit fontScale="90000"/>
          </a:bodyPr>
          <a:lstStyle/>
          <a:p>
            <a:r>
              <a:rPr kumimoji="1" lang="ja-JP" altLang="en-US" dirty="0"/>
              <a:t>手順③手洗いをする</a:t>
            </a:r>
          </a:p>
        </p:txBody>
      </p:sp>
      <p:sp>
        <p:nvSpPr>
          <p:cNvPr id="8" name="テキスト ボックス 7">
            <a:extLst>
              <a:ext uri="{FF2B5EF4-FFF2-40B4-BE49-F238E27FC236}">
                <a16:creationId xmlns:a16="http://schemas.microsoft.com/office/drawing/2014/main" id="{1CA30AB9-695D-44DB-B33C-6DC062C94C0B}"/>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7" name="スライド番号プレースホルダー 1">
            <a:extLst>
              <a:ext uri="{FF2B5EF4-FFF2-40B4-BE49-F238E27FC236}">
                <a16:creationId xmlns:a16="http://schemas.microsoft.com/office/drawing/2014/main" id="{F27DBD23-8E76-4800-9037-956058F8CE5B}"/>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3924429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16" descr="no10-4チェンバー">
            <a:extLst>
              <a:ext uri="{FF2B5EF4-FFF2-40B4-BE49-F238E27FC236}">
                <a16:creationId xmlns:a16="http://schemas.microsoft.com/office/drawing/2014/main" id="{0DD71CC1-B9D6-4E13-8FE8-968348F414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5085184"/>
            <a:ext cx="592706" cy="125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Text Box 9">
            <a:extLst>
              <a:ext uri="{FF2B5EF4-FFF2-40B4-BE49-F238E27FC236}">
                <a16:creationId xmlns:a16="http://schemas.microsoft.com/office/drawing/2014/main" id="{7E92F4CB-B11B-4056-98D4-78C04931A643}"/>
              </a:ext>
            </a:extLst>
          </p:cNvPr>
          <p:cNvSpPr txBox="1">
            <a:spLocks noChangeArrowheads="1"/>
          </p:cNvSpPr>
          <p:nvPr/>
        </p:nvSpPr>
        <p:spPr bwMode="auto">
          <a:xfrm>
            <a:off x="263896" y="4221088"/>
            <a:ext cx="28803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200"/>
              </a:spcBef>
            </a:pPr>
            <a:r>
              <a:rPr lang="ja-JP" altLang="en-US" sz="2000" dirty="0">
                <a:solidFill>
                  <a:srgbClr val="000000"/>
                </a:solidFill>
                <a:latin typeface="Segoe UI" panose="020B0502040204020203" pitchFamily="34" charset="0"/>
                <a:ea typeface="メイリオ" panose="020B0604030504040204" pitchFamily="50" charset="-128"/>
              </a:rPr>
              <a:t>＊滴下筒を指でゆっくり押しつぶして、滴下筒内</a:t>
            </a:r>
            <a:r>
              <a:rPr lang="en-US" altLang="ja-JP" sz="2000" dirty="0">
                <a:solidFill>
                  <a:srgbClr val="000000"/>
                </a:solidFill>
                <a:latin typeface="Segoe UI" panose="020B0502040204020203" pitchFamily="34" charset="0"/>
                <a:ea typeface="メイリオ" panose="020B0604030504040204" pitchFamily="50" charset="-128"/>
              </a:rPr>
              <a:t>1/3</a:t>
            </a:r>
            <a:r>
              <a:rPr lang="ja-JP" altLang="en-US" sz="2000" dirty="0">
                <a:solidFill>
                  <a:srgbClr val="000000"/>
                </a:solidFill>
                <a:latin typeface="Segoe UI" panose="020B0502040204020203" pitchFamily="34" charset="0"/>
                <a:ea typeface="メイリオ" panose="020B0604030504040204" pitchFamily="50" charset="-128"/>
              </a:rPr>
              <a:t>～</a:t>
            </a:r>
            <a:r>
              <a:rPr lang="en-US" altLang="ja-JP" sz="2000" dirty="0">
                <a:solidFill>
                  <a:srgbClr val="000000"/>
                </a:solidFill>
                <a:latin typeface="Segoe UI" panose="020B0502040204020203" pitchFamily="34" charset="0"/>
                <a:ea typeface="メイリオ" panose="020B0604030504040204" pitchFamily="50" charset="-128"/>
              </a:rPr>
              <a:t>1/2</a:t>
            </a:r>
            <a:r>
              <a:rPr lang="ja-JP" altLang="en-US" sz="2000" dirty="0">
                <a:solidFill>
                  <a:srgbClr val="000000"/>
                </a:solidFill>
                <a:latin typeface="Segoe UI" panose="020B0502040204020203" pitchFamily="34" charset="0"/>
                <a:ea typeface="メイリオ" panose="020B0604030504040204" pitchFamily="50" charset="-128"/>
              </a:rPr>
              <a:t>程度栄養剤を充填する。</a:t>
            </a:r>
            <a:endParaRPr lang="ja-JP" altLang="en-US" sz="2000" baseline="30000" dirty="0">
              <a:solidFill>
                <a:srgbClr val="000000"/>
              </a:solidFill>
              <a:latin typeface="Segoe UI" panose="020B0502040204020203" pitchFamily="34" charset="0"/>
              <a:ea typeface="メイリオ" panose="020B0604030504040204" pitchFamily="50" charset="-128"/>
            </a:endParaRPr>
          </a:p>
        </p:txBody>
      </p:sp>
      <p:pic>
        <p:nvPicPr>
          <p:cNvPr id="95238" name="Picture 13" descr="no10-1_クレンメ操作">
            <a:extLst>
              <a:ext uri="{FF2B5EF4-FFF2-40B4-BE49-F238E27FC236}">
                <a16:creationId xmlns:a16="http://schemas.microsoft.com/office/drawing/2014/main" id="{4DEC2B03-2E0B-4919-8899-D9102DB5DE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3402456"/>
            <a:ext cx="1159153" cy="126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14" descr="no10-3高所につるす">
            <a:extLst>
              <a:ext uri="{FF2B5EF4-FFF2-40B4-BE49-F238E27FC236}">
                <a16:creationId xmlns:a16="http://schemas.microsoft.com/office/drawing/2014/main" id="{D81EF588-CC40-49B1-92C7-E4D894339D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1595" y="3412281"/>
            <a:ext cx="143986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15" descr="no10-2親指で押しつぶす">
            <a:extLst>
              <a:ext uri="{FF2B5EF4-FFF2-40B4-BE49-F238E27FC236}">
                <a16:creationId xmlns:a16="http://schemas.microsoft.com/office/drawing/2014/main" id="{EAE8B458-490D-4104-BB81-542156D65B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4683" y="5074730"/>
            <a:ext cx="1230688" cy="122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1" name="Line 17">
            <a:extLst>
              <a:ext uri="{FF2B5EF4-FFF2-40B4-BE49-F238E27FC236}">
                <a16:creationId xmlns:a16="http://schemas.microsoft.com/office/drawing/2014/main" id="{647C529C-6F8B-4752-8DC3-421F2E2728EE}"/>
              </a:ext>
            </a:extLst>
          </p:cNvPr>
          <p:cNvSpPr>
            <a:spLocks noChangeShapeType="1"/>
          </p:cNvSpPr>
          <p:nvPr/>
        </p:nvSpPr>
        <p:spPr bwMode="auto">
          <a:xfrm>
            <a:off x="4754613" y="5602196"/>
            <a:ext cx="0" cy="360363"/>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ja-JP" altLang="en-US">
              <a:latin typeface="Segoe UI" panose="020B0502040204020203" pitchFamily="34" charset="0"/>
              <a:ea typeface="メイリオ" panose="020B0604030504040204" pitchFamily="50" charset="-128"/>
            </a:endParaRPr>
          </a:p>
        </p:txBody>
      </p:sp>
      <p:sp>
        <p:nvSpPr>
          <p:cNvPr id="95242" name="Text Box 18">
            <a:extLst>
              <a:ext uri="{FF2B5EF4-FFF2-40B4-BE49-F238E27FC236}">
                <a16:creationId xmlns:a16="http://schemas.microsoft.com/office/drawing/2014/main" id="{A9821D6F-FD42-4699-853B-9B9CA6E13456}"/>
              </a:ext>
            </a:extLst>
          </p:cNvPr>
          <p:cNvSpPr txBox="1">
            <a:spLocks noChangeArrowheads="1"/>
          </p:cNvSpPr>
          <p:nvPr/>
        </p:nvSpPr>
        <p:spPr bwMode="auto">
          <a:xfrm>
            <a:off x="4860032" y="5672281"/>
            <a:ext cx="9105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solidFill>
                  <a:srgbClr val="000000"/>
                </a:solidFill>
                <a:latin typeface="Segoe UI" panose="020B0502040204020203" pitchFamily="34" charset="0"/>
                <a:ea typeface="メイリオ" panose="020B0604030504040204" pitchFamily="50" charset="-128"/>
              </a:rPr>
              <a:t>1/3</a:t>
            </a:r>
            <a:r>
              <a:rPr lang="ja-JP" altLang="en-US" dirty="0">
                <a:solidFill>
                  <a:srgbClr val="000000"/>
                </a:solidFill>
                <a:latin typeface="Segoe UI" panose="020B0502040204020203" pitchFamily="34" charset="0"/>
                <a:ea typeface="メイリオ" panose="020B0604030504040204" pitchFamily="50" charset="-128"/>
              </a:rPr>
              <a:t>～</a:t>
            </a:r>
            <a:r>
              <a:rPr lang="en-US" altLang="ja-JP" dirty="0">
                <a:solidFill>
                  <a:srgbClr val="000000"/>
                </a:solidFill>
                <a:latin typeface="Segoe UI" panose="020B0502040204020203" pitchFamily="34" charset="0"/>
                <a:ea typeface="メイリオ" panose="020B0604030504040204" pitchFamily="50" charset="-128"/>
              </a:rPr>
              <a:t>1/2</a:t>
            </a:r>
          </a:p>
        </p:txBody>
      </p:sp>
      <p:sp>
        <p:nvSpPr>
          <p:cNvPr id="17" name="Text Box 29">
            <a:extLst>
              <a:ext uri="{FF2B5EF4-FFF2-40B4-BE49-F238E27FC236}">
                <a16:creationId xmlns:a16="http://schemas.microsoft.com/office/drawing/2014/main" id="{C78CA153-9BE5-4B75-8352-1AE5852D301A}"/>
              </a:ext>
            </a:extLst>
          </p:cNvPr>
          <p:cNvSpPr txBox="1">
            <a:spLocks noChangeArrowheads="1"/>
          </p:cNvSpPr>
          <p:nvPr/>
        </p:nvSpPr>
        <p:spPr bwMode="auto">
          <a:xfrm>
            <a:off x="5868143" y="4591865"/>
            <a:ext cx="2880569" cy="1834622"/>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sz="2000" dirty="0"/>
              <a:t>・不潔にならないようにする。</a:t>
            </a:r>
          </a:p>
          <a:p>
            <a:r>
              <a:rPr lang="ja-JP" altLang="en-US" sz="2000" dirty="0"/>
              <a:t>・滴下筒で滴下が確認できる程度に満たす。</a:t>
            </a:r>
          </a:p>
        </p:txBody>
      </p:sp>
      <p:sp>
        <p:nvSpPr>
          <p:cNvPr id="95246" name="Text Box 25">
            <a:extLst>
              <a:ext uri="{FF2B5EF4-FFF2-40B4-BE49-F238E27FC236}">
                <a16:creationId xmlns:a16="http://schemas.microsoft.com/office/drawing/2014/main" id="{AB5EADD9-42E5-407D-B5F0-67BAD77A7B76}"/>
              </a:ext>
            </a:extLst>
          </p:cNvPr>
          <p:cNvSpPr txBox="1">
            <a:spLocks noChangeArrowheads="1"/>
          </p:cNvSpPr>
          <p:nvPr/>
        </p:nvSpPr>
        <p:spPr bwMode="auto">
          <a:xfrm>
            <a:off x="5868144" y="4208246"/>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8" name="Rectangle 6">
            <a:extLst>
              <a:ext uri="{FF2B5EF4-FFF2-40B4-BE49-F238E27FC236}">
                <a16:creationId xmlns:a16="http://schemas.microsoft.com/office/drawing/2014/main" id="{22F825C0-D9B0-4D7C-ADE8-BBD8C070C065}"/>
              </a:ext>
            </a:extLst>
          </p:cNvPr>
          <p:cNvSpPr>
            <a:spLocks noChangeArrowheads="1"/>
          </p:cNvSpPr>
          <p:nvPr/>
        </p:nvSpPr>
        <p:spPr bwMode="auto">
          <a:xfrm>
            <a:off x="251519" y="1260000"/>
            <a:ext cx="866229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indent="-360000">
              <a:spcBef>
                <a:spcPts val="1200"/>
              </a:spcBef>
            </a:pPr>
            <a:r>
              <a:rPr lang="ja-JP" altLang="en-US" sz="2800" dirty="0">
                <a:latin typeface="Segoe UI" panose="020B0502040204020203" pitchFamily="34" charset="0"/>
                <a:ea typeface="メイリオ" panose="020B0604030504040204" pitchFamily="50" charset="-128"/>
              </a:rPr>
              <a:t>○注入内容を確認し、</a:t>
            </a:r>
            <a:r>
              <a:rPr lang="ja-JP" altLang="en-US" sz="2800" b="1" dirty="0">
                <a:solidFill>
                  <a:srgbClr val="C00000"/>
                </a:solidFill>
                <a:latin typeface="Segoe UI" panose="020B0502040204020203" pitchFamily="34" charset="0"/>
                <a:ea typeface="メイリオ" panose="020B0604030504040204" pitchFamily="50" charset="-128"/>
              </a:rPr>
              <a:t>クレンメを閉めてから</a:t>
            </a:r>
            <a:r>
              <a:rPr lang="ja-JP" altLang="en-US" sz="2800" dirty="0">
                <a:latin typeface="Segoe UI" panose="020B0502040204020203" pitchFamily="34" charset="0"/>
                <a:ea typeface="メイリオ" panose="020B0604030504040204" pitchFamily="50" charset="-128"/>
              </a:rPr>
              <a:t>、栄養剤を注入用ボトルに入れる。</a:t>
            </a:r>
            <a:endParaRPr lang="en-US" altLang="ja-JP" sz="2800" dirty="0">
              <a:latin typeface="Segoe UI" panose="020B0502040204020203" pitchFamily="34" charset="0"/>
              <a:ea typeface="メイリオ" panose="020B0604030504040204" pitchFamily="50" charset="-128"/>
            </a:endParaRPr>
          </a:p>
          <a:p>
            <a:pPr marL="360000" indent="-360000">
              <a:spcBef>
                <a:spcPts val="1200"/>
              </a:spcBef>
            </a:pPr>
            <a:r>
              <a:rPr lang="ja-JP" altLang="en-US" sz="2800" dirty="0">
                <a:latin typeface="Segoe UI" panose="020B0502040204020203" pitchFamily="34" charset="0"/>
                <a:ea typeface="メイリオ" panose="020B0604030504040204" pitchFamily="50" charset="-128"/>
              </a:rPr>
              <a:t>○注入用ボトルを高いところにかける。</a:t>
            </a:r>
            <a:endParaRPr lang="en-US" altLang="ja-JP" sz="2800" dirty="0">
              <a:latin typeface="Segoe UI" panose="020B0502040204020203" pitchFamily="34" charset="0"/>
              <a:ea typeface="メイリオ" panose="020B0604030504040204" pitchFamily="50" charset="-128"/>
            </a:endParaRPr>
          </a:p>
          <a:p>
            <a:pPr marL="360000" indent="-360000">
              <a:spcBef>
                <a:spcPts val="1200"/>
              </a:spcBef>
            </a:pPr>
            <a:r>
              <a:rPr lang="ja-JP" altLang="en-US" sz="2800" dirty="0">
                <a:latin typeface="Segoe UI" panose="020B0502040204020203" pitchFamily="34" charset="0"/>
                <a:ea typeface="メイリオ" panose="020B0604030504040204" pitchFamily="50" charset="-128"/>
              </a:rPr>
              <a:t>○滴下筒には半分くらい満たし、滴下が確認できるようにする。</a:t>
            </a:r>
          </a:p>
        </p:txBody>
      </p:sp>
      <p:sp>
        <p:nvSpPr>
          <p:cNvPr id="21" name="テキスト ボックス 20">
            <a:extLst>
              <a:ext uri="{FF2B5EF4-FFF2-40B4-BE49-F238E27FC236}">
                <a16:creationId xmlns:a16="http://schemas.microsoft.com/office/drawing/2014/main" id="{3B3AFB09-DD63-4060-910D-E4E6E6DCEB6E}"/>
              </a:ext>
            </a:extLst>
          </p:cNvPr>
          <p:cNvSpPr txBox="1"/>
          <p:nvPr/>
        </p:nvSpPr>
        <p:spPr>
          <a:xfrm>
            <a:off x="5537964" y="169200"/>
            <a:ext cx="2850460"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胃ろう（滴下型の液体栄養剤）</a:t>
            </a:r>
          </a:p>
        </p:txBody>
      </p:sp>
      <p:sp>
        <p:nvSpPr>
          <p:cNvPr id="4" name="タイトル 3">
            <a:extLst>
              <a:ext uri="{FF2B5EF4-FFF2-40B4-BE49-F238E27FC236}">
                <a16:creationId xmlns:a16="http://schemas.microsoft.com/office/drawing/2014/main" id="{254A0F1B-1F05-4D37-80E3-5650E75636F9}"/>
              </a:ext>
            </a:extLst>
          </p:cNvPr>
          <p:cNvSpPr>
            <a:spLocks noGrp="1"/>
          </p:cNvSpPr>
          <p:nvPr>
            <p:ph type="title"/>
          </p:nvPr>
        </p:nvSpPr>
        <p:spPr/>
        <p:txBody>
          <a:bodyPr>
            <a:normAutofit fontScale="90000"/>
          </a:bodyPr>
          <a:lstStyle/>
          <a:p>
            <a:r>
              <a:rPr lang="ja-JP" altLang="en-US" dirty="0"/>
              <a:t>手順④栄養剤を注入用ボトルに入れる</a:t>
            </a:r>
          </a:p>
        </p:txBody>
      </p:sp>
      <p:sp>
        <p:nvSpPr>
          <p:cNvPr id="19" name="二等辺三角形 18">
            <a:extLst>
              <a:ext uri="{FF2B5EF4-FFF2-40B4-BE49-F238E27FC236}">
                <a16:creationId xmlns:a16="http://schemas.microsoft.com/office/drawing/2014/main" id="{66C35D90-82F5-4BBA-B762-CD3886440ABB}"/>
              </a:ext>
            </a:extLst>
          </p:cNvPr>
          <p:cNvSpPr/>
          <p:nvPr/>
        </p:nvSpPr>
        <p:spPr>
          <a:xfrm flipV="1">
            <a:off x="3340797" y="4766565"/>
            <a:ext cx="1944216" cy="33109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DFB8D98-5179-4CFA-AF9D-7AC19DAA313B}"/>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6" name="スライド番号プレースホルダー 1">
            <a:extLst>
              <a:ext uri="{FF2B5EF4-FFF2-40B4-BE49-F238E27FC236}">
                <a16:creationId xmlns:a16="http://schemas.microsoft.com/office/drawing/2014/main" id="{561D1061-A0A9-40F4-9219-597AAE4F3A4C}"/>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73</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0417052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Text Box 29">
            <a:extLst>
              <a:ext uri="{FF2B5EF4-FFF2-40B4-BE49-F238E27FC236}">
                <a16:creationId xmlns:a16="http://schemas.microsoft.com/office/drawing/2014/main" id="{C56AE037-5FFD-4ECA-A158-409960D69897}"/>
              </a:ext>
            </a:extLst>
          </p:cNvPr>
          <p:cNvSpPr txBox="1">
            <a:spLocks noChangeArrowheads="1"/>
          </p:cNvSpPr>
          <p:nvPr/>
        </p:nvSpPr>
        <p:spPr bwMode="auto">
          <a:xfrm>
            <a:off x="4355976" y="4000802"/>
            <a:ext cx="4356000" cy="223651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sz="2000" dirty="0"/>
              <a:t>・クレンメを操作し、栄養剤を経管栄養セットのラインの先端まで流し、空気を抜くことができる。</a:t>
            </a:r>
          </a:p>
          <a:p>
            <a:r>
              <a:rPr lang="ja-JP" altLang="en-US" sz="2000" dirty="0"/>
              <a:t>・チューブ先端が、不潔にならないように十分注意する。</a:t>
            </a:r>
          </a:p>
        </p:txBody>
      </p:sp>
      <p:sp>
        <p:nvSpPr>
          <p:cNvPr id="97287" name="Text Box 25">
            <a:extLst>
              <a:ext uri="{FF2B5EF4-FFF2-40B4-BE49-F238E27FC236}">
                <a16:creationId xmlns:a16="http://schemas.microsoft.com/office/drawing/2014/main" id="{3FB713A0-995B-479F-9E87-65968FE6EB85}"/>
              </a:ext>
            </a:extLst>
          </p:cNvPr>
          <p:cNvSpPr txBox="1">
            <a:spLocks noChangeArrowheads="1"/>
          </p:cNvSpPr>
          <p:nvPr/>
        </p:nvSpPr>
        <p:spPr bwMode="auto">
          <a:xfrm>
            <a:off x="4355976" y="3617183"/>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9" name="Rectangle 6">
            <a:extLst>
              <a:ext uri="{FF2B5EF4-FFF2-40B4-BE49-F238E27FC236}">
                <a16:creationId xmlns:a16="http://schemas.microsoft.com/office/drawing/2014/main" id="{563F7E69-32BB-46EE-9695-385568DFB61E}"/>
              </a:ext>
            </a:extLst>
          </p:cNvPr>
          <p:cNvSpPr>
            <a:spLocks noChangeArrowheads="1"/>
          </p:cNvSpPr>
          <p:nvPr/>
        </p:nvSpPr>
        <p:spPr bwMode="auto">
          <a:xfrm>
            <a:off x="251520" y="1260000"/>
            <a:ext cx="86409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indent="-360000">
              <a:spcBef>
                <a:spcPts val="1200"/>
              </a:spcBef>
            </a:pPr>
            <a:r>
              <a:rPr lang="ja-JP" altLang="en-US" sz="2800" dirty="0">
                <a:latin typeface="Segoe UI" panose="020B0502040204020203" pitchFamily="34" charset="0"/>
                <a:ea typeface="メイリオ" panose="020B0604030504040204" pitchFamily="50" charset="-128"/>
              </a:rPr>
              <a:t>○</a:t>
            </a:r>
            <a:r>
              <a:rPr lang="ja-JP" altLang="en-US" sz="2800" spc="-40" dirty="0">
                <a:latin typeface="Segoe UI" panose="020B0502040204020203" pitchFamily="34" charset="0"/>
                <a:ea typeface="メイリオ" panose="020B0604030504040204" pitchFamily="50" charset="-128"/>
              </a:rPr>
              <a:t>クレンメを緩め、経管栄養セットのラインの先端まで栄養剤を流して空気を抜き、クレンメを閉める。</a:t>
            </a:r>
          </a:p>
        </p:txBody>
      </p:sp>
      <p:sp>
        <p:nvSpPr>
          <p:cNvPr id="10" name="テキスト ボックス 9">
            <a:extLst>
              <a:ext uri="{FF2B5EF4-FFF2-40B4-BE49-F238E27FC236}">
                <a16:creationId xmlns:a16="http://schemas.microsoft.com/office/drawing/2014/main" id="{E3D3D691-8E32-4C5C-82C0-8345D58D482B}"/>
              </a:ext>
            </a:extLst>
          </p:cNvPr>
          <p:cNvSpPr txBox="1"/>
          <p:nvPr/>
        </p:nvSpPr>
        <p:spPr>
          <a:xfrm>
            <a:off x="5537964" y="169200"/>
            <a:ext cx="2850460"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胃ろう（滴下型の液体栄養剤）</a:t>
            </a:r>
          </a:p>
        </p:txBody>
      </p:sp>
      <p:sp>
        <p:nvSpPr>
          <p:cNvPr id="4" name="タイトル 3">
            <a:extLst>
              <a:ext uri="{FF2B5EF4-FFF2-40B4-BE49-F238E27FC236}">
                <a16:creationId xmlns:a16="http://schemas.microsoft.com/office/drawing/2014/main" id="{DC0D30B7-9B44-4929-93D4-F2CB6C4EB025}"/>
              </a:ext>
            </a:extLst>
          </p:cNvPr>
          <p:cNvSpPr>
            <a:spLocks noGrp="1"/>
          </p:cNvSpPr>
          <p:nvPr>
            <p:ph type="title"/>
          </p:nvPr>
        </p:nvSpPr>
        <p:spPr/>
        <p:txBody>
          <a:bodyPr>
            <a:normAutofit fontScale="90000"/>
          </a:bodyPr>
          <a:lstStyle/>
          <a:p>
            <a:r>
              <a:rPr lang="ja-JP" altLang="en-US" dirty="0"/>
              <a:t>手順⑤栄養剤を満たす</a:t>
            </a:r>
          </a:p>
        </p:txBody>
      </p:sp>
      <p:pic>
        <p:nvPicPr>
          <p:cNvPr id="11" name="Picture 11" descr="no7_カニューレ内充填">
            <a:extLst>
              <a:ext uri="{FF2B5EF4-FFF2-40B4-BE49-F238E27FC236}">
                <a16:creationId xmlns:a16="http://schemas.microsoft.com/office/drawing/2014/main" id="{C814C19E-9D1F-43BF-ABD0-8C4ADCC72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83" y="2214107"/>
            <a:ext cx="3726077" cy="409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DC237BAA-389F-4C5D-8C30-5B4C3B7530B0}"/>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2" name="スライド番号プレースホルダー 1">
            <a:extLst>
              <a:ext uri="{FF2B5EF4-FFF2-40B4-BE49-F238E27FC236}">
                <a16:creationId xmlns:a16="http://schemas.microsoft.com/office/drawing/2014/main" id="{9D11EA78-F8E5-4879-9D03-A9BD0ADF8EB1}"/>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74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3322420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6" name="Text Box 29">
            <a:extLst>
              <a:ext uri="{FF2B5EF4-FFF2-40B4-BE49-F238E27FC236}">
                <a16:creationId xmlns:a16="http://schemas.microsoft.com/office/drawing/2014/main" id="{A4458EDA-7E73-4584-BE60-4AFF0B763C86}"/>
              </a:ext>
            </a:extLst>
          </p:cNvPr>
          <p:cNvSpPr txBox="1">
            <a:spLocks noChangeArrowheads="1"/>
          </p:cNvSpPr>
          <p:nvPr/>
        </p:nvSpPr>
        <p:spPr bwMode="auto">
          <a:xfrm>
            <a:off x="827584" y="3861048"/>
            <a:ext cx="7488832" cy="252028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sz="2000" dirty="0"/>
              <a:t>・胃ろうから出ているチューブの長さに注意する。</a:t>
            </a:r>
          </a:p>
          <a:p>
            <a:r>
              <a:rPr lang="ja-JP" altLang="en-US" sz="2000" dirty="0"/>
              <a:t>・チューブが抜けていたら、医療職に連絡・相談する（連絡先や方法を取り決めておく）。</a:t>
            </a:r>
            <a:endParaRPr lang="en-US" altLang="ja-JP" sz="2000" dirty="0"/>
          </a:p>
          <a:p>
            <a:r>
              <a:rPr lang="ja-JP" altLang="en-US" sz="2000" dirty="0"/>
              <a:t>・チューブに破損がないか、ボタン型などでストッパーが皮膚の一箇所への圧迫がないか観察する。</a:t>
            </a:r>
          </a:p>
          <a:p>
            <a:r>
              <a:rPr lang="ja-JP" altLang="en-US" sz="2000" dirty="0"/>
              <a:t>・誤注入を避けるため、胃ろうチューブであることを確認する。</a:t>
            </a:r>
          </a:p>
        </p:txBody>
      </p:sp>
      <p:sp>
        <p:nvSpPr>
          <p:cNvPr id="13" name="Rectangle 6">
            <a:extLst>
              <a:ext uri="{FF2B5EF4-FFF2-40B4-BE49-F238E27FC236}">
                <a16:creationId xmlns:a16="http://schemas.microsoft.com/office/drawing/2014/main" id="{513F22A6-6F13-49E5-8D84-AD3C3F72C1E7}"/>
              </a:ext>
            </a:extLst>
          </p:cNvPr>
          <p:cNvSpPr>
            <a:spLocks noChangeArrowheads="1"/>
          </p:cNvSpPr>
          <p:nvPr/>
        </p:nvSpPr>
        <p:spPr bwMode="auto">
          <a:xfrm>
            <a:off x="251520" y="1260000"/>
            <a:ext cx="864096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indent="-360000">
              <a:spcBef>
                <a:spcPts val="1200"/>
              </a:spcBef>
            </a:pPr>
            <a:r>
              <a:rPr lang="ja-JP" altLang="en-US" sz="2800" dirty="0">
                <a:latin typeface="Segoe UI" panose="020B0502040204020203" pitchFamily="34" charset="0"/>
                <a:ea typeface="メイリオ" panose="020B0604030504040204" pitchFamily="50" charset="-128"/>
              </a:rPr>
              <a:t>○胃ろうチューブの破損や抜けがないか、固定の　位置（胃ろうから出ているチューブの長さ）を、目視で観察する。</a:t>
            </a:r>
            <a:endParaRPr lang="en-US" altLang="ja-JP" sz="2800" dirty="0">
              <a:latin typeface="Segoe UI" panose="020B0502040204020203" pitchFamily="34" charset="0"/>
              <a:ea typeface="メイリオ" panose="020B0604030504040204" pitchFamily="50" charset="-128"/>
            </a:endParaRPr>
          </a:p>
          <a:p>
            <a:pPr marL="360000" indent="-360000">
              <a:spcBef>
                <a:spcPts val="1200"/>
              </a:spcBef>
            </a:pPr>
            <a:r>
              <a:rPr lang="ja-JP" altLang="en-US" sz="2800" dirty="0">
                <a:latin typeface="Segoe UI" panose="020B0502040204020203" pitchFamily="34" charset="0"/>
                <a:ea typeface="メイリオ" panose="020B0604030504040204" pitchFamily="50" charset="-128"/>
              </a:rPr>
              <a:t>○胃ろう周囲の観察を行う。</a:t>
            </a:r>
          </a:p>
        </p:txBody>
      </p:sp>
      <p:sp>
        <p:nvSpPr>
          <p:cNvPr id="16" name="テキスト ボックス 15">
            <a:extLst>
              <a:ext uri="{FF2B5EF4-FFF2-40B4-BE49-F238E27FC236}">
                <a16:creationId xmlns:a16="http://schemas.microsoft.com/office/drawing/2014/main" id="{244C61DE-6403-4474-B38E-1CC573C6ACB9}"/>
              </a:ext>
            </a:extLst>
          </p:cNvPr>
          <p:cNvSpPr txBox="1"/>
          <p:nvPr/>
        </p:nvSpPr>
        <p:spPr>
          <a:xfrm>
            <a:off x="5537964" y="169200"/>
            <a:ext cx="2850460"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胃ろう（滴下型の液体栄養剤）</a:t>
            </a:r>
          </a:p>
        </p:txBody>
      </p:sp>
      <p:sp>
        <p:nvSpPr>
          <p:cNvPr id="17" name="Text Box 25">
            <a:extLst>
              <a:ext uri="{FF2B5EF4-FFF2-40B4-BE49-F238E27FC236}">
                <a16:creationId xmlns:a16="http://schemas.microsoft.com/office/drawing/2014/main" id="{94BA178D-DF7C-43FF-89BF-12922E1B029F}"/>
              </a:ext>
            </a:extLst>
          </p:cNvPr>
          <p:cNvSpPr txBox="1">
            <a:spLocks noChangeArrowheads="1"/>
          </p:cNvSpPr>
          <p:nvPr/>
        </p:nvSpPr>
        <p:spPr bwMode="auto">
          <a:xfrm>
            <a:off x="827584" y="3477429"/>
            <a:ext cx="1431867" cy="383619"/>
          </a:xfrm>
          <a:prstGeom prst="trapezoid">
            <a:avLst/>
          </a:prstGeom>
          <a:solidFill>
            <a:schemeClr val="accent3">
              <a:lumMod val="20000"/>
              <a:lumOff val="80000"/>
            </a:schemeClr>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5" name="タイトル 4">
            <a:extLst>
              <a:ext uri="{FF2B5EF4-FFF2-40B4-BE49-F238E27FC236}">
                <a16:creationId xmlns:a16="http://schemas.microsoft.com/office/drawing/2014/main" id="{828D08AC-DAC1-499A-A68F-2ACCF75933D8}"/>
              </a:ext>
            </a:extLst>
          </p:cNvPr>
          <p:cNvSpPr>
            <a:spLocks noGrp="1"/>
          </p:cNvSpPr>
          <p:nvPr>
            <p:ph type="title"/>
          </p:nvPr>
        </p:nvSpPr>
        <p:spPr/>
        <p:txBody>
          <a:bodyPr>
            <a:normAutofit fontScale="90000"/>
          </a:bodyPr>
          <a:lstStyle/>
          <a:p>
            <a:r>
              <a:rPr lang="ja-JP" altLang="en-US" dirty="0"/>
              <a:t>手順⑥胃ろうチューブを観察する</a:t>
            </a:r>
          </a:p>
        </p:txBody>
      </p:sp>
      <p:sp>
        <p:nvSpPr>
          <p:cNvPr id="7" name="スライド番号プレースホルダー 1">
            <a:extLst>
              <a:ext uri="{FF2B5EF4-FFF2-40B4-BE49-F238E27FC236}">
                <a16:creationId xmlns:a16="http://schemas.microsoft.com/office/drawing/2014/main" id="{1DB2759B-7004-4595-A283-6E02ECEDCF27}"/>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75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8449986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5" descr="no12_カニューレつなぐ">
            <a:extLst>
              <a:ext uri="{FF2B5EF4-FFF2-40B4-BE49-F238E27FC236}">
                <a16:creationId xmlns:a16="http://schemas.microsoft.com/office/drawing/2014/main" id="{9349F722-8182-4EA6-8DC0-E17CEC427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00" y="4288977"/>
            <a:ext cx="3629971" cy="18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a:extLst>
              <a:ext uri="{FF2B5EF4-FFF2-40B4-BE49-F238E27FC236}">
                <a16:creationId xmlns:a16="http://schemas.microsoft.com/office/drawing/2014/main" id="{3460061E-48D7-490A-9F75-5BA7D3BBFC8A}"/>
              </a:ext>
            </a:extLst>
          </p:cNvPr>
          <p:cNvSpPr>
            <a:spLocks noChangeArrowheads="1"/>
          </p:cNvSpPr>
          <p:nvPr/>
        </p:nvSpPr>
        <p:spPr bwMode="auto">
          <a:xfrm>
            <a:off x="251519" y="1260000"/>
            <a:ext cx="864096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indent="-360000">
              <a:spcBef>
                <a:spcPts val="1000"/>
              </a:spcBef>
            </a:pPr>
            <a:r>
              <a:rPr lang="ja-JP" altLang="en-US" sz="2800" dirty="0">
                <a:latin typeface="Segoe UI" panose="020B0502040204020203" pitchFamily="34" charset="0"/>
                <a:ea typeface="メイリオ" panose="020B0604030504040204" pitchFamily="50" charset="-128"/>
              </a:rPr>
              <a:t>○注入前に胃内のガスの自然な排出を促し</a:t>
            </a:r>
            <a:r>
              <a:rPr lang="ja-JP" altLang="en-US" sz="2800" spc="-300" dirty="0">
                <a:latin typeface="Segoe UI" panose="020B0502040204020203" pitchFamily="34" charset="0"/>
                <a:ea typeface="メイリオ" panose="020B0604030504040204" pitchFamily="50" charset="-128"/>
              </a:rPr>
              <a:t>、</a:t>
            </a:r>
            <a:r>
              <a:rPr lang="ja-JP" altLang="en-US" sz="2800" dirty="0">
                <a:latin typeface="Segoe UI" panose="020B0502040204020203" pitchFamily="34" charset="0"/>
                <a:ea typeface="メイリオ" panose="020B0604030504040204" pitchFamily="50" charset="-128"/>
              </a:rPr>
              <a:t>胃液や前回注入した栄養剤などが戻ってこないか確認する。</a:t>
            </a:r>
          </a:p>
          <a:p>
            <a:pPr marL="360000" indent="-360000">
              <a:spcBef>
                <a:spcPts val="1000"/>
              </a:spcBef>
            </a:pPr>
            <a:r>
              <a:rPr lang="ja-JP" altLang="en-US" sz="2800" dirty="0">
                <a:latin typeface="Segoe UI" panose="020B0502040204020203" pitchFamily="34" charset="0"/>
                <a:ea typeface="メイリオ" panose="020B0604030504040204" pitchFamily="50" charset="-128"/>
              </a:rPr>
              <a:t>○注入用ボトルを所定の位置につるす。</a:t>
            </a:r>
          </a:p>
          <a:p>
            <a:pPr marL="360000" indent="-360000">
              <a:spcBef>
                <a:spcPts val="1000"/>
              </a:spcBef>
            </a:pPr>
            <a:r>
              <a:rPr lang="ja-JP" altLang="en-US" sz="2800" dirty="0">
                <a:latin typeface="Segoe UI" panose="020B0502040204020203" pitchFamily="34" charset="0"/>
                <a:ea typeface="メイリオ" panose="020B0604030504040204" pitchFamily="50" charset="-128"/>
              </a:rPr>
              <a:t>○</a:t>
            </a:r>
            <a:r>
              <a:rPr lang="ja-JP" altLang="en-US" sz="2800" spc="-40" dirty="0">
                <a:latin typeface="Segoe UI" panose="020B0502040204020203" pitchFamily="34" charset="0"/>
                <a:ea typeface="メイリオ" panose="020B0604030504040204" pitchFamily="50" charset="-128"/>
              </a:rPr>
              <a:t>胃ろうチューブの先端と経管栄養セットのラインの</a:t>
            </a:r>
            <a:r>
              <a:rPr lang="ja-JP" altLang="en-US" sz="2800" dirty="0">
                <a:latin typeface="Segoe UI" panose="020B0502040204020203" pitchFamily="34" charset="0"/>
                <a:ea typeface="メイリオ" panose="020B0604030504040204" pitchFamily="50" charset="-128"/>
              </a:rPr>
              <a:t>先端を、アルコール綿などで拭いてから接続する。</a:t>
            </a:r>
          </a:p>
        </p:txBody>
      </p:sp>
      <p:sp>
        <p:nvSpPr>
          <p:cNvPr id="13" name="テキスト ボックス 12">
            <a:extLst>
              <a:ext uri="{FF2B5EF4-FFF2-40B4-BE49-F238E27FC236}">
                <a16:creationId xmlns:a16="http://schemas.microsoft.com/office/drawing/2014/main" id="{BC04CDA2-6342-4E9F-9430-CB39B447E3D7}"/>
              </a:ext>
            </a:extLst>
          </p:cNvPr>
          <p:cNvSpPr txBox="1"/>
          <p:nvPr/>
        </p:nvSpPr>
        <p:spPr>
          <a:xfrm>
            <a:off x="5537964" y="169200"/>
            <a:ext cx="2850460"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胃ろう（滴下型の液体栄養剤）</a:t>
            </a:r>
          </a:p>
        </p:txBody>
      </p:sp>
      <p:sp>
        <p:nvSpPr>
          <p:cNvPr id="4" name="タイトル 3">
            <a:extLst>
              <a:ext uri="{FF2B5EF4-FFF2-40B4-BE49-F238E27FC236}">
                <a16:creationId xmlns:a16="http://schemas.microsoft.com/office/drawing/2014/main" id="{C975A22D-5848-4E4D-96A5-93595556C0BD}"/>
              </a:ext>
            </a:extLst>
          </p:cNvPr>
          <p:cNvSpPr>
            <a:spLocks noGrp="1"/>
          </p:cNvSpPr>
          <p:nvPr>
            <p:ph type="title"/>
          </p:nvPr>
        </p:nvSpPr>
        <p:spPr/>
        <p:txBody>
          <a:bodyPr>
            <a:normAutofit fontScale="90000"/>
          </a:bodyPr>
          <a:lstStyle/>
          <a:p>
            <a:r>
              <a:rPr lang="ja-JP" altLang="en-US" dirty="0"/>
              <a:t>手順⑦胃ろうチューブと経管栄養セットをつなぐ</a:t>
            </a:r>
          </a:p>
        </p:txBody>
      </p:sp>
      <p:sp>
        <p:nvSpPr>
          <p:cNvPr id="14" name="テキスト ボックス 13">
            <a:extLst>
              <a:ext uri="{FF2B5EF4-FFF2-40B4-BE49-F238E27FC236}">
                <a16:creationId xmlns:a16="http://schemas.microsoft.com/office/drawing/2014/main" id="{2025C5E4-0D2D-4323-8E81-1D366E2FA34F}"/>
              </a:ext>
            </a:extLst>
          </p:cNvPr>
          <p:cNvSpPr txBox="1"/>
          <p:nvPr/>
        </p:nvSpPr>
        <p:spPr>
          <a:xfrm>
            <a:off x="268958" y="4221088"/>
            <a:ext cx="2646857" cy="338554"/>
          </a:xfrm>
          <a:prstGeom prst="rect">
            <a:avLst/>
          </a:prstGeom>
          <a:solidFill>
            <a:schemeClr val="bg1"/>
          </a:solidFill>
        </p:spPr>
        <p:txBody>
          <a:bodyPr wrap="square" rtlCol="0">
            <a:spAutoFit/>
          </a:bodyPr>
          <a:lstStyle/>
          <a:p>
            <a:pPr algn="ctr"/>
            <a:r>
              <a:rPr kumimoji="1" lang="ja-JP" altLang="en-US" sz="1600" dirty="0">
                <a:latin typeface="Segoe UI" panose="020B0502040204020203" pitchFamily="34" charset="0"/>
                <a:ea typeface="メイリオ" panose="020B0604030504040204" pitchFamily="50" charset="-128"/>
              </a:rPr>
              <a:t>経管栄養セットのライン</a:t>
            </a:r>
          </a:p>
        </p:txBody>
      </p:sp>
      <p:sp>
        <p:nvSpPr>
          <p:cNvPr id="15" name="テキスト ボックス 14">
            <a:extLst>
              <a:ext uri="{FF2B5EF4-FFF2-40B4-BE49-F238E27FC236}">
                <a16:creationId xmlns:a16="http://schemas.microsoft.com/office/drawing/2014/main" id="{B597F023-D7DB-453E-941C-BBC3006F5076}"/>
              </a:ext>
            </a:extLst>
          </p:cNvPr>
          <p:cNvSpPr txBox="1"/>
          <p:nvPr/>
        </p:nvSpPr>
        <p:spPr>
          <a:xfrm>
            <a:off x="2339752" y="5503033"/>
            <a:ext cx="1620957" cy="338554"/>
          </a:xfrm>
          <a:prstGeom prst="rect">
            <a:avLst/>
          </a:prstGeom>
          <a:solidFill>
            <a:schemeClr val="bg1"/>
          </a:solidFill>
        </p:spPr>
        <p:txBody>
          <a:bodyPr wrap="none" rtlCol="0">
            <a:spAutoFit/>
          </a:bodyPr>
          <a:lstStyle/>
          <a:p>
            <a:r>
              <a:rPr kumimoji="1" lang="ja-JP" altLang="en-US" sz="1600" dirty="0">
                <a:latin typeface="Segoe UI" panose="020B0502040204020203" pitchFamily="34" charset="0"/>
                <a:ea typeface="メイリオ" panose="020B0604030504040204" pitchFamily="50" charset="-128"/>
              </a:rPr>
              <a:t>胃ろうチューブ</a:t>
            </a:r>
          </a:p>
        </p:txBody>
      </p:sp>
      <p:sp>
        <p:nvSpPr>
          <p:cNvPr id="101385" name="Text Box 29">
            <a:extLst>
              <a:ext uri="{FF2B5EF4-FFF2-40B4-BE49-F238E27FC236}">
                <a16:creationId xmlns:a16="http://schemas.microsoft.com/office/drawing/2014/main" id="{3149FE55-6041-4262-B92B-B7293C0D081D}"/>
              </a:ext>
            </a:extLst>
          </p:cNvPr>
          <p:cNvSpPr txBox="1">
            <a:spLocks noChangeArrowheads="1"/>
          </p:cNvSpPr>
          <p:nvPr/>
        </p:nvSpPr>
        <p:spPr bwMode="auto">
          <a:xfrm>
            <a:off x="3923928" y="4192054"/>
            <a:ext cx="4824000" cy="2261134"/>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spcBef>
                <a:spcPts val="1000"/>
              </a:spcBef>
            </a:pPr>
            <a:r>
              <a:rPr lang="ja-JP" altLang="en-US" sz="2000" dirty="0"/>
              <a:t>・</a:t>
            </a:r>
            <a:r>
              <a:rPr lang="ja-JP" altLang="en-US" sz="2000" spc="-30" dirty="0"/>
              <a:t>滴下の速度は対象者の希望を尊重する。</a:t>
            </a:r>
          </a:p>
          <a:p>
            <a:pPr>
              <a:spcBef>
                <a:spcPts val="1000"/>
              </a:spcBef>
            </a:pPr>
            <a:r>
              <a:rPr lang="ja-JP" altLang="en-US" sz="2000" dirty="0"/>
              <a:t>・一般的に注入用ボトルは対象者の胃から約</a:t>
            </a:r>
            <a:r>
              <a:rPr lang="en-US" altLang="ja-JP" sz="2000" dirty="0"/>
              <a:t>50cm</a:t>
            </a:r>
            <a:r>
              <a:rPr lang="ja-JP" altLang="en-US" sz="2000" dirty="0"/>
              <a:t>程度の高さにつるすが、高さについては対象者に従う。</a:t>
            </a:r>
          </a:p>
          <a:p>
            <a:pPr>
              <a:spcBef>
                <a:spcPts val="1000"/>
              </a:spcBef>
            </a:pPr>
            <a:r>
              <a:rPr lang="ja-JP" altLang="en-US" sz="2000" dirty="0"/>
              <a:t>・誤注入を避けるため、胃ろうチューブであることを再度確認する。</a:t>
            </a:r>
          </a:p>
        </p:txBody>
      </p:sp>
      <p:sp>
        <p:nvSpPr>
          <p:cNvPr id="16" name="Text Box 25">
            <a:extLst>
              <a:ext uri="{FF2B5EF4-FFF2-40B4-BE49-F238E27FC236}">
                <a16:creationId xmlns:a16="http://schemas.microsoft.com/office/drawing/2014/main" id="{BC38E955-A9A8-47DC-902D-A40D9A9B525F}"/>
              </a:ext>
            </a:extLst>
          </p:cNvPr>
          <p:cNvSpPr txBox="1">
            <a:spLocks noChangeArrowheads="1"/>
          </p:cNvSpPr>
          <p:nvPr/>
        </p:nvSpPr>
        <p:spPr bwMode="auto">
          <a:xfrm>
            <a:off x="3923928" y="3808434"/>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0" name="テキスト ボックス 9">
            <a:extLst>
              <a:ext uri="{FF2B5EF4-FFF2-40B4-BE49-F238E27FC236}">
                <a16:creationId xmlns:a16="http://schemas.microsoft.com/office/drawing/2014/main" id="{C3B2C47E-3DBE-424F-B51C-3BB4FCAE6F0B}"/>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1" name="スライド番号プレースホルダー 1">
            <a:extLst>
              <a:ext uri="{FF2B5EF4-FFF2-40B4-BE49-F238E27FC236}">
                <a16:creationId xmlns:a16="http://schemas.microsoft.com/office/drawing/2014/main" id="{97B21CEB-B4D3-4FE4-971A-ECFE6D87604B}"/>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76</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8062567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53C44213-F3D5-4DC8-A0F0-342094C9FAAC}"/>
              </a:ext>
            </a:extLst>
          </p:cNvPr>
          <p:cNvSpPr txBox="1"/>
          <p:nvPr/>
        </p:nvSpPr>
        <p:spPr>
          <a:xfrm>
            <a:off x="5537964" y="169200"/>
            <a:ext cx="2850460"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胃ろう（滴下型の液体栄養剤）</a:t>
            </a:r>
          </a:p>
        </p:txBody>
      </p:sp>
      <p:sp>
        <p:nvSpPr>
          <p:cNvPr id="4" name="タイトル 3">
            <a:extLst>
              <a:ext uri="{FF2B5EF4-FFF2-40B4-BE49-F238E27FC236}">
                <a16:creationId xmlns:a16="http://schemas.microsoft.com/office/drawing/2014/main" id="{D4053FC4-7B12-4857-9B47-1700B07B13AE}"/>
              </a:ext>
            </a:extLst>
          </p:cNvPr>
          <p:cNvSpPr>
            <a:spLocks noGrp="1"/>
          </p:cNvSpPr>
          <p:nvPr>
            <p:ph type="title"/>
          </p:nvPr>
        </p:nvSpPr>
        <p:spPr/>
        <p:txBody>
          <a:bodyPr>
            <a:normAutofit fontScale="90000"/>
          </a:bodyPr>
          <a:lstStyle/>
          <a:p>
            <a:r>
              <a:rPr lang="ja-JP" altLang="en-US" dirty="0"/>
              <a:t>手順⑧クレンメを緩めて滴下する</a:t>
            </a:r>
          </a:p>
        </p:txBody>
      </p:sp>
      <p:sp>
        <p:nvSpPr>
          <p:cNvPr id="12" name="Text Box 25">
            <a:extLst>
              <a:ext uri="{FF2B5EF4-FFF2-40B4-BE49-F238E27FC236}">
                <a16:creationId xmlns:a16="http://schemas.microsoft.com/office/drawing/2014/main" id="{4711C206-3C37-4CB2-83AC-7086647C838B}"/>
              </a:ext>
            </a:extLst>
          </p:cNvPr>
          <p:cNvSpPr txBox="1">
            <a:spLocks noChangeArrowheads="1"/>
          </p:cNvSpPr>
          <p:nvPr/>
        </p:nvSpPr>
        <p:spPr bwMode="auto">
          <a:xfrm>
            <a:off x="395536" y="385200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pic>
        <p:nvPicPr>
          <p:cNvPr id="13" name="Picture 13" descr="no10-1_クレンメ操作">
            <a:extLst>
              <a:ext uri="{FF2B5EF4-FFF2-40B4-BE49-F238E27FC236}">
                <a16:creationId xmlns:a16="http://schemas.microsoft.com/office/drawing/2014/main" id="{1B2629B1-8C2B-4940-9664-31FE71A4D0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534" y="1152000"/>
            <a:ext cx="1166930" cy="12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9">
            <a:extLst>
              <a:ext uri="{FF2B5EF4-FFF2-40B4-BE49-F238E27FC236}">
                <a16:creationId xmlns:a16="http://schemas.microsoft.com/office/drawing/2014/main" id="{D73C732B-DE0E-4308-9348-2E0F94A88235}"/>
              </a:ext>
            </a:extLst>
          </p:cNvPr>
          <p:cNvSpPr txBox="1">
            <a:spLocks noChangeArrowheads="1"/>
          </p:cNvSpPr>
          <p:nvPr/>
        </p:nvSpPr>
        <p:spPr bwMode="auto">
          <a:xfrm>
            <a:off x="251519" y="1188000"/>
            <a:ext cx="7776865" cy="274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indent="-88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60000" indent="-360000" eaLnBrk="1" hangingPunct="1">
              <a:lnSpc>
                <a:spcPts val="2800"/>
              </a:lnSpc>
              <a:spcBef>
                <a:spcPts val="0"/>
              </a:spcBef>
              <a:buFontTx/>
              <a:buNone/>
            </a:pPr>
            <a:r>
              <a:rPr lang="ja-JP" altLang="en-US" sz="2750" dirty="0">
                <a:latin typeface="Segoe UI" panose="020B0502040204020203" pitchFamily="34" charset="0"/>
                <a:ea typeface="メイリオ" panose="020B0604030504040204" pitchFamily="50" charset="-128"/>
              </a:rPr>
              <a:t>○注入を開始することを対象者に伝える。</a:t>
            </a:r>
            <a:endParaRPr lang="en-US" altLang="ja-JP" sz="2750" dirty="0">
              <a:latin typeface="Segoe UI" panose="020B0502040204020203" pitchFamily="34" charset="0"/>
              <a:ea typeface="メイリオ" panose="020B0604030504040204" pitchFamily="50" charset="-128"/>
            </a:endParaRPr>
          </a:p>
          <a:p>
            <a:pPr marL="360000" indent="-360000" eaLnBrk="1" hangingPunct="1">
              <a:lnSpc>
                <a:spcPts val="2800"/>
              </a:lnSpc>
              <a:spcBef>
                <a:spcPts val="0"/>
              </a:spcBef>
              <a:buFontTx/>
              <a:buNone/>
            </a:pPr>
            <a:r>
              <a:rPr lang="ja-JP" altLang="en-US" sz="2750" dirty="0">
                <a:latin typeface="Segoe UI" panose="020B0502040204020203" pitchFamily="34" charset="0"/>
                <a:ea typeface="メイリオ" panose="020B0604030504040204" pitchFamily="50" charset="-128"/>
              </a:rPr>
              <a:t>○クレンメをゆっくりと緩める。</a:t>
            </a:r>
            <a:endParaRPr lang="en-US" altLang="ja-JP" sz="2750" dirty="0">
              <a:latin typeface="Segoe UI" panose="020B0502040204020203" pitchFamily="34" charset="0"/>
              <a:ea typeface="メイリオ" panose="020B0604030504040204" pitchFamily="50" charset="-128"/>
            </a:endParaRPr>
          </a:p>
          <a:p>
            <a:pPr marL="360000" indent="-360000" eaLnBrk="1" hangingPunct="1">
              <a:lnSpc>
                <a:spcPts val="2800"/>
              </a:lnSpc>
              <a:spcBef>
                <a:spcPts val="300"/>
              </a:spcBef>
              <a:buFontTx/>
              <a:buNone/>
            </a:pPr>
            <a:r>
              <a:rPr lang="ja-JP" altLang="en-US" sz="2750" dirty="0">
                <a:latin typeface="Segoe UI" panose="020B0502040204020203" pitchFamily="34" charset="0"/>
                <a:ea typeface="メイリオ" panose="020B0604030504040204" pitchFamily="50" charset="-128"/>
              </a:rPr>
              <a:t>○滴下筒の滴下で注入速度を調整して医師から指示された速度にして滴下する。</a:t>
            </a:r>
            <a:endParaRPr lang="en-US" altLang="ja-JP" sz="2750" dirty="0">
              <a:latin typeface="Segoe UI" panose="020B0502040204020203" pitchFamily="34" charset="0"/>
              <a:ea typeface="メイリオ" panose="020B0604030504040204" pitchFamily="50" charset="-128"/>
            </a:endParaRPr>
          </a:p>
          <a:p>
            <a:pPr marL="360000" indent="-360000" eaLnBrk="1" hangingPunct="1">
              <a:spcBef>
                <a:spcPts val="300"/>
              </a:spcBef>
              <a:buFontTx/>
              <a:buNone/>
            </a:pPr>
            <a:r>
              <a:rPr lang="ja-JP" altLang="en-US" sz="2150" dirty="0">
                <a:latin typeface="Segoe UI" panose="020B0502040204020203" pitchFamily="34" charset="0"/>
                <a:ea typeface="メイリオ" panose="020B0604030504040204" pitchFamily="50" charset="-128"/>
              </a:rPr>
              <a:t>「１分間に</a:t>
            </a:r>
            <a:r>
              <a:rPr lang="en-US" altLang="ja-JP" sz="2150" dirty="0">
                <a:latin typeface="Segoe UI" panose="020B0502040204020203" pitchFamily="34" charset="0"/>
                <a:ea typeface="メイリオ" panose="020B0604030504040204" pitchFamily="50" charset="-128"/>
              </a:rPr>
              <a:t>60</a:t>
            </a:r>
            <a:r>
              <a:rPr lang="ja-JP" altLang="en-US" sz="2150" dirty="0">
                <a:latin typeface="Segoe UI" panose="020B0502040204020203" pitchFamily="34" charset="0"/>
                <a:ea typeface="メイリオ" panose="020B0604030504040204" pitchFamily="50" charset="-128"/>
              </a:rPr>
              <a:t>滴 → </a:t>
            </a:r>
            <a:r>
              <a:rPr lang="en-US" altLang="ja-JP" sz="2150" dirty="0">
                <a:latin typeface="Segoe UI" panose="020B0502040204020203" pitchFamily="34" charset="0"/>
                <a:ea typeface="メイリオ" panose="020B0604030504040204" pitchFamily="50" charset="-128"/>
              </a:rPr>
              <a:t>10</a:t>
            </a:r>
            <a:r>
              <a:rPr lang="ja-JP" altLang="en-US" sz="2150" dirty="0">
                <a:latin typeface="Segoe UI" panose="020B0502040204020203" pitchFamily="34" charset="0"/>
                <a:ea typeface="メイリオ" panose="020B0604030504040204" pitchFamily="50" charset="-128"/>
              </a:rPr>
              <a:t>秒で</a:t>
            </a:r>
            <a:r>
              <a:rPr lang="en-US" altLang="ja-JP" sz="2150" dirty="0">
                <a:latin typeface="Segoe UI" panose="020B0502040204020203" pitchFamily="34" charset="0"/>
                <a:ea typeface="メイリオ" panose="020B0604030504040204" pitchFamily="50" charset="-128"/>
              </a:rPr>
              <a:t>10</a:t>
            </a:r>
            <a:r>
              <a:rPr lang="ja-JP" altLang="en-US" sz="2150" dirty="0">
                <a:latin typeface="Segoe UI" panose="020B0502040204020203" pitchFamily="34" charset="0"/>
                <a:ea typeface="メイリオ" panose="020B0604030504040204" pitchFamily="50" charset="-128"/>
              </a:rPr>
              <a:t>滴 → </a:t>
            </a:r>
            <a:r>
              <a:rPr lang="en-US" altLang="ja-JP" sz="2150" dirty="0">
                <a:latin typeface="Segoe UI" panose="020B0502040204020203" pitchFamily="34" charset="0"/>
                <a:ea typeface="メイリオ" panose="020B0604030504040204" pitchFamily="50" charset="-128"/>
              </a:rPr>
              <a:t>1</a:t>
            </a:r>
            <a:r>
              <a:rPr lang="ja-JP" altLang="en-US" sz="2150" dirty="0">
                <a:latin typeface="Segoe UI" panose="020B0502040204020203" pitchFamily="34" charset="0"/>
                <a:ea typeface="メイリオ" panose="020B0604030504040204" pitchFamily="50" charset="-128"/>
              </a:rPr>
              <a:t>時間で</a:t>
            </a:r>
            <a:r>
              <a:rPr lang="en-US" altLang="ja-JP" sz="2150" dirty="0">
                <a:latin typeface="Segoe UI" panose="020B0502040204020203" pitchFamily="34" charset="0"/>
                <a:ea typeface="メイリオ" panose="020B0604030504040204" pitchFamily="50" charset="-128"/>
              </a:rPr>
              <a:t>200ml</a:t>
            </a:r>
            <a:r>
              <a:rPr lang="ja-JP" altLang="en-US" sz="2150" dirty="0">
                <a:latin typeface="Segoe UI" panose="020B0502040204020203" pitchFamily="34" charset="0"/>
                <a:ea typeface="メイリオ" panose="020B0604030504040204" pitchFamily="50" charset="-128"/>
              </a:rPr>
              <a:t>」</a:t>
            </a:r>
            <a:endParaRPr lang="en-US" altLang="ja-JP" sz="2150" dirty="0">
              <a:latin typeface="Segoe UI" panose="020B0502040204020203" pitchFamily="34" charset="0"/>
              <a:ea typeface="メイリオ" panose="020B0604030504040204" pitchFamily="50" charset="-128"/>
            </a:endParaRPr>
          </a:p>
          <a:p>
            <a:pPr marL="360000" indent="-360000">
              <a:spcBef>
                <a:spcPts val="0"/>
              </a:spcBef>
              <a:buNone/>
            </a:pPr>
            <a:r>
              <a:rPr lang="ja-JP" altLang="en-US" sz="2150" dirty="0">
                <a:latin typeface="Segoe UI" panose="020B0502040204020203" pitchFamily="34" charset="0"/>
                <a:ea typeface="メイリオ" panose="020B0604030504040204" pitchFamily="50" charset="-128"/>
              </a:rPr>
              <a:t>「１分間に</a:t>
            </a:r>
            <a:r>
              <a:rPr lang="en-US" altLang="ja-JP" sz="2150" dirty="0">
                <a:latin typeface="Segoe UI" panose="020B0502040204020203" pitchFamily="34" charset="0"/>
                <a:ea typeface="メイリオ" panose="020B0604030504040204" pitchFamily="50" charset="-128"/>
              </a:rPr>
              <a:t>90</a:t>
            </a:r>
            <a:r>
              <a:rPr lang="ja-JP" altLang="en-US" sz="2150" dirty="0">
                <a:latin typeface="Segoe UI" panose="020B0502040204020203" pitchFamily="34" charset="0"/>
                <a:ea typeface="メイリオ" panose="020B0604030504040204" pitchFamily="50" charset="-128"/>
              </a:rPr>
              <a:t>滴 → </a:t>
            </a:r>
            <a:r>
              <a:rPr lang="en-US" altLang="ja-JP" sz="2150" dirty="0">
                <a:latin typeface="Segoe UI" panose="020B0502040204020203" pitchFamily="34" charset="0"/>
                <a:ea typeface="メイリオ" panose="020B0604030504040204" pitchFamily="50" charset="-128"/>
              </a:rPr>
              <a:t>10</a:t>
            </a:r>
            <a:r>
              <a:rPr lang="ja-JP" altLang="en-US" sz="2150" dirty="0">
                <a:latin typeface="Segoe UI" panose="020B0502040204020203" pitchFamily="34" charset="0"/>
                <a:ea typeface="メイリオ" panose="020B0604030504040204" pitchFamily="50" charset="-128"/>
              </a:rPr>
              <a:t>秒で</a:t>
            </a:r>
            <a:r>
              <a:rPr lang="en-US" altLang="ja-JP" sz="2150" dirty="0">
                <a:latin typeface="Segoe UI" panose="020B0502040204020203" pitchFamily="34" charset="0"/>
                <a:ea typeface="メイリオ" panose="020B0604030504040204" pitchFamily="50" charset="-128"/>
              </a:rPr>
              <a:t>15</a:t>
            </a:r>
            <a:r>
              <a:rPr lang="ja-JP" altLang="en-US" sz="2150" dirty="0">
                <a:latin typeface="Segoe UI" panose="020B0502040204020203" pitchFamily="34" charset="0"/>
                <a:ea typeface="メイリオ" panose="020B0604030504040204" pitchFamily="50" charset="-128"/>
              </a:rPr>
              <a:t>滴 → </a:t>
            </a:r>
            <a:r>
              <a:rPr lang="en-US" altLang="ja-JP" sz="2150" dirty="0">
                <a:latin typeface="Segoe UI" panose="020B0502040204020203" pitchFamily="34" charset="0"/>
                <a:ea typeface="メイリオ" panose="020B0604030504040204" pitchFamily="50" charset="-128"/>
              </a:rPr>
              <a:t>1</a:t>
            </a:r>
            <a:r>
              <a:rPr lang="ja-JP" altLang="en-US" sz="2150" dirty="0">
                <a:latin typeface="Segoe UI" panose="020B0502040204020203" pitchFamily="34" charset="0"/>
                <a:ea typeface="メイリオ" panose="020B0604030504040204" pitchFamily="50" charset="-128"/>
              </a:rPr>
              <a:t>時間で</a:t>
            </a:r>
            <a:r>
              <a:rPr lang="en-US" altLang="ja-JP" sz="2150" dirty="0">
                <a:latin typeface="Segoe UI" panose="020B0502040204020203" pitchFamily="34" charset="0"/>
                <a:ea typeface="メイリオ" panose="020B0604030504040204" pitchFamily="50" charset="-128"/>
              </a:rPr>
              <a:t>300ml</a:t>
            </a:r>
            <a:r>
              <a:rPr lang="ja-JP" altLang="en-US" sz="2150" dirty="0">
                <a:latin typeface="Segoe UI" panose="020B0502040204020203" pitchFamily="34" charset="0"/>
                <a:ea typeface="メイリオ" panose="020B0604030504040204" pitchFamily="50" charset="-128"/>
              </a:rPr>
              <a:t>」</a:t>
            </a:r>
            <a:endParaRPr lang="en-US" altLang="ja-JP" sz="2150" dirty="0">
              <a:latin typeface="Segoe UI" panose="020B0502040204020203" pitchFamily="34" charset="0"/>
              <a:ea typeface="メイリオ" panose="020B0604030504040204" pitchFamily="50" charset="-128"/>
            </a:endParaRPr>
          </a:p>
          <a:p>
            <a:pPr marL="360000" indent="-360000" eaLnBrk="1" hangingPunct="1">
              <a:spcBef>
                <a:spcPts val="350"/>
              </a:spcBef>
              <a:buFontTx/>
              <a:buNone/>
            </a:pPr>
            <a:r>
              <a:rPr lang="ja-JP" altLang="en-US" sz="2750" dirty="0">
                <a:latin typeface="Segoe UI" panose="020B0502040204020203" pitchFamily="34" charset="0"/>
                <a:ea typeface="メイリオ" panose="020B0604030504040204" pitchFamily="50" charset="-128"/>
              </a:rPr>
              <a:t>○注入開始時刻を記録する。</a:t>
            </a:r>
          </a:p>
        </p:txBody>
      </p:sp>
      <p:pic>
        <p:nvPicPr>
          <p:cNvPr id="15" name="Picture 13" descr="正常な滴下滴下停止">
            <a:extLst>
              <a:ext uri="{FF2B5EF4-FFF2-40B4-BE49-F238E27FC236}">
                <a16:creationId xmlns:a16="http://schemas.microsoft.com/office/drawing/2014/main" id="{E08532F0-BB4A-4864-A709-5931C8F966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585"/>
          <a:stretch/>
        </p:blipFill>
        <p:spPr bwMode="auto">
          <a:xfrm>
            <a:off x="7702572" y="2348880"/>
            <a:ext cx="807817" cy="13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正常な滴下滴下停止">
            <a:extLst>
              <a:ext uri="{FF2B5EF4-FFF2-40B4-BE49-F238E27FC236}">
                <a16:creationId xmlns:a16="http://schemas.microsoft.com/office/drawing/2014/main" id="{E505FF15-E4D8-40DB-B3F7-27C0C62D8E9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4880"/>
          <a:stretch/>
        </p:blipFill>
        <p:spPr bwMode="auto">
          <a:xfrm>
            <a:off x="6444208" y="2348880"/>
            <a:ext cx="657742" cy="13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9">
            <a:extLst>
              <a:ext uri="{FF2B5EF4-FFF2-40B4-BE49-F238E27FC236}">
                <a16:creationId xmlns:a16="http://schemas.microsoft.com/office/drawing/2014/main" id="{531C09FF-C362-49D8-BC9A-E7D4DB56E88D}"/>
              </a:ext>
            </a:extLst>
          </p:cNvPr>
          <p:cNvSpPr txBox="1">
            <a:spLocks noChangeArrowheads="1"/>
          </p:cNvSpPr>
          <p:nvPr/>
        </p:nvSpPr>
        <p:spPr bwMode="auto">
          <a:xfrm>
            <a:off x="395536" y="4176000"/>
            <a:ext cx="8353177" cy="2412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72000" bIns="36000" anchor="ctr" anchorCtr="0">
            <a:noAutofit/>
          </a:bodyPr>
          <a:lstStyle>
            <a:defPPr>
              <a:defRPr lang="ja-JP"/>
            </a:defPPr>
            <a:lvl1pPr marL="252000" indent="-252000">
              <a:spcBef>
                <a:spcPts val="800"/>
              </a:spcBef>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lnSpc>
                <a:spcPts val="2150"/>
              </a:lnSpc>
              <a:spcBef>
                <a:spcPts val="100"/>
              </a:spcBef>
            </a:pPr>
            <a:r>
              <a:rPr lang="ja-JP" altLang="en-US" sz="2000" dirty="0"/>
              <a:t>・滴下筒内で滴下状態を確認する。</a:t>
            </a:r>
          </a:p>
          <a:p>
            <a:pPr>
              <a:lnSpc>
                <a:spcPts val="2150"/>
              </a:lnSpc>
              <a:spcBef>
                <a:spcPts val="100"/>
              </a:spcBef>
            </a:pPr>
            <a:r>
              <a:rPr lang="ja-JP" altLang="en-US" sz="2000" dirty="0"/>
              <a:t>・決められた滴下速度、あるいは対象者の状態にあわせた滴下速度に</a:t>
            </a:r>
            <a:br>
              <a:rPr lang="en-US" altLang="ja-JP" sz="2000" dirty="0"/>
            </a:br>
            <a:r>
              <a:rPr lang="ja-JP" altLang="en-US" sz="2000" dirty="0"/>
              <a:t>調整する。</a:t>
            </a:r>
          </a:p>
          <a:p>
            <a:pPr>
              <a:lnSpc>
                <a:spcPts val="2150"/>
              </a:lnSpc>
              <a:spcBef>
                <a:spcPts val="100"/>
              </a:spcBef>
            </a:pPr>
            <a:r>
              <a:rPr lang="ja-JP" altLang="en-US" sz="2000" dirty="0"/>
              <a:t>・胃ろう周囲から栄養剤の漏れがないか確認する。</a:t>
            </a:r>
          </a:p>
          <a:p>
            <a:pPr>
              <a:lnSpc>
                <a:spcPts val="2150"/>
              </a:lnSpc>
              <a:spcBef>
                <a:spcPts val="100"/>
              </a:spcBef>
            </a:pPr>
            <a:r>
              <a:rPr lang="ja-JP" altLang="en-US" sz="2000" dirty="0"/>
              <a:t>・食事の時間はゆったりとリラックスできるように他のケアはしない。</a:t>
            </a:r>
            <a:br>
              <a:rPr lang="en-US" altLang="ja-JP" sz="2000" dirty="0"/>
            </a:br>
            <a:r>
              <a:rPr lang="ja-JP" altLang="en-US" sz="2000" dirty="0"/>
              <a:t>見守るようにする。</a:t>
            </a:r>
          </a:p>
          <a:p>
            <a:pPr>
              <a:lnSpc>
                <a:spcPts val="2150"/>
              </a:lnSpc>
              <a:spcBef>
                <a:spcPts val="100"/>
              </a:spcBef>
            </a:pPr>
            <a:r>
              <a:rPr lang="ja-JP" altLang="en-US" sz="2000" dirty="0"/>
              <a:t>・体位によって注入速度が変わるので、体位を整えた後には必ず滴下</a:t>
            </a:r>
            <a:br>
              <a:rPr lang="en-US" altLang="ja-JP" sz="2000" dirty="0"/>
            </a:br>
            <a:r>
              <a:rPr lang="ja-JP" altLang="en-US" sz="2000" dirty="0"/>
              <a:t>速度を確認する。</a:t>
            </a:r>
          </a:p>
        </p:txBody>
      </p:sp>
      <p:sp>
        <p:nvSpPr>
          <p:cNvPr id="26" name="AutoShape 11">
            <a:extLst>
              <a:ext uri="{FF2B5EF4-FFF2-40B4-BE49-F238E27FC236}">
                <a16:creationId xmlns:a16="http://schemas.microsoft.com/office/drawing/2014/main" id="{4F21AFDC-77F0-4245-A94E-A8B6F3979406}"/>
              </a:ext>
            </a:extLst>
          </p:cNvPr>
          <p:cNvSpPr>
            <a:spLocks noChangeArrowheads="1"/>
          </p:cNvSpPr>
          <p:nvPr/>
        </p:nvSpPr>
        <p:spPr bwMode="auto">
          <a:xfrm>
            <a:off x="6012160" y="3671992"/>
            <a:ext cx="1440000" cy="360000"/>
          </a:xfrm>
          <a:prstGeom prst="flowChartTerminator">
            <a:avLst/>
          </a:prstGeom>
          <a:noFill/>
          <a:ln w="28575">
            <a:solidFill>
              <a:srgbClr val="339966"/>
            </a:solidFill>
            <a:miter lim="800000"/>
            <a:headEnd/>
            <a:tailEnd/>
          </a:ln>
        </p:spPr>
        <p:txBody>
          <a:bodyPr wrap="none" lIns="0" tIns="72000" rIns="0" bIns="0" anchor="ctr" anchorCtr="1"/>
          <a:lstStyle/>
          <a:p>
            <a:pPr algn="ctr" eaLnBrk="1" hangingPunct="1">
              <a:defRPr/>
            </a:pPr>
            <a:r>
              <a:rPr lang="ja-JP" altLang="en-US" b="1" dirty="0">
                <a:solidFill>
                  <a:schemeClr val="accent3">
                    <a:lumMod val="50000"/>
                  </a:schemeClr>
                </a:solidFill>
                <a:latin typeface="メイリオ" panose="020B0604030504040204" pitchFamily="50" charset="-128"/>
                <a:ea typeface="メイリオ" panose="020B0604030504040204" pitchFamily="50" charset="-128"/>
              </a:rPr>
              <a:t>適切な滴下</a:t>
            </a:r>
          </a:p>
        </p:txBody>
      </p:sp>
      <p:sp>
        <p:nvSpPr>
          <p:cNvPr id="27" name="AutoShape 12">
            <a:extLst>
              <a:ext uri="{FF2B5EF4-FFF2-40B4-BE49-F238E27FC236}">
                <a16:creationId xmlns:a16="http://schemas.microsoft.com/office/drawing/2014/main" id="{EAB0A78C-BD8A-4CC0-8DC3-1A19E36689F5}"/>
              </a:ext>
            </a:extLst>
          </p:cNvPr>
          <p:cNvSpPr>
            <a:spLocks noChangeArrowheads="1"/>
          </p:cNvSpPr>
          <p:nvPr/>
        </p:nvSpPr>
        <p:spPr bwMode="auto">
          <a:xfrm>
            <a:off x="7530480" y="3671992"/>
            <a:ext cx="1224000" cy="360000"/>
          </a:xfrm>
          <a:prstGeom prst="flowChartTerminator">
            <a:avLst/>
          </a:prstGeom>
          <a:noFill/>
          <a:ln w="28575">
            <a:solidFill>
              <a:srgbClr val="339966"/>
            </a:solidFill>
            <a:miter lim="800000"/>
            <a:headEnd/>
            <a:tailEnd/>
          </a:ln>
        </p:spPr>
        <p:txBody>
          <a:bodyPr wrap="none" lIns="0" tIns="72000" rIns="0" bIns="0" anchor="ctr" anchorCtr="1"/>
          <a:lstStyle/>
          <a:p>
            <a:pPr algn="ctr" eaLnBrk="1" hangingPunct="1">
              <a:defRPr/>
            </a:pPr>
            <a:r>
              <a:rPr lang="ja-JP" altLang="en-US" b="1" dirty="0">
                <a:solidFill>
                  <a:schemeClr val="accent3">
                    <a:lumMod val="50000"/>
                  </a:schemeClr>
                </a:solidFill>
                <a:latin typeface="メイリオ" panose="020B0604030504040204" pitchFamily="50" charset="-128"/>
                <a:ea typeface="メイリオ" panose="020B0604030504040204" pitchFamily="50" charset="-128"/>
              </a:rPr>
              <a:t>滴下停止</a:t>
            </a:r>
          </a:p>
        </p:txBody>
      </p:sp>
      <p:sp>
        <p:nvSpPr>
          <p:cNvPr id="17" name="テキスト ボックス 16">
            <a:extLst>
              <a:ext uri="{FF2B5EF4-FFF2-40B4-BE49-F238E27FC236}">
                <a16:creationId xmlns:a16="http://schemas.microsoft.com/office/drawing/2014/main" id="{54CBD117-DAE8-466A-BFB1-1220DB98870D}"/>
              </a:ext>
            </a:extLst>
          </p:cNvPr>
          <p:cNvSpPr txBox="1"/>
          <p:nvPr/>
        </p:nvSpPr>
        <p:spPr>
          <a:xfrm>
            <a:off x="199399" y="6582544"/>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8" name="スライド番号プレースホルダー 1">
            <a:extLst>
              <a:ext uri="{FF2B5EF4-FFF2-40B4-BE49-F238E27FC236}">
                <a16:creationId xmlns:a16="http://schemas.microsoft.com/office/drawing/2014/main" id="{B278AF25-678B-4C1B-A0A9-0C3E6288920A}"/>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77</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7577023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9">
            <a:extLst>
              <a:ext uri="{FF2B5EF4-FFF2-40B4-BE49-F238E27FC236}">
                <a16:creationId xmlns:a16="http://schemas.microsoft.com/office/drawing/2014/main" id="{96C747D4-FEC0-4144-B24D-9CC868710652}"/>
              </a:ext>
            </a:extLst>
          </p:cNvPr>
          <p:cNvSpPr txBox="1">
            <a:spLocks noChangeArrowheads="1"/>
          </p:cNvSpPr>
          <p:nvPr/>
        </p:nvSpPr>
        <p:spPr bwMode="auto">
          <a:xfrm>
            <a:off x="251520" y="1538536"/>
            <a:ext cx="4428961"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266700" indent="-266700">
              <a:spcBef>
                <a:spcPts val="1200"/>
              </a:spcBef>
              <a:defRPr sz="2000">
                <a:solidFill>
                  <a:srgbClr val="000000"/>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spcBef>
                <a:spcPts val="1600"/>
              </a:spcBef>
            </a:pPr>
            <a:r>
              <a:rPr lang="ja-JP" altLang="en-US" dirty="0"/>
              <a:t>＊栄養剤が胃ろう周辺</a:t>
            </a:r>
            <a:r>
              <a:rPr lang="ja-JP" altLang="en-US" dirty="0">
                <a:solidFill>
                  <a:schemeClr val="tx1"/>
                </a:solidFill>
              </a:rPr>
              <a:t>や</a:t>
            </a:r>
            <a:r>
              <a:rPr lang="ja-JP" altLang="en-US" dirty="0"/>
              <a:t>接続部位から漏れていないか。</a:t>
            </a:r>
          </a:p>
          <a:p>
            <a:pPr>
              <a:spcBef>
                <a:spcPts val="1600"/>
              </a:spcBef>
            </a:pPr>
            <a:r>
              <a:rPr lang="ja-JP" altLang="en-US" dirty="0"/>
              <a:t>＊対象者の表情は苦しそうではないか。</a:t>
            </a:r>
          </a:p>
          <a:p>
            <a:pPr>
              <a:spcBef>
                <a:spcPts val="1600"/>
              </a:spcBef>
            </a:pPr>
            <a:r>
              <a:rPr lang="ja-JP" altLang="en-US" dirty="0"/>
              <a:t>＊下痢</a:t>
            </a:r>
            <a:r>
              <a:rPr lang="ja-JP" altLang="en-US" spc="-300" dirty="0"/>
              <a:t>、</a:t>
            </a:r>
            <a:r>
              <a:rPr lang="ja-JP" altLang="en-US" dirty="0"/>
              <a:t>嘔吐</a:t>
            </a:r>
            <a:r>
              <a:rPr lang="ja-JP" altLang="en-US" spc="-300" dirty="0"/>
              <a:t>、</a:t>
            </a:r>
            <a:r>
              <a:rPr lang="ja-JP" altLang="en-US" dirty="0"/>
              <a:t>頻脈</a:t>
            </a:r>
            <a:r>
              <a:rPr lang="ja-JP" altLang="en-US" spc="-300" dirty="0"/>
              <a:t>、</a:t>
            </a:r>
            <a:r>
              <a:rPr lang="ja-JP" altLang="en-US" dirty="0"/>
              <a:t>発汗</a:t>
            </a:r>
            <a:r>
              <a:rPr lang="ja-JP" altLang="en-US" spc="-300" dirty="0"/>
              <a:t>、</a:t>
            </a:r>
            <a:r>
              <a:rPr lang="ja-JP" altLang="en-US" dirty="0"/>
              <a:t>顔面紅潮、めまいなどはないか。</a:t>
            </a:r>
          </a:p>
          <a:p>
            <a:pPr>
              <a:spcBef>
                <a:spcPts val="1600"/>
              </a:spcBef>
            </a:pPr>
            <a:r>
              <a:rPr lang="ja-JP" altLang="en-US" dirty="0"/>
              <a:t>＊意識の変化はないか（呼びかけに応じるか）。</a:t>
            </a:r>
          </a:p>
          <a:p>
            <a:pPr>
              <a:spcBef>
                <a:spcPts val="1600"/>
              </a:spcBef>
            </a:pPr>
            <a:r>
              <a:rPr lang="ja-JP" altLang="en-US" dirty="0"/>
              <a:t>＊息切れはないか（呼吸が速くなっていないか）。</a:t>
            </a:r>
          </a:p>
          <a:p>
            <a:pPr>
              <a:spcBef>
                <a:spcPts val="1600"/>
              </a:spcBef>
            </a:pPr>
            <a:r>
              <a:rPr lang="ja-JP" altLang="en-US" dirty="0"/>
              <a:t>＊急激な滴下や滴下の停止がないか。</a:t>
            </a:r>
            <a:endParaRPr lang="en-US" altLang="ja-JP" dirty="0"/>
          </a:p>
        </p:txBody>
      </p:sp>
      <p:sp>
        <p:nvSpPr>
          <p:cNvPr id="10" name="テキスト ボックス 9">
            <a:extLst>
              <a:ext uri="{FF2B5EF4-FFF2-40B4-BE49-F238E27FC236}">
                <a16:creationId xmlns:a16="http://schemas.microsoft.com/office/drawing/2014/main" id="{05E314B0-2417-4E3D-9744-4E082A30104C}"/>
              </a:ext>
            </a:extLst>
          </p:cNvPr>
          <p:cNvSpPr txBox="1"/>
          <p:nvPr/>
        </p:nvSpPr>
        <p:spPr>
          <a:xfrm>
            <a:off x="5537964" y="169200"/>
            <a:ext cx="2850460"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胃ろう（滴下型の液体栄養剤）</a:t>
            </a:r>
          </a:p>
        </p:txBody>
      </p:sp>
      <p:sp>
        <p:nvSpPr>
          <p:cNvPr id="13" name="Text Box 25">
            <a:extLst>
              <a:ext uri="{FF2B5EF4-FFF2-40B4-BE49-F238E27FC236}">
                <a16:creationId xmlns:a16="http://schemas.microsoft.com/office/drawing/2014/main" id="{9ABFA8E6-3C1B-4AE0-9C0D-2723B01259E6}"/>
              </a:ext>
            </a:extLst>
          </p:cNvPr>
          <p:cNvSpPr txBox="1">
            <a:spLocks noChangeArrowheads="1"/>
          </p:cNvSpPr>
          <p:nvPr/>
        </p:nvSpPr>
        <p:spPr bwMode="auto">
          <a:xfrm>
            <a:off x="4860464" y="1538536"/>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4" name="タイトル 3">
            <a:extLst>
              <a:ext uri="{FF2B5EF4-FFF2-40B4-BE49-F238E27FC236}">
                <a16:creationId xmlns:a16="http://schemas.microsoft.com/office/drawing/2014/main" id="{E94EDBD5-6E91-4DEC-995A-18C02DCCBC19}"/>
              </a:ext>
            </a:extLst>
          </p:cNvPr>
          <p:cNvSpPr>
            <a:spLocks noGrp="1"/>
          </p:cNvSpPr>
          <p:nvPr>
            <p:ph type="title"/>
          </p:nvPr>
        </p:nvSpPr>
        <p:spPr/>
        <p:txBody>
          <a:bodyPr>
            <a:normAutofit fontScale="90000"/>
          </a:bodyPr>
          <a:lstStyle/>
          <a:p>
            <a:r>
              <a:rPr lang="ja-JP" altLang="en-US" dirty="0"/>
              <a:t>手順⑨異常がないか確認する</a:t>
            </a:r>
          </a:p>
        </p:txBody>
      </p:sp>
      <p:sp>
        <p:nvSpPr>
          <p:cNvPr id="8" name="Text Box 29">
            <a:extLst>
              <a:ext uri="{FF2B5EF4-FFF2-40B4-BE49-F238E27FC236}">
                <a16:creationId xmlns:a16="http://schemas.microsoft.com/office/drawing/2014/main" id="{E29B06D8-B4CF-419B-8A89-37352E9B72D5}"/>
              </a:ext>
            </a:extLst>
          </p:cNvPr>
          <p:cNvSpPr txBox="1">
            <a:spLocks noChangeArrowheads="1"/>
          </p:cNvSpPr>
          <p:nvPr/>
        </p:nvSpPr>
        <p:spPr bwMode="auto">
          <a:xfrm>
            <a:off x="4860464" y="1868403"/>
            <a:ext cx="3888000" cy="4275104"/>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・すぐに看護師や医師、家族に連絡して指示に従うケース</a:t>
            </a:r>
            <a:endParaRPr lang="en-US" altLang="ja-JP" dirty="0"/>
          </a:p>
          <a:p>
            <a:r>
              <a:rPr lang="ja-JP" altLang="en-US" dirty="0"/>
              <a:t>・注入速度を落とし、すぐに看護師や医師、家族に連絡し、指示に従うケース</a:t>
            </a:r>
            <a:endParaRPr lang="en-US" altLang="ja-JP" dirty="0"/>
          </a:p>
          <a:p>
            <a:r>
              <a:rPr lang="ja-JP" altLang="en-US" dirty="0"/>
              <a:t>・注入を中断するか、注入速度を落とし、お腹の具合などを聞き、注入を続行するか、看護師などに連絡をするか、対象者と相談するケース</a:t>
            </a:r>
            <a:endParaRPr lang="en-US" altLang="ja-JP" dirty="0"/>
          </a:p>
          <a:p>
            <a:r>
              <a:rPr lang="ja-JP" altLang="en-US" dirty="0"/>
              <a:t>　など、症状ごとに対応方法を予め理解しておく。</a:t>
            </a:r>
          </a:p>
        </p:txBody>
      </p:sp>
      <p:sp>
        <p:nvSpPr>
          <p:cNvPr id="7" name="スライド番号プレースホルダー 1">
            <a:extLst>
              <a:ext uri="{FF2B5EF4-FFF2-40B4-BE49-F238E27FC236}">
                <a16:creationId xmlns:a16="http://schemas.microsoft.com/office/drawing/2014/main" id="{83553DA3-A5D1-4F62-8553-81F7D0DD384A}"/>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78</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4895750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2" descr="no16_カニューレ白湯で流す">
            <a:extLst>
              <a:ext uri="{FF2B5EF4-FFF2-40B4-BE49-F238E27FC236}">
                <a16:creationId xmlns:a16="http://schemas.microsoft.com/office/drawing/2014/main" id="{505948AF-7B55-4683-A736-4687F876E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53" y="3167796"/>
            <a:ext cx="3633780" cy="34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ext Box 19">
            <a:extLst>
              <a:ext uri="{FF2B5EF4-FFF2-40B4-BE49-F238E27FC236}">
                <a16:creationId xmlns:a16="http://schemas.microsoft.com/office/drawing/2014/main" id="{727A2C92-E2CE-4F83-BD06-38FBCD5954F2}"/>
              </a:ext>
            </a:extLst>
          </p:cNvPr>
          <p:cNvSpPr txBox="1">
            <a:spLocks noChangeArrowheads="1"/>
          </p:cNvSpPr>
          <p:nvPr/>
        </p:nvSpPr>
        <p:spPr bwMode="auto">
          <a:xfrm>
            <a:off x="252000" y="1260000"/>
            <a:ext cx="85852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○滴下が終了したらクレンメを閉じ、経管栄養セットのラインをはずす。</a:t>
            </a:r>
          </a:p>
          <a:p>
            <a:r>
              <a:rPr lang="ja-JP" altLang="en-US" dirty="0"/>
              <a:t>○カテーテルチップ型シリンジに白湯を吸い、胃ろうチューブ内に白湯を流す。</a:t>
            </a:r>
          </a:p>
        </p:txBody>
      </p:sp>
      <p:sp>
        <p:nvSpPr>
          <p:cNvPr id="13" name="テキスト ボックス 12">
            <a:extLst>
              <a:ext uri="{FF2B5EF4-FFF2-40B4-BE49-F238E27FC236}">
                <a16:creationId xmlns:a16="http://schemas.microsoft.com/office/drawing/2014/main" id="{C567426B-8678-4700-BA72-053E285E17CF}"/>
              </a:ext>
            </a:extLst>
          </p:cNvPr>
          <p:cNvSpPr txBox="1"/>
          <p:nvPr/>
        </p:nvSpPr>
        <p:spPr>
          <a:xfrm>
            <a:off x="5537964" y="169200"/>
            <a:ext cx="2850460"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胃ろう（滴下型の液体栄養剤）</a:t>
            </a:r>
          </a:p>
        </p:txBody>
      </p:sp>
      <p:sp>
        <p:nvSpPr>
          <p:cNvPr id="4" name="タイトル 3">
            <a:extLst>
              <a:ext uri="{FF2B5EF4-FFF2-40B4-BE49-F238E27FC236}">
                <a16:creationId xmlns:a16="http://schemas.microsoft.com/office/drawing/2014/main" id="{C2116D6E-FD1D-4A40-BFAB-526825F73145}"/>
              </a:ext>
            </a:extLst>
          </p:cNvPr>
          <p:cNvSpPr>
            <a:spLocks noGrp="1"/>
          </p:cNvSpPr>
          <p:nvPr>
            <p:ph type="title"/>
          </p:nvPr>
        </p:nvSpPr>
        <p:spPr/>
        <p:txBody>
          <a:bodyPr>
            <a:normAutofit fontScale="90000"/>
          </a:bodyPr>
          <a:lstStyle/>
          <a:p>
            <a:r>
              <a:rPr lang="ja-JP" altLang="en-US" dirty="0"/>
              <a:t>手順⑩終わったら胃ろうチューブに白湯を流す</a:t>
            </a:r>
          </a:p>
        </p:txBody>
      </p:sp>
      <p:sp>
        <p:nvSpPr>
          <p:cNvPr id="12" name="Text Box 29">
            <a:extLst>
              <a:ext uri="{FF2B5EF4-FFF2-40B4-BE49-F238E27FC236}">
                <a16:creationId xmlns:a16="http://schemas.microsoft.com/office/drawing/2014/main" id="{12443605-E17F-4371-8257-2F1C33F5B0A5}"/>
              </a:ext>
            </a:extLst>
          </p:cNvPr>
          <p:cNvSpPr txBox="1">
            <a:spLocks noChangeArrowheads="1"/>
          </p:cNvSpPr>
          <p:nvPr/>
        </p:nvSpPr>
        <p:spPr bwMode="auto">
          <a:xfrm>
            <a:off x="4788024" y="4689320"/>
            <a:ext cx="3960439" cy="162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sz="2000" dirty="0"/>
              <a:t>・注入が終わっても呼吸状態、意識、嘔気、嘔吐などに注意をする。</a:t>
            </a:r>
          </a:p>
        </p:txBody>
      </p:sp>
      <p:sp>
        <p:nvSpPr>
          <p:cNvPr id="15" name="Text Box 25">
            <a:extLst>
              <a:ext uri="{FF2B5EF4-FFF2-40B4-BE49-F238E27FC236}">
                <a16:creationId xmlns:a16="http://schemas.microsoft.com/office/drawing/2014/main" id="{4FF5BECE-2804-41C3-819F-9C1E16296E4D}"/>
              </a:ext>
            </a:extLst>
          </p:cNvPr>
          <p:cNvSpPr txBox="1">
            <a:spLocks noChangeArrowheads="1"/>
          </p:cNvSpPr>
          <p:nvPr/>
        </p:nvSpPr>
        <p:spPr bwMode="auto">
          <a:xfrm>
            <a:off x="4788024" y="4329282"/>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8" name="テキスト ボックス 7">
            <a:extLst>
              <a:ext uri="{FF2B5EF4-FFF2-40B4-BE49-F238E27FC236}">
                <a16:creationId xmlns:a16="http://schemas.microsoft.com/office/drawing/2014/main" id="{2BB708D1-C160-4571-95F4-C8713076652E}"/>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9" name="スライド番号プレースホルダー 1">
            <a:extLst>
              <a:ext uri="{FF2B5EF4-FFF2-40B4-BE49-F238E27FC236}">
                <a16:creationId xmlns:a16="http://schemas.microsoft.com/office/drawing/2014/main" id="{272F5A10-DC7F-4CD0-AF13-73E09AAD3749}"/>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79</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4092514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7">
            <a:extLst>
              <a:ext uri="{FF2B5EF4-FFF2-40B4-BE49-F238E27FC236}">
                <a16:creationId xmlns:a16="http://schemas.microsoft.com/office/drawing/2014/main" id="{897A0E4C-60E2-4DD3-B43A-B8602BC80A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24128" y="1152000"/>
            <a:ext cx="3108126" cy="217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フリーフォーム: 図形 22">
            <a:extLst>
              <a:ext uri="{FF2B5EF4-FFF2-40B4-BE49-F238E27FC236}">
                <a16:creationId xmlns:a16="http://schemas.microsoft.com/office/drawing/2014/main" id="{C186B055-125D-4614-9345-FF3F5154E46D}"/>
              </a:ext>
            </a:extLst>
          </p:cNvPr>
          <p:cNvSpPr/>
          <p:nvPr/>
        </p:nvSpPr>
        <p:spPr>
          <a:xfrm>
            <a:off x="2232148" y="2713883"/>
            <a:ext cx="478322" cy="508087"/>
          </a:xfrm>
          <a:custGeom>
            <a:avLst/>
            <a:gdLst>
              <a:gd name="connsiteX0" fmla="*/ 0 w 682625"/>
              <a:gd name="connsiteY0" fmla="*/ 493712 h 998537"/>
              <a:gd name="connsiteX1" fmla="*/ 225425 w 682625"/>
              <a:gd name="connsiteY1" fmla="*/ 820737 h 998537"/>
              <a:gd name="connsiteX2" fmla="*/ 328612 w 682625"/>
              <a:gd name="connsiteY2" fmla="*/ 896937 h 998537"/>
              <a:gd name="connsiteX3" fmla="*/ 358775 w 682625"/>
              <a:gd name="connsiteY3" fmla="*/ 895350 h 998537"/>
              <a:gd name="connsiteX4" fmla="*/ 500062 w 682625"/>
              <a:gd name="connsiteY4" fmla="*/ 876300 h 998537"/>
              <a:gd name="connsiteX5" fmla="*/ 573087 w 682625"/>
              <a:gd name="connsiteY5" fmla="*/ 920750 h 998537"/>
              <a:gd name="connsiteX6" fmla="*/ 676275 w 682625"/>
              <a:gd name="connsiteY6" fmla="*/ 998537 h 998537"/>
              <a:gd name="connsiteX7" fmla="*/ 682625 w 682625"/>
              <a:gd name="connsiteY7" fmla="*/ 23812 h 998537"/>
              <a:gd name="connsiteX8" fmla="*/ 142875 w 682625"/>
              <a:gd name="connsiteY8" fmla="*/ 0 h 998537"/>
              <a:gd name="connsiteX9" fmla="*/ 0 w 682625"/>
              <a:gd name="connsiteY9" fmla="*/ 493712 h 9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2625" h="998537">
                <a:moveTo>
                  <a:pt x="0" y="493712"/>
                </a:moveTo>
                <a:lnTo>
                  <a:pt x="225425" y="820737"/>
                </a:lnTo>
                <a:lnTo>
                  <a:pt x="328612" y="896937"/>
                </a:lnTo>
                <a:lnTo>
                  <a:pt x="358775" y="895350"/>
                </a:lnTo>
                <a:lnTo>
                  <a:pt x="500062" y="876300"/>
                </a:lnTo>
                <a:lnTo>
                  <a:pt x="573087" y="920750"/>
                </a:lnTo>
                <a:lnTo>
                  <a:pt x="676275" y="998537"/>
                </a:lnTo>
                <a:cubicBezTo>
                  <a:pt x="678392" y="673629"/>
                  <a:pt x="680508" y="348720"/>
                  <a:pt x="682625" y="23812"/>
                </a:cubicBezTo>
                <a:lnTo>
                  <a:pt x="142875" y="0"/>
                </a:lnTo>
                <a:lnTo>
                  <a:pt x="0" y="493712"/>
                </a:lnTo>
                <a:close/>
              </a:path>
            </a:pathLst>
          </a:cu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567426B-8678-4700-BA72-053E285E17CF}"/>
              </a:ext>
            </a:extLst>
          </p:cNvPr>
          <p:cNvSpPr txBox="1"/>
          <p:nvPr/>
        </p:nvSpPr>
        <p:spPr>
          <a:xfrm>
            <a:off x="5537964" y="169200"/>
            <a:ext cx="2850460"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胃ろう（滴下型の液体栄養剤）</a:t>
            </a:r>
          </a:p>
        </p:txBody>
      </p:sp>
      <p:sp>
        <p:nvSpPr>
          <p:cNvPr id="4" name="タイトル 3">
            <a:extLst>
              <a:ext uri="{FF2B5EF4-FFF2-40B4-BE49-F238E27FC236}">
                <a16:creationId xmlns:a16="http://schemas.microsoft.com/office/drawing/2014/main" id="{C2116D6E-FD1D-4A40-BFAB-526825F73145}"/>
              </a:ext>
            </a:extLst>
          </p:cNvPr>
          <p:cNvSpPr>
            <a:spLocks noGrp="1"/>
          </p:cNvSpPr>
          <p:nvPr>
            <p:ph type="title"/>
          </p:nvPr>
        </p:nvSpPr>
        <p:spPr/>
        <p:txBody>
          <a:bodyPr>
            <a:normAutofit fontScale="90000"/>
          </a:bodyPr>
          <a:lstStyle/>
          <a:p>
            <a:r>
              <a:rPr lang="ja-JP" altLang="en-US" dirty="0"/>
              <a:t>手順⑪体位を整える</a:t>
            </a:r>
          </a:p>
        </p:txBody>
      </p:sp>
      <p:sp>
        <p:nvSpPr>
          <p:cNvPr id="16" name="Text Box 19">
            <a:extLst>
              <a:ext uri="{FF2B5EF4-FFF2-40B4-BE49-F238E27FC236}">
                <a16:creationId xmlns:a16="http://schemas.microsoft.com/office/drawing/2014/main" id="{874F50B4-1CE6-4187-8566-76FB8C065A5F}"/>
              </a:ext>
            </a:extLst>
          </p:cNvPr>
          <p:cNvSpPr txBox="1">
            <a:spLocks noChangeArrowheads="1"/>
          </p:cNvSpPr>
          <p:nvPr/>
        </p:nvSpPr>
        <p:spPr bwMode="auto">
          <a:xfrm>
            <a:off x="395287" y="3312000"/>
            <a:ext cx="8353425" cy="1277273"/>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66700" indent="-2667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300"/>
              </a:spcBef>
              <a:buFontTx/>
              <a:buNone/>
            </a:pPr>
            <a:r>
              <a:rPr lang="ja-JP" altLang="en-US" sz="1800" dirty="0">
                <a:latin typeface="Segoe UI" panose="020B0502040204020203" pitchFamily="34" charset="0"/>
                <a:ea typeface="メイリオ" panose="020B0604030504040204" pitchFamily="50" charset="-128"/>
              </a:rPr>
              <a:t>＊終了後しばらくは上体を挙上することを対象者に伝え、安楽の確認をする。</a:t>
            </a:r>
            <a:endParaRPr lang="en-US" altLang="ja-JP" sz="1800" dirty="0">
              <a:latin typeface="Segoe UI" panose="020B0502040204020203" pitchFamily="34" charset="0"/>
              <a:ea typeface="メイリオ" panose="020B0604030504040204" pitchFamily="50" charset="-128"/>
            </a:endParaRPr>
          </a:p>
          <a:p>
            <a:pPr eaLnBrk="1" hangingPunct="1">
              <a:spcBef>
                <a:spcPts val="300"/>
              </a:spcBef>
              <a:buFontTx/>
              <a:buNone/>
            </a:pPr>
            <a:r>
              <a:rPr lang="ja-JP" altLang="en-US" sz="1800" dirty="0">
                <a:latin typeface="Segoe UI" panose="020B0502040204020203" pitchFamily="34" charset="0"/>
                <a:ea typeface="メイリオ" panose="020B0604030504040204" pitchFamily="50" charset="-128"/>
              </a:rPr>
              <a:t>＊上体挙上時間が長いことによる体幹の痛みがないか、安楽な姿勢となっているか確認する。</a:t>
            </a:r>
            <a:endParaRPr lang="en-US" altLang="ja-JP" sz="1800" dirty="0">
              <a:latin typeface="Segoe UI" panose="020B0502040204020203" pitchFamily="34" charset="0"/>
              <a:ea typeface="メイリオ" panose="020B0604030504040204" pitchFamily="50" charset="-128"/>
            </a:endParaRPr>
          </a:p>
          <a:p>
            <a:pPr eaLnBrk="1" hangingPunct="1">
              <a:spcBef>
                <a:spcPts val="300"/>
              </a:spcBef>
              <a:buFontTx/>
              <a:buNone/>
            </a:pPr>
            <a:r>
              <a:rPr lang="ja-JP" altLang="en-US" sz="1800" dirty="0">
                <a:latin typeface="Segoe UI" panose="020B0502040204020203" pitchFamily="34" charset="0"/>
                <a:ea typeface="メイリオ" panose="020B0604030504040204" pitchFamily="50" charset="-128"/>
              </a:rPr>
              <a:t>＊食後２～３時間、お腹の張りによる不快感など、対象者の訴えがあれば聞く。</a:t>
            </a:r>
          </a:p>
        </p:txBody>
      </p:sp>
      <p:sp>
        <p:nvSpPr>
          <p:cNvPr id="17" name="Text Box 29">
            <a:extLst>
              <a:ext uri="{FF2B5EF4-FFF2-40B4-BE49-F238E27FC236}">
                <a16:creationId xmlns:a16="http://schemas.microsoft.com/office/drawing/2014/main" id="{FC4F1D2C-61D4-486F-80D8-75D059AC2504}"/>
              </a:ext>
            </a:extLst>
          </p:cNvPr>
          <p:cNvSpPr txBox="1">
            <a:spLocks noChangeArrowheads="1"/>
          </p:cNvSpPr>
          <p:nvPr/>
        </p:nvSpPr>
        <p:spPr bwMode="auto">
          <a:xfrm>
            <a:off x="395535" y="4977505"/>
            <a:ext cx="8353177" cy="1475683"/>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spcBef>
                <a:spcPts val="300"/>
              </a:spcBef>
            </a:pPr>
            <a:r>
              <a:rPr lang="ja-JP" altLang="en-US" dirty="0"/>
              <a:t>・安楽な姿勢を保つ。褥瘡発生のリスクが高い対象者は高い圧がかかっている部位がないか注意をする。</a:t>
            </a:r>
          </a:p>
          <a:p>
            <a:pPr>
              <a:spcBef>
                <a:spcPts val="300"/>
              </a:spcBef>
            </a:pPr>
            <a:r>
              <a:rPr lang="ja-JP" altLang="en-US" dirty="0"/>
              <a:t>・対象者から訴えがあれば、次回は注入速度をおとす、体位を工夫するなど対象者と相談して対処する。</a:t>
            </a:r>
          </a:p>
        </p:txBody>
      </p:sp>
      <p:sp>
        <p:nvSpPr>
          <p:cNvPr id="18" name="Text Box 25">
            <a:extLst>
              <a:ext uri="{FF2B5EF4-FFF2-40B4-BE49-F238E27FC236}">
                <a16:creationId xmlns:a16="http://schemas.microsoft.com/office/drawing/2014/main" id="{E9591964-524E-4075-AC6E-13689281BD5A}"/>
              </a:ext>
            </a:extLst>
          </p:cNvPr>
          <p:cNvSpPr txBox="1">
            <a:spLocks noChangeArrowheads="1"/>
          </p:cNvSpPr>
          <p:nvPr/>
        </p:nvSpPr>
        <p:spPr bwMode="auto">
          <a:xfrm>
            <a:off x="395536" y="4600800"/>
            <a:ext cx="1593916" cy="383619"/>
          </a:xfrm>
          <a:prstGeom prst="trapezoid">
            <a:avLst/>
          </a:prstGeom>
          <a:solidFill>
            <a:schemeClr val="accent3">
              <a:lumMod val="20000"/>
              <a:lumOff val="80000"/>
            </a:schemeClr>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4" name="Text Box 19">
            <a:extLst>
              <a:ext uri="{FF2B5EF4-FFF2-40B4-BE49-F238E27FC236}">
                <a16:creationId xmlns:a16="http://schemas.microsoft.com/office/drawing/2014/main" id="{61AB3686-74CC-4114-A721-841AFF6D7F44}"/>
              </a:ext>
            </a:extLst>
          </p:cNvPr>
          <p:cNvSpPr txBox="1">
            <a:spLocks noChangeArrowheads="1"/>
          </p:cNvSpPr>
          <p:nvPr/>
        </p:nvSpPr>
        <p:spPr bwMode="auto">
          <a:xfrm>
            <a:off x="251520" y="1260000"/>
            <a:ext cx="576064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60000" indent="-360000">
              <a:spcBef>
                <a:spcPts val="600"/>
              </a:spcBef>
              <a:buNone/>
            </a:pPr>
            <a:r>
              <a:rPr lang="ja-JP" altLang="en-US" sz="2800" dirty="0">
                <a:latin typeface="Segoe UI" panose="020B0502040204020203" pitchFamily="34" charset="0"/>
                <a:ea typeface="メイリオ" panose="020B0604030504040204" pitchFamily="50" charset="-128"/>
              </a:rPr>
              <a:t>○終了後しばらくは上体を挙上したまま、安楽な姿勢を保つ。</a:t>
            </a:r>
          </a:p>
          <a:p>
            <a:pPr marL="360000" indent="-360000">
              <a:spcBef>
                <a:spcPts val="600"/>
              </a:spcBef>
              <a:buNone/>
            </a:pPr>
            <a:r>
              <a:rPr lang="ja-JP" altLang="en-US" sz="2800" dirty="0">
                <a:latin typeface="Segoe UI" panose="020B0502040204020203" pitchFamily="34" charset="0"/>
                <a:ea typeface="メイリオ" panose="020B0604030504040204" pitchFamily="50" charset="-128"/>
              </a:rPr>
              <a:t>○異常がなければ、体位を整える。</a:t>
            </a:r>
          </a:p>
          <a:p>
            <a:pPr marL="360000" indent="-360000">
              <a:spcBef>
                <a:spcPts val="600"/>
              </a:spcBef>
              <a:buNone/>
            </a:pPr>
            <a:r>
              <a:rPr lang="ja-JP" altLang="en-US" sz="2800" dirty="0">
                <a:latin typeface="Segoe UI" panose="020B0502040204020203" pitchFamily="34" charset="0"/>
                <a:ea typeface="メイリオ" panose="020B0604030504040204" pitchFamily="50" charset="-128"/>
              </a:rPr>
              <a:t>○必要時は体位交換を再開する。</a:t>
            </a:r>
            <a:endParaRPr lang="ja-JP" altLang="en-US" sz="2000" dirty="0">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36C020A1-1BD0-47A4-95AE-EF3935C748EA}"/>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1" name="スライド番号プレースホルダー 1">
            <a:extLst>
              <a:ext uri="{FF2B5EF4-FFF2-40B4-BE49-F238E27FC236}">
                <a16:creationId xmlns:a16="http://schemas.microsoft.com/office/drawing/2014/main" id="{594804A5-3132-4644-A357-6EFD3AC619C5}"/>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80</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510241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a:extLst>
              <a:ext uri="{FF2B5EF4-FFF2-40B4-BE49-F238E27FC236}">
                <a16:creationId xmlns:a16="http://schemas.microsoft.com/office/drawing/2014/main" id="{458CA192-D09F-49CC-AE2A-32284EBA8628}"/>
              </a:ext>
            </a:extLst>
          </p:cNvPr>
          <p:cNvSpPr txBox="1">
            <a:spLocks noChangeArrowheads="1"/>
          </p:cNvSpPr>
          <p:nvPr/>
        </p:nvSpPr>
        <p:spPr bwMode="auto">
          <a:xfrm>
            <a:off x="251520" y="1260000"/>
            <a:ext cx="8640960" cy="298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69" tIns="43635" rIns="87269" bIns="43635">
            <a:spAutoFit/>
          </a:bodyPr>
          <a:lstStyle>
            <a:defPPr>
              <a:defRPr lang="ja-JP"/>
            </a:defPPr>
            <a:lvl1pPr defTabSz="873125">
              <a:spcBef>
                <a:spcPct val="0"/>
              </a:spcBef>
              <a:buFontTx/>
              <a:buNone/>
              <a:defRPr sz="3200">
                <a:latin typeface="Segoe UI" panose="020B0502040204020203" pitchFamily="34" charset="0"/>
                <a:ea typeface="メイリオ" panose="020B0604030504040204" pitchFamily="50" charset="-128"/>
              </a:defRPr>
            </a:lvl1pPr>
            <a:lvl2pPr marL="742950" indent="-285750" defTabSz="873125">
              <a:spcBef>
                <a:spcPct val="20000"/>
              </a:spcBef>
              <a:buChar char="–"/>
              <a:defRPr sz="2600">
                <a:latin typeface="Arial" panose="020B0604020202020204" pitchFamily="34" charset="0"/>
                <a:ea typeface="ＭＳ Ｐゴシック" panose="020B0600070205080204" pitchFamily="50" charset="-128"/>
              </a:defRPr>
            </a:lvl2pPr>
            <a:lvl3pPr marL="1143000" indent="-228600" defTabSz="873125">
              <a:spcBef>
                <a:spcPct val="20000"/>
              </a:spcBef>
              <a:buChar char="•"/>
              <a:defRPr sz="2300">
                <a:latin typeface="Arial" panose="020B0604020202020204" pitchFamily="34" charset="0"/>
                <a:ea typeface="ＭＳ Ｐゴシック" panose="020B0600070205080204" pitchFamily="50" charset="-128"/>
              </a:defRPr>
            </a:lvl3pPr>
            <a:lvl4pPr marL="1600200" indent="-228600" defTabSz="873125">
              <a:spcBef>
                <a:spcPct val="20000"/>
              </a:spcBef>
              <a:buChar char="–"/>
              <a:defRPr sz="1900">
                <a:latin typeface="Arial" panose="020B0604020202020204" pitchFamily="34" charset="0"/>
                <a:ea typeface="ＭＳ Ｐゴシック" panose="020B0600070205080204" pitchFamily="50" charset="-128"/>
              </a:defRPr>
            </a:lvl4pPr>
            <a:lvl5pPr marL="2057400" indent="-228600" defTabSz="873125">
              <a:spcBef>
                <a:spcPct val="20000"/>
              </a:spcBef>
              <a:buChar char="»"/>
              <a:defRPr sz="1900">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sz="1900">
                <a:latin typeface="Arial" panose="020B0604020202020204" pitchFamily="34" charset="0"/>
                <a:ea typeface="ＭＳ Ｐゴシック" panose="020B0600070205080204" pitchFamily="50" charset="-128"/>
              </a:defRPr>
            </a:lvl9pPr>
          </a:lstStyle>
          <a:p>
            <a:pPr marL="360000" marR="0" lvl="0" indent="-360000" defTabSz="873125"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○指導看護師に対し、対象者の状態等を報告する。</a:t>
            </a:r>
            <a:r>
              <a:rPr lang="ja-JP" altLang="en-US" sz="2800" dirty="0">
                <a:solidFill>
                  <a:prstClr val="black"/>
                </a:solidFill>
              </a:rPr>
              <a:t>ヒヤリ・ハット、アクシデントがあれば、あわせて報告する。</a:t>
            </a:r>
            <a:endParaRPr lang="en-US" altLang="ja-JP" sz="2800" dirty="0">
              <a:solidFill>
                <a:prstClr val="black"/>
              </a:solidFill>
            </a:endParaRPr>
          </a:p>
          <a:p>
            <a:pPr marL="360000" marR="0" lvl="0" indent="-360000" defTabSz="873125" rtl="0" eaLnBrk="1" fontAlgn="auto" latinLnBrk="0" hangingPunct="1">
              <a:lnSpc>
                <a:spcPct val="100000"/>
              </a:lnSpc>
              <a:spcBef>
                <a:spcPts val="1200"/>
              </a:spcBef>
              <a:spcAft>
                <a:spcPts val="0"/>
              </a:spcAft>
              <a:buClrTx/>
              <a:buSzTx/>
              <a:buFontTx/>
              <a:buNone/>
              <a:tabLst/>
              <a:defRPr/>
            </a:pPr>
            <a:r>
              <a:rPr lang="ja-JP" altLang="en-US" sz="2800" dirty="0">
                <a:solidFill>
                  <a:prstClr val="black"/>
                </a:solidFill>
              </a:rPr>
              <a:t>○</a:t>
            </a: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使用物品の後片付けを行う。</a:t>
            </a:r>
            <a:endParaRPr kumimoji="1" lang="en-US" altLang="ja-JP"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a:p>
            <a:pPr marL="360000" marR="0" lvl="0" indent="-360000" defTabSz="873125" rtl="0" eaLnBrk="1" fontAlgn="auto" latinLnBrk="0" hangingPunct="1">
              <a:lnSpc>
                <a:spcPct val="100000"/>
              </a:lnSpc>
              <a:spcBef>
                <a:spcPts val="1200"/>
              </a:spcBef>
              <a:spcAft>
                <a:spcPts val="0"/>
              </a:spcAft>
              <a:buClrTx/>
              <a:buSzTx/>
              <a:buFontTx/>
              <a:buNone/>
              <a:tabLst/>
              <a:defRPr/>
            </a:pPr>
            <a:r>
              <a:rPr lang="ja-JP" altLang="en-US" sz="2800" dirty="0">
                <a:solidFill>
                  <a:prstClr val="black"/>
                </a:solidFill>
              </a:rPr>
              <a:t>○実施記録を書く。ヒヤリ・ハットがあれば、業務の後に記録する。</a:t>
            </a:r>
            <a:endPar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109574" name="Text Box 29">
            <a:extLst>
              <a:ext uri="{FF2B5EF4-FFF2-40B4-BE49-F238E27FC236}">
                <a16:creationId xmlns:a16="http://schemas.microsoft.com/office/drawing/2014/main" id="{8361011C-5250-43C2-AA4B-994E922F83F5}"/>
              </a:ext>
            </a:extLst>
          </p:cNvPr>
          <p:cNvSpPr txBox="1">
            <a:spLocks noChangeArrowheads="1"/>
          </p:cNvSpPr>
          <p:nvPr/>
        </p:nvSpPr>
        <p:spPr bwMode="auto">
          <a:xfrm>
            <a:off x="4427984" y="4641378"/>
            <a:ext cx="4320480" cy="1620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・物品は食器と同じ取り扱い方法で洗浄する。</a:t>
            </a:r>
          </a:p>
        </p:txBody>
      </p:sp>
      <p:sp>
        <p:nvSpPr>
          <p:cNvPr id="12" name="テキスト ボックス 11">
            <a:extLst>
              <a:ext uri="{FF2B5EF4-FFF2-40B4-BE49-F238E27FC236}">
                <a16:creationId xmlns:a16="http://schemas.microsoft.com/office/drawing/2014/main" id="{E63E29DB-8177-4E7B-9D78-0FC99482484A}"/>
              </a:ext>
            </a:extLst>
          </p:cNvPr>
          <p:cNvSpPr txBox="1"/>
          <p:nvPr/>
        </p:nvSpPr>
        <p:spPr>
          <a:xfrm>
            <a:off x="5537964" y="169200"/>
            <a:ext cx="2850460" cy="307777"/>
          </a:xfrm>
          <a:prstGeom prst="rect">
            <a:avLst/>
          </a:prstGeom>
          <a:noFill/>
        </p:spPr>
        <p:txBody>
          <a:bodyPr wrap="none" rtlCol="0">
            <a:spAutoFit/>
          </a:bodyPr>
          <a:lstStyle/>
          <a:p>
            <a:r>
              <a:rPr lang="en-US" altLang="ja-JP" sz="1400" b="1" dirty="0">
                <a:solidFill>
                  <a:schemeClr val="bg1"/>
                </a:solidFill>
                <a:latin typeface="游ゴシック" panose="020B0400000000000000" pitchFamily="50" charset="-128"/>
                <a:ea typeface="游ゴシック" panose="020B0400000000000000" pitchFamily="50" charset="-128"/>
              </a:rPr>
              <a:t>4</a:t>
            </a:r>
            <a:r>
              <a:rPr kumimoji="1" lang="en-US" altLang="ja-JP" sz="1400" b="1" dirty="0">
                <a:solidFill>
                  <a:schemeClr val="bg1"/>
                </a:solidFill>
                <a:latin typeface="游ゴシック" panose="020B0400000000000000" pitchFamily="50" charset="-128"/>
                <a:ea typeface="游ゴシック" panose="020B0400000000000000" pitchFamily="50" charset="-128"/>
              </a:rPr>
              <a:t>.</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胃ろう（滴下型の液体栄養剤）</a:t>
            </a:r>
          </a:p>
        </p:txBody>
      </p:sp>
      <p:sp>
        <p:nvSpPr>
          <p:cNvPr id="13" name="Text Box 25">
            <a:extLst>
              <a:ext uri="{FF2B5EF4-FFF2-40B4-BE49-F238E27FC236}">
                <a16:creationId xmlns:a16="http://schemas.microsoft.com/office/drawing/2014/main" id="{B19379AA-915E-443A-AE49-925B50C1BD5E}"/>
              </a:ext>
            </a:extLst>
          </p:cNvPr>
          <p:cNvSpPr txBox="1">
            <a:spLocks noChangeArrowheads="1"/>
          </p:cNvSpPr>
          <p:nvPr/>
        </p:nvSpPr>
        <p:spPr bwMode="auto">
          <a:xfrm>
            <a:off x="4427984" y="4279279"/>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4" name="タイトル 3">
            <a:extLst>
              <a:ext uri="{FF2B5EF4-FFF2-40B4-BE49-F238E27FC236}">
                <a16:creationId xmlns:a16="http://schemas.microsoft.com/office/drawing/2014/main" id="{F4749E25-C50A-4377-BC78-5A069E44617B}"/>
              </a:ext>
            </a:extLst>
          </p:cNvPr>
          <p:cNvSpPr>
            <a:spLocks noGrp="1"/>
          </p:cNvSpPr>
          <p:nvPr>
            <p:ph type="title"/>
          </p:nvPr>
        </p:nvSpPr>
        <p:spPr/>
        <p:txBody>
          <a:bodyPr>
            <a:normAutofit fontScale="90000"/>
          </a:bodyPr>
          <a:lstStyle/>
          <a:p>
            <a:r>
              <a:rPr lang="ja-JP" altLang="en-US" dirty="0"/>
              <a:t>報告、片付け、記録</a:t>
            </a:r>
          </a:p>
        </p:txBody>
      </p:sp>
      <p:pic>
        <p:nvPicPr>
          <p:cNvPr id="9" name="グラフィックス 8" descr="ドキュメント">
            <a:extLst>
              <a:ext uri="{FF2B5EF4-FFF2-40B4-BE49-F238E27FC236}">
                <a16:creationId xmlns:a16="http://schemas.microsoft.com/office/drawing/2014/main" id="{B0618E65-26C1-4F55-8E2A-1E91D43EFD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8217" y="4275105"/>
            <a:ext cx="2178231" cy="2178231"/>
          </a:xfrm>
          <a:prstGeom prst="rect">
            <a:avLst/>
          </a:prstGeom>
        </p:spPr>
      </p:pic>
      <p:pic>
        <p:nvPicPr>
          <p:cNvPr id="10" name="グラフィックス 9" descr="鉛筆">
            <a:extLst>
              <a:ext uri="{FF2B5EF4-FFF2-40B4-BE49-F238E27FC236}">
                <a16:creationId xmlns:a16="http://schemas.microsoft.com/office/drawing/2014/main" id="{F8343C29-AFE7-451D-94BD-99834AA7E9F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2564491" y="5155160"/>
            <a:ext cx="990121" cy="990121"/>
          </a:xfrm>
          <a:prstGeom prst="rect">
            <a:avLst/>
          </a:prstGeom>
        </p:spPr>
      </p:pic>
      <p:sp>
        <p:nvSpPr>
          <p:cNvPr id="11" name="スライド番号プレースホルダー 1">
            <a:extLst>
              <a:ext uri="{FF2B5EF4-FFF2-40B4-BE49-F238E27FC236}">
                <a16:creationId xmlns:a16="http://schemas.microsoft.com/office/drawing/2014/main" id="{963F2E69-F927-4CAE-8874-2F49ECF9CF60}"/>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81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4063200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a:extLst>
              <a:ext uri="{FF2B5EF4-FFF2-40B4-BE49-F238E27FC236}">
                <a16:creationId xmlns:a16="http://schemas.microsoft.com/office/drawing/2014/main" id="{322FBA07-8B39-428F-A1A5-98697087D4C3}"/>
              </a:ext>
            </a:extLst>
          </p:cNvPr>
          <p:cNvSpPr>
            <a:spLocks noGrp="1"/>
          </p:cNvSpPr>
          <p:nvPr>
            <p:ph type="title"/>
          </p:nvPr>
        </p:nvSpPr>
        <p:spPr>
          <a:xfrm>
            <a:off x="683568" y="1700808"/>
            <a:ext cx="7772400" cy="1584176"/>
          </a:xfrm>
        </p:spPr>
        <p:txBody>
          <a:bodyPr>
            <a:noAutofit/>
          </a:bodyPr>
          <a:lstStyle/>
          <a:p>
            <a:r>
              <a:rPr lang="ja-JP" altLang="en-US" dirty="0"/>
              <a:t>５．胃</a:t>
            </a:r>
            <a:r>
              <a:rPr lang="ja-JP" altLang="en-US" dirty="0" err="1"/>
              <a:t>ろうに</a:t>
            </a:r>
            <a:r>
              <a:rPr lang="ja-JP" altLang="en-US" dirty="0"/>
              <a:t>よる経管栄養</a:t>
            </a:r>
            <a:br>
              <a:rPr lang="ja-JP" altLang="en-US" dirty="0"/>
            </a:br>
            <a:r>
              <a:rPr lang="ja-JP" altLang="en-US" sz="3200" dirty="0"/>
              <a:t>（半固形栄養剤の場合）</a:t>
            </a:r>
            <a:endParaRPr kumimoji="1" lang="ja-JP" altLang="en-US" sz="3200" dirty="0"/>
          </a:p>
        </p:txBody>
      </p:sp>
    </p:spTree>
    <p:extLst>
      <p:ext uri="{BB962C8B-B14F-4D97-AF65-F5344CB8AC3E}">
        <p14:creationId xmlns:p14="http://schemas.microsoft.com/office/powerpoint/2010/main" val="171679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DAC774-F5EF-4B75-B3E3-6284AD7D2032}"/>
              </a:ext>
            </a:extLst>
          </p:cNvPr>
          <p:cNvSpPr>
            <a:spLocks noGrp="1"/>
          </p:cNvSpPr>
          <p:nvPr>
            <p:ph type="title"/>
          </p:nvPr>
        </p:nvSpPr>
        <p:spPr>
          <a:xfrm>
            <a:off x="252000" y="558000"/>
            <a:ext cx="8748000" cy="530688"/>
          </a:xfrm>
        </p:spPr>
        <p:txBody>
          <a:bodyPr>
            <a:normAutofit fontScale="90000"/>
          </a:bodyPr>
          <a:lstStyle/>
          <a:p>
            <a:r>
              <a:rPr kumimoji="1" lang="ja-JP" altLang="en-US" dirty="0"/>
              <a:t>＜単回使用＞手順④吸引カテーテルを取り出す</a:t>
            </a:r>
          </a:p>
        </p:txBody>
      </p:sp>
      <p:sp>
        <p:nvSpPr>
          <p:cNvPr id="27" name="テキスト ボックス 26">
            <a:extLst>
              <a:ext uri="{FF2B5EF4-FFF2-40B4-BE49-F238E27FC236}">
                <a16:creationId xmlns:a16="http://schemas.microsoft.com/office/drawing/2014/main" id="{0F07CC96-E537-42B8-A332-3C2E1C85FAD7}"/>
              </a:ext>
            </a:extLst>
          </p:cNvPr>
          <p:cNvSpPr txBox="1"/>
          <p:nvPr/>
        </p:nvSpPr>
        <p:spPr>
          <a:xfrm>
            <a:off x="6039118" y="169200"/>
            <a:ext cx="17732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口腔内の喀痰吸引</a:t>
            </a:r>
          </a:p>
        </p:txBody>
      </p:sp>
      <p:sp>
        <p:nvSpPr>
          <p:cNvPr id="28" name="Text Box 17">
            <a:extLst>
              <a:ext uri="{FF2B5EF4-FFF2-40B4-BE49-F238E27FC236}">
                <a16:creationId xmlns:a16="http://schemas.microsoft.com/office/drawing/2014/main" id="{F2E1644C-D4B4-4C98-BD22-D48570F67356}"/>
              </a:ext>
            </a:extLst>
          </p:cNvPr>
          <p:cNvSpPr txBox="1">
            <a:spLocks noChangeArrowheads="1"/>
          </p:cNvSpPr>
          <p:nvPr/>
        </p:nvSpPr>
        <p:spPr bwMode="auto">
          <a:xfrm>
            <a:off x="6145567" y="4454409"/>
            <a:ext cx="2602897" cy="2008304"/>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・衛生的に、器具の取扱いができているか。</a:t>
            </a:r>
          </a:p>
          <a:p>
            <a:pPr marL="288000" marR="0" lvl="0" indent="-28800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20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・カテーテルの先端をあちこちにぶつけていないか。</a:t>
            </a:r>
          </a:p>
        </p:txBody>
      </p:sp>
      <p:sp>
        <p:nvSpPr>
          <p:cNvPr id="29" name="Text Box 25">
            <a:extLst>
              <a:ext uri="{FF2B5EF4-FFF2-40B4-BE49-F238E27FC236}">
                <a16:creationId xmlns:a16="http://schemas.microsoft.com/office/drawing/2014/main" id="{599B8E4B-1BEF-485B-9A95-4316CEC02F3E}"/>
              </a:ext>
            </a:extLst>
          </p:cNvPr>
          <p:cNvSpPr txBox="1">
            <a:spLocks noChangeArrowheads="1"/>
          </p:cNvSpPr>
          <p:nvPr/>
        </p:nvSpPr>
        <p:spPr bwMode="auto">
          <a:xfrm>
            <a:off x="6145567" y="4077072"/>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Segoe UI" panose="020B0502040204020203" pitchFamily="34" charset="0"/>
                <a:ea typeface="メイリオ" panose="020B0604030504040204" pitchFamily="50" charset="-128"/>
                <a:cs typeface="+mn-cs"/>
              </a:rPr>
              <a:t>留意事項</a:t>
            </a:r>
          </a:p>
        </p:txBody>
      </p:sp>
      <p:sp>
        <p:nvSpPr>
          <p:cNvPr id="30" name="Text Box 3">
            <a:extLst>
              <a:ext uri="{FF2B5EF4-FFF2-40B4-BE49-F238E27FC236}">
                <a16:creationId xmlns:a16="http://schemas.microsoft.com/office/drawing/2014/main" id="{D0B52C3A-5D69-4F92-9A10-49EC4D6EC0D9}"/>
              </a:ext>
            </a:extLst>
          </p:cNvPr>
          <p:cNvSpPr txBox="1">
            <a:spLocks noChangeArrowheads="1"/>
          </p:cNvSpPr>
          <p:nvPr/>
        </p:nvSpPr>
        <p:spPr bwMode="auto">
          <a:xfrm>
            <a:off x="251520" y="1260000"/>
            <a:ext cx="8568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360000" marR="0" lvl="0" indent="-360000" algn="l" defTabSz="914400" rtl="0" eaLnBrk="1" fontAlgn="auto" latinLnBrk="0" hangingPunct="1">
              <a:lnSpc>
                <a:spcPct val="100000"/>
              </a:lnSpc>
              <a:spcBef>
                <a:spcPts val="12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Segoe UI" panose="020B0502040204020203" pitchFamily="34" charset="0"/>
                <a:ea typeface="メイリオ" panose="020B0604030504040204" pitchFamily="50" charset="-128"/>
                <a:cs typeface="+mn-cs"/>
              </a:rPr>
              <a:t>○吸引カテーテルを不潔にならないように取り出す。</a:t>
            </a:r>
          </a:p>
        </p:txBody>
      </p:sp>
      <p:pic>
        <p:nvPicPr>
          <p:cNvPr id="31" name="図 30">
            <a:extLst>
              <a:ext uri="{FF2B5EF4-FFF2-40B4-BE49-F238E27FC236}">
                <a16:creationId xmlns:a16="http://schemas.microsoft.com/office/drawing/2014/main" id="{8827A164-7546-4D1E-8386-EF30251DE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81" y="1908000"/>
            <a:ext cx="2733970" cy="2052000"/>
          </a:xfrm>
          <a:prstGeom prst="rect">
            <a:avLst/>
          </a:prstGeom>
        </p:spPr>
      </p:pic>
      <p:pic>
        <p:nvPicPr>
          <p:cNvPr id="32" name="図 31">
            <a:extLst>
              <a:ext uri="{FF2B5EF4-FFF2-40B4-BE49-F238E27FC236}">
                <a16:creationId xmlns:a16="http://schemas.microsoft.com/office/drawing/2014/main" id="{FF5EEB67-2245-4C07-9B69-06C5354B0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2670" y="1908000"/>
            <a:ext cx="2612189" cy="2052000"/>
          </a:xfrm>
          <a:prstGeom prst="rect">
            <a:avLst/>
          </a:prstGeom>
        </p:spPr>
      </p:pic>
      <p:pic>
        <p:nvPicPr>
          <p:cNvPr id="33" name="図 32">
            <a:extLst>
              <a:ext uri="{FF2B5EF4-FFF2-40B4-BE49-F238E27FC236}">
                <a16:creationId xmlns:a16="http://schemas.microsoft.com/office/drawing/2014/main" id="{745DEA8A-312F-469F-979A-0543776109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3479" y="1908000"/>
            <a:ext cx="2733970" cy="2052000"/>
          </a:xfrm>
          <a:prstGeom prst="rect">
            <a:avLst/>
          </a:prstGeom>
        </p:spPr>
      </p:pic>
      <p:pic>
        <p:nvPicPr>
          <p:cNvPr id="34" name="図 33">
            <a:extLst>
              <a:ext uri="{FF2B5EF4-FFF2-40B4-BE49-F238E27FC236}">
                <a16:creationId xmlns:a16="http://schemas.microsoft.com/office/drawing/2014/main" id="{F0130467-92C1-44CA-9A1F-4C0E7D5A84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082" y="4407993"/>
            <a:ext cx="2737594" cy="2054720"/>
          </a:xfrm>
          <a:prstGeom prst="rect">
            <a:avLst/>
          </a:prstGeom>
        </p:spPr>
      </p:pic>
      <p:pic>
        <p:nvPicPr>
          <p:cNvPr id="35" name="図 34">
            <a:extLst>
              <a:ext uri="{FF2B5EF4-FFF2-40B4-BE49-F238E27FC236}">
                <a16:creationId xmlns:a16="http://schemas.microsoft.com/office/drawing/2014/main" id="{F4DD116D-C5B5-4B42-91EC-AAF5D5EA92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0563" y="4407993"/>
            <a:ext cx="2737594" cy="2054720"/>
          </a:xfrm>
          <a:prstGeom prst="rect">
            <a:avLst/>
          </a:prstGeom>
        </p:spPr>
      </p:pic>
      <p:sp>
        <p:nvSpPr>
          <p:cNvPr id="36" name="テキスト ボックス 9">
            <a:extLst>
              <a:ext uri="{FF2B5EF4-FFF2-40B4-BE49-F238E27FC236}">
                <a16:creationId xmlns:a16="http://schemas.microsoft.com/office/drawing/2014/main" id="{F61234DA-296D-4F26-88DF-45E2A3C6065E}"/>
              </a:ext>
            </a:extLst>
          </p:cNvPr>
          <p:cNvSpPr txBox="1">
            <a:spLocks noChangeArrowheads="1"/>
          </p:cNvSpPr>
          <p:nvPr/>
        </p:nvSpPr>
        <p:spPr bwMode="auto">
          <a:xfrm>
            <a:off x="389066" y="1908000"/>
            <a:ext cx="471851" cy="495229"/>
          </a:xfrm>
          <a:prstGeom prst="rect">
            <a:avLst/>
          </a:prstGeom>
          <a:solidFill>
            <a:schemeClr val="bg1"/>
          </a:solidFill>
          <a:ln>
            <a:noFill/>
          </a:ln>
          <a:extLst/>
        </p:spPr>
        <p:txBody>
          <a:bodyPr wrap="none" lIns="0" tIns="0" rIns="72000" bIns="18000">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①</a:t>
            </a:r>
          </a:p>
        </p:txBody>
      </p:sp>
      <p:sp>
        <p:nvSpPr>
          <p:cNvPr id="37" name="テキスト ボックス 10">
            <a:extLst>
              <a:ext uri="{FF2B5EF4-FFF2-40B4-BE49-F238E27FC236}">
                <a16:creationId xmlns:a16="http://schemas.microsoft.com/office/drawing/2014/main" id="{A512D208-6AF5-4ACD-BD9C-1FC5B247C7B0}"/>
              </a:ext>
            </a:extLst>
          </p:cNvPr>
          <p:cNvSpPr txBox="1">
            <a:spLocks noChangeArrowheads="1"/>
          </p:cNvSpPr>
          <p:nvPr/>
        </p:nvSpPr>
        <p:spPr bwMode="auto">
          <a:xfrm>
            <a:off x="3259547" y="1908000"/>
            <a:ext cx="471851" cy="495229"/>
          </a:xfrm>
          <a:prstGeom prst="rect">
            <a:avLst/>
          </a:prstGeom>
          <a:solidFill>
            <a:schemeClr val="bg1"/>
          </a:solidFill>
          <a:ln>
            <a:noFill/>
          </a:ln>
          <a:extLst/>
        </p:spPr>
        <p:txBody>
          <a:bodyPr wrap="none" lIns="0" tIns="0" rIns="72000" bIns="18000">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②</a:t>
            </a:r>
          </a:p>
        </p:txBody>
      </p:sp>
      <p:sp>
        <p:nvSpPr>
          <p:cNvPr id="38" name="テキスト ボックス 11">
            <a:extLst>
              <a:ext uri="{FF2B5EF4-FFF2-40B4-BE49-F238E27FC236}">
                <a16:creationId xmlns:a16="http://schemas.microsoft.com/office/drawing/2014/main" id="{3680DCA6-7E53-4483-BBF6-0A8191B0627A}"/>
              </a:ext>
            </a:extLst>
          </p:cNvPr>
          <p:cNvSpPr txBox="1">
            <a:spLocks noChangeArrowheads="1"/>
          </p:cNvSpPr>
          <p:nvPr/>
        </p:nvSpPr>
        <p:spPr bwMode="auto">
          <a:xfrm>
            <a:off x="6012464" y="1908000"/>
            <a:ext cx="471851" cy="495229"/>
          </a:xfrm>
          <a:prstGeom prst="rect">
            <a:avLst/>
          </a:prstGeom>
          <a:solidFill>
            <a:schemeClr val="bg1"/>
          </a:solidFill>
          <a:ln>
            <a:noFill/>
          </a:ln>
          <a:extLst/>
        </p:spPr>
        <p:txBody>
          <a:bodyPr wrap="none" lIns="0" tIns="0" rIns="72000" bIns="18000">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③</a:t>
            </a:r>
          </a:p>
        </p:txBody>
      </p:sp>
      <p:sp>
        <p:nvSpPr>
          <p:cNvPr id="39" name="テキスト ボックス 12">
            <a:extLst>
              <a:ext uri="{FF2B5EF4-FFF2-40B4-BE49-F238E27FC236}">
                <a16:creationId xmlns:a16="http://schemas.microsoft.com/office/drawing/2014/main" id="{004258B2-CAD5-44C6-BCC4-DAAD2E3AAE30}"/>
              </a:ext>
            </a:extLst>
          </p:cNvPr>
          <p:cNvSpPr txBox="1">
            <a:spLocks noChangeArrowheads="1"/>
          </p:cNvSpPr>
          <p:nvPr/>
        </p:nvSpPr>
        <p:spPr bwMode="auto">
          <a:xfrm>
            <a:off x="389066" y="4407993"/>
            <a:ext cx="471851" cy="495229"/>
          </a:xfrm>
          <a:prstGeom prst="rect">
            <a:avLst/>
          </a:prstGeom>
          <a:solidFill>
            <a:schemeClr val="bg1"/>
          </a:solidFill>
          <a:ln>
            <a:noFill/>
          </a:ln>
          <a:extLst/>
        </p:spPr>
        <p:txBody>
          <a:bodyPr wrap="none" lIns="0" tIns="0" rIns="72000" bIns="18000">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④</a:t>
            </a:r>
          </a:p>
        </p:txBody>
      </p:sp>
      <p:sp>
        <p:nvSpPr>
          <p:cNvPr id="40" name="テキスト ボックス 13">
            <a:extLst>
              <a:ext uri="{FF2B5EF4-FFF2-40B4-BE49-F238E27FC236}">
                <a16:creationId xmlns:a16="http://schemas.microsoft.com/office/drawing/2014/main" id="{37601A49-F1EF-4FE8-8483-23CDD9CEA17C}"/>
              </a:ext>
            </a:extLst>
          </p:cNvPr>
          <p:cNvSpPr txBox="1">
            <a:spLocks noChangeArrowheads="1"/>
          </p:cNvSpPr>
          <p:nvPr/>
        </p:nvSpPr>
        <p:spPr bwMode="auto">
          <a:xfrm>
            <a:off x="3259547" y="4407993"/>
            <a:ext cx="471851" cy="495229"/>
          </a:xfrm>
          <a:prstGeom prst="rect">
            <a:avLst/>
          </a:prstGeom>
          <a:solidFill>
            <a:schemeClr val="bg1"/>
          </a:solidFill>
          <a:ln>
            <a:noFill/>
          </a:ln>
          <a:extLst/>
        </p:spPr>
        <p:txBody>
          <a:bodyPr wrap="none" lIns="0" tIns="0" rIns="72000" bIns="18000">
            <a:spAutoFit/>
          </a:bodyPr>
          <a:lstStyle>
            <a:lvl1pPr defTabSz="8731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873125">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2pPr>
            <a:lvl3pPr marL="1143000" indent="-228600" defTabSz="873125">
              <a:spcBef>
                <a:spcPct val="20000"/>
              </a:spcBef>
              <a:buChar char="•"/>
              <a:defRPr kumimoji="1" sz="2300">
                <a:solidFill>
                  <a:schemeClr val="tx1"/>
                </a:solidFill>
                <a:latin typeface="Arial" panose="020B0604020202020204" pitchFamily="34" charset="0"/>
                <a:ea typeface="ＭＳ Ｐゴシック" panose="020B0600070205080204" pitchFamily="50" charset="-128"/>
              </a:defRPr>
            </a:lvl3pPr>
            <a:lvl4pPr marL="16002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4pPr>
            <a:lvl5pPr marL="2057400" indent="-228600" defTabSz="873125">
              <a:spcBef>
                <a:spcPct val="20000"/>
              </a:spcBef>
              <a:buChar char="»"/>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873125" eaLnBrk="0" fontAlgn="base" hangingPunct="0">
              <a:spcBef>
                <a:spcPct val="20000"/>
              </a:spcBef>
              <a:spcAft>
                <a:spcPct val="0"/>
              </a:spcAft>
              <a:buChar char="»"/>
              <a:defRPr kumimoji="1" sz="1900">
                <a:solidFill>
                  <a:schemeClr val="tx1"/>
                </a:solidFill>
                <a:latin typeface="Arial" panose="020B0604020202020204" pitchFamily="34" charset="0"/>
                <a:ea typeface="ＭＳ Ｐゴシック" panose="020B0600070205080204" pitchFamily="50" charset="-128"/>
              </a:defRPr>
            </a:lvl9pPr>
          </a:lstStyle>
          <a:p>
            <a:pPr marL="0" marR="0" lvl="0" indent="0" algn="l" defTabSz="873125" rtl="0" eaLnBrk="1" fontAlgn="auto" latinLnBrk="0" hangingPunct="1">
              <a:lnSpc>
                <a:spcPct val="100000"/>
              </a:lnSpc>
              <a:spcBef>
                <a:spcPct val="0"/>
              </a:spcBef>
              <a:spcAft>
                <a:spcPts val="0"/>
              </a:spcAft>
              <a:buClrTx/>
              <a:buSzTx/>
              <a:buFontTx/>
              <a:buNone/>
              <a:tabLst/>
              <a:defRPr/>
            </a:pPr>
            <a:r>
              <a:rPr kumimoji="1" lang="ja-JP" altLang="en-US" sz="3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⑤</a:t>
            </a:r>
          </a:p>
        </p:txBody>
      </p:sp>
      <p:sp>
        <p:nvSpPr>
          <p:cNvPr id="41" name="楕円 40">
            <a:extLst>
              <a:ext uri="{FF2B5EF4-FFF2-40B4-BE49-F238E27FC236}">
                <a16:creationId xmlns:a16="http://schemas.microsoft.com/office/drawing/2014/main" id="{5F8D0CCE-3CAD-4BE9-83F9-36218A374FD0}"/>
              </a:ext>
            </a:extLst>
          </p:cNvPr>
          <p:cNvSpPr/>
          <p:nvPr/>
        </p:nvSpPr>
        <p:spPr>
          <a:xfrm>
            <a:off x="5104349" y="2774939"/>
            <a:ext cx="102138" cy="154457"/>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スライド番号プレースホルダー 1">
            <a:extLst>
              <a:ext uri="{FF2B5EF4-FFF2-40B4-BE49-F238E27FC236}">
                <a16:creationId xmlns:a16="http://schemas.microsoft.com/office/drawing/2014/main" id="{D002116A-AA60-4FF0-BD01-CDC30974EF61}"/>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0521888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a:extLst>
              <a:ext uri="{FF2B5EF4-FFF2-40B4-BE49-F238E27FC236}">
                <a16:creationId xmlns:a16="http://schemas.microsoft.com/office/drawing/2014/main" id="{4A2B1F84-0043-45A8-81AF-2D49C1D5A128}"/>
              </a:ext>
            </a:extLst>
          </p:cNvPr>
          <p:cNvSpPr>
            <a:spLocks noGrp="1" noChangeArrowheads="1"/>
          </p:cNvSpPr>
          <p:nvPr>
            <p:ph type="title"/>
          </p:nvPr>
        </p:nvSpPr>
        <p:spPr/>
        <p:txBody>
          <a:bodyPr>
            <a:normAutofit fontScale="90000"/>
          </a:bodyPr>
          <a:lstStyle/>
          <a:p>
            <a:pPr eaLnBrk="1" hangingPunct="1"/>
            <a:r>
              <a:rPr lang="ja-JP" altLang="en-US" dirty="0"/>
              <a:t>実施準備：手洗い、指示書の確認、体調の確認</a:t>
            </a:r>
            <a:endParaRPr lang="ja-JP" altLang="en-US" dirty="0">
              <a:solidFill>
                <a:srgbClr val="FF0000"/>
              </a:solidFill>
            </a:endParaRPr>
          </a:p>
        </p:txBody>
      </p:sp>
      <p:sp>
        <p:nvSpPr>
          <p:cNvPr id="13" name="テキスト ボックス 12">
            <a:extLst>
              <a:ext uri="{FF2B5EF4-FFF2-40B4-BE49-F238E27FC236}">
                <a16:creationId xmlns:a16="http://schemas.microsoft.com/office/drawing/2014/main" id="{D583CB86-8172-4AEA-A636-78C1C85DEF50}"/>
              </a:ext>
            </a:extLst>
          </p:cNvPr>
          <p:cNvSpPr txBox="1"/>
          <p:nvPr/>
        </p:nvSpPr>
        <p:spPr>
          <a:xfrm>
            <a:off x="5724128" y="169200"/>
            <a:ext cx="2311851"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5.</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胃ろう（半固形栄養剤）</a:t>
            </a:r>
          </a:p>
        </p:txBody>
      </p:sp>
      <p:sp>
        <p:nvSpPr>
          <p:cNvPr id="21" name="Text Box 6">
            <a:extLst>
              <a:ext uri="{FF2B5EF4-FFF2-40B4-BE49-F238E27FC236}">
                <a16:creationId xmlns:a16="http://schemas.microsoft.com/office/drawing/2014/main" id="{050CE828-5219-4008-94E4-9784AD45A452}"/>
              </a:ext>
            </a:extLst>
          </p:cNvPr>
          <p:cNvSpPr txBox="1">
            <a:spLocks noChangeArrowheads="1"/>
          </p:cNvSpPr>
          <p:nvPr/>
        </p:nvSpPr>
        <p:spPr bwMode="auto">
          <a:xfrm>
            <a:off x="216000" y="1170000"/>
            <a:ext cx="8820000"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360000" indent="-360000">
              <a:spcBef>
                <a:spcPts val="1200"/>
              </a:spcBef>
              <a:defRPr sz="280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lnSpc>
                <a:spcPts val="3200"/>
              </a:lnSpc>
              <a:spcBef>
                <a:spcPts val="600"/>
              </a:spcBef>
            </a:pPr>
            <a:r>
              <a:rPr lang="ja-JP" altLang="en-US" sz="2750" dirty="0"/>
              <a:t>○</a:t>
            </a:r>
            <a:r>
              <a:rPr lang="ja-JP" altLang="en-US" sz="2750" spc="-40" dirty="0"/>
              <a:t>訪問時、流水と石けんによる手洗いを済ませておく</a:t>
            </a:r>
            <a:r>
              <a:rPr lang="ja-JP" altLang="en-US" sz="2750" dirty="0"/>
              <a:t>。</a:t>
            </a:r>
          </a:p>
          <a:p>
            <a:pPr>
              <a:lnSpc>
                <a:spcPts val="3200"/>
              </a:lnSpc>
              <a:spcBef>
                <a:spcPts val="600"/>
              </a:spcBef>
            </a:pPr>
            <a:r>
              <a:rPr lang="ja-JP" altLang="en-US" sz="2750" dirty="0"/>
              <a:t>○医師の指示書を確認する。</a:t>
            </a:r>
          </a:p>
          <a:p>
            <a:pPr>
              <a:lnSpc>
                <a:spcPts val="3200"/>
              </a:lnSpc>
              <a:spcBef>
                <a:spcPts val="600"/>
              </a:spcBef>
            </a:pPr>
            <a:r>
              <a:rPr lang="ja-JP" altLang="en-US" sz="2750" dirty="0"/>
              <a:t>○対象者本</a:t>
            </a:r>
            <a:r>
              <a:rPr lang="ja-JP" altLang="en-US" sz="2750" spc="-700" dirty="0"/>
              <a:t>人・</a:t>
            </a:r>
            <a:r>
              <a:rPr lang="ja-JP" altLang="en-US" sz="2750" dirty="0"/>
              <a:t>家族</a:t>
            </a:r>
            <a:r>
              <a:rPr lang="ja-JP" altLang="en-US" sz="2750" spc="-100" dirty="0"/>
              <a:t>も</a:t>
            </a:r>
            <a:r>
              <a:rPr lang="ja-JP" altLang="en-US" sz="2750" spc="-200" dirty="0"/>
              <a:t>し</a:t>
            </a:r>
            <a:r>
              <a:rPr lang="ja-JP" altLang="en-US" sz="2750" dirty="0"/>
              <a:t>くは記録にて</a:t>
            </a:r>
            <a:r>
              <a:rPr lang="ja-JP" altLang="en-US" sz="2750" spc="-950" dirty="0"/>
              <a:t>、</a:t>
            </a:r>
            <a:r>
              <a:rPr lang="ja-JP" altLang="en-US" sz="2750" dirty="0"/>
              <a:t>体調を確認</a:t>
            </a:r>
            <a:r>
              <a:rPr lang="ja-JP" altLang="en-US" sz="2750" spc="-200" dirty="0"/>
              <a:t>す</a:t>
            </a:r>
            <a:r>
              <a:rPr lang="ja-JP" altLang="en-US" sz="2750" dirty="0"/>
              <a:t>る。</a:t>
            </a:r>
          </a:p>
        </p:txBody>
      </p:sp>
      <p:pic>
        <p:nvPicPr>
          <p:cNvPr id="22" name="Picture 13" descr="no4">
            <a:extLst>
              <a:ext uri="{FF2B5EF4-FFF2-40B4-BE49-F238E27FC236}">
                <a16:creationId xmlns:a16="http://schemas.microsoft.com/office/drawing/2014/main" id="{D4CE9A50-C168-4213-A9AE-97DAE0C311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938641"/>
            <a:ext cx="3073140" cy="253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8">
            <a:extLst>
              <a:ext uri="{FF2B5EF4-FFF2-40B4-BE49-F238E27FC236}">
                <a16:creationId xmlns:a16="http://schemas.microsoft.com/office/drawing/2014/main" id="{E5A11C2E-445F-4DB3-B302-191B0684D8E4}"/>
              </a:ext>
            </a:extLst>
          </p:cNvPr>
          <p:cNvSpPr>
            <a:spLocks noChangeArrowheads="1"/>
          </p:cNvSpPr>
          <p:nvPr/>
        </p:nvSpPr>
        <p:spPr bwMode="auto">
          <a:xfrm>
            <a:off x="3600000" y="5985336"/>
            <a:ext cx="5148464" cy="468000"/>
          </a:xfrm>
          <a:prstGeom prst="rect">
            <a:avLst/>
          </a:prstGeom>
          <a:solidFill>
            <a:schemeClr val="accent3"/>
          </a:solidFill>
          <a:ln>
            <a:noFill/>
          </a:ln>
          <a:extLst/>
        </p:spPr>
        <p:txBody>
          <a:bodyPr wrap="none" tIns="3600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850" b="1" dirty="0">
                <a:solidFill>
                  <a:srgbClr val="FFFFFF"/>
                </a:solidFill>
                <a:latin typeface="Segoe UI" panose="020B0502040204020203" pitchFamily="34" charset="0"/>
                <a:ea typeface="メイリオ" panose="020B0604030504040204" pitchFamily="50" charset="-128"/>
              </a:rPr>
              <a:t>ここまでは、ケアの前に済ませておきます。</a:t>
            </a:r>
          </a:p>
        </p:txBody>
      </p:sp>
      <p:sp>
        <p:nvSpPr>
          <p:cNvPr id="24" name="Text Box 25">
            <a:extLst>
              <a:ext uri="{FF2B5EF4-FFF2-40B4-BE49-F238E27FC236}">
                <a16:creationId xmlns:a16="http://schemas.microsoft.com/office/drawing/2014/main" id="{EB1ECAC1-F769-4A29-81CB-8D21730389AC}"/>
              </a:ext>
            </a:extLst>
          </p:cNvPr>
          <p:cNvSpPr txBox="1">
            <a:spLocks noChangeArrowheads="1"/>
          </p:cNvSpPr>
          <p:nvPr/>
        </p:nvSpPr>
        <p:spPr bwMode="auto">
          <a:xfrm>
            <a:off x="3600000" y="262800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25" name="Text Box 18">
            <a:extLst>
              <a:ext uri="{FF2B5EF4-FFF2-40B4-BE49-F238E27FC236}">
                <a16:creationId xmlns:a16="http://schemas.microsoft.com/office/drawing/2014/main" id="{0CADAB3F-8C0F-4F6D-A0C6-00E45C48D187}"/>
              </a:ext>
            </a:extLst>
          </p:cNvPr>
          <p:cNvSpPr txBox="1">
            <a:spLocks noChangeArrowheads="1"/>
          </p:cNvSpPr>
          <p:nvPr/>
        </p:nvSpPr>
        <p:spPr bwMode="auto">
          <a:xfrm>
            <a:off x="251520" y="2626999"/>
            <a:ext cx="3240000"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266700" indent="-266700" algn="just">
              <a:spcBef>
                <a:spcPts val="1200"/>
              </a:spcBef>
              <a:buFontTx/>
              <a:buNone/>
              <a:defRPr sz="2400">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9pPr>
          </a:lstStyle>
          <a:p>
            <a:pPr>
              <a:spcBef>
                <a:spcPts val="600"/>
              </a:spcBef>
            </a:pPr>
            <a:r>
              <a:rPr lang="ja-JP" altLang="en-US" sz="2000" dirty="0"/>
              <a:t>＊いつもの状態と変わりがないか確認する</a:t>
            </a:r>
            <a:endParaRPr lang="en-US" altLang="ja-JP" sz="2000" dirty="0"/>
          </a:p>
          <a:p>
            <a:pPr>
              <a:spcBef>
                <a:spcPts val="600"/>
              </a:spcBef>
            </a:pPr>
            <a:r>
              <a:rPr lang="ja-JP" altLang="en-US" sz="2000" dirty="0"/>
              <a:t>＊腹痛や吐き気、お腹の</a:t>
            </a:r>
            <a:br>
              <a:rPr lang="en-US" altLang="ja-JP" sz="2000" dirty="0"/>
            </a:br>
            <a:r>
              <a:rPr lang="ja-JP" altLang="en-US" sz="2000" dirty="0"/>
              <a:t>張りがないか聞く</a:t>
            </a:r>
          </a:p>
        </p:txBody>
      </p:sp>
      <p:sp>
        <p:nvSpPr>
          <p:cNvPr id="26" name="Text Box 29">
            <a:extLst>
              <a:ext uri="{FF2B5EF4-FFF2-40B4-BE49-F238E27FC236}">
                <a16:creationId xmlns:a16="http://schemas.microsoft.com/office/drawing/2014/main" id="{98140828-86BB-4FDD-B286-9992C9D99986}"/>
              </a:ext>
            </a:extLst>
          </p:cNvPr>
          <p:cNvSpPr txBox="1">
            <a:spLocks noChangeArrowheads="1"/>
          </p:cNvSpPr>
          <p:nvPr/>
        </p:nvSpPr>
        <p:spPr bwMode="auto">
          <a:xfrm>
            <a:off x="3600000" y="2988000"/>
            <a:ext cx="5184576" cy="2916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sz="2000" b="0" dirty="0">
                <a:solidFill>
                  <a:schemeClr val="tx1"/>
                </a:solidFill>
              </a:rPr>
              <a:t>・外から細菌等を持ち込まない。</a:t>
            </a:r>
            <a:endParaRPr lang="en-US" altLang="ja-JP" sz="2000" b="0" dirty="0">
              <a:solidFill>
                <a:schemeClr val="tx1"/>
              </a:solidFill>
            </a:endParaRPr>
          </a:p>
          <a:p>
            <a:r>
              <a:rPr lang="ja-JP" altLang="en-US" sz="2000" b="0" dirty="0">
                <a:solidFill>
                  <a:schemeClr val="tx1"/>
                </a:solidFill>
              </a:rPr>
              <a:t>・手洗いの時間は、</a:t>
            </a:r>
            <a:r>
              <a:rPr lang="en-US" altLang="ja-JP" sz="2000" b="0" dirty="0">
                <a:solidFill>
                  <a:schemeClr val="tx1"/>
                </a:solidFill>
              </a:rPr>
              <a:t>15</a:t>
            </a:r>
            <a:r>
              <a:rPr lang="ja-JP" altLang="en-US" sz="2000" b="0" dirty="0">
                <a:solidFill>
                  <a:schemeClr val="tx1"/>
                </a:solidFill>
              </a:rPr>
              <a:t>秒以上</a:t>
            </a:r>
            <a:r>
              <a:rPr lang="en-US" altLang="ja-JP" sz="2000" b="0" dirty="0">
                <a:solidFill>
                  <a:schemeClr val="tx1"/>
                </a:solidFill>
              </a:rPr>
              <a:t>30</a:t>
            </a:r>
            <a:r>
              <a:rPr lang="ja-JP" altLang="en-US" sz="2000" b="0" dirty="0">
                <a:solidFill>
                  <a:schemeClr val="tx1"/>
                </a:solidFill>
              </a:rPr>
              <a:t>秒程度。</a:t>
            </a:r>
            <a:endParaRPr lang="en-US" altLang="ja-JP" sz="2000" b="0" dirty="0">
              <a:solidFill>
                <a:schemeClr val="tx1"/>
              </a:solidFill>
            </a:endParaRPr>
          </a:p>
          <a:p>
            <a:r>
              <a:rPr lang="ja-JP" altLang="en-US" sz="2000" b="0" dirty="0">
                <a:solidFill>
                  <a:schemeClr val="tx1"/>
                </a:solidFill>
              </a:rPr>
              <a:t>・対象者の腹痛などの腹部症状に関する訴えや、以下の症状がある時には、対象者、担当看護師、家族に相談する。</a:t>
            </a:r>
          </a:p>
          <a:p>
            <a:r>
              <a:rPr lang="ja-JP" altLang="en-US" sz="2000" b="0" dirty="0">
                <a:solidFill>
                  <a:schemeClr val="tx1"/>
                </a:solidFill>
              </a:rPr>
              <a:t>　　□発熱</a:t>
            </a:r>
            <a:r>
              <a:rPr lang="en-US" altLang="ja-JP" sz="2000" b="0" dirty="0">
                <a:solidFill>
                  <a:schemeClr val="tx1"/>
                </a:solidFill>
              </a:rPr>
              <a:t>(38.0</a:t>
            </a:r>
            <a:r>
              <a:rPr lang="ja-JP" altLang="en-US" sz="2000" b="0" dirty="0">
                <a:solidFill>
                  <a:schemeClr val="tx1"/>
                </a:solidFill>
              </a:rPr>
              <a:t>度以上</a:t>
            </a:r>
            <a:r>
              <a:rPr lang="en-US" altLang="ja-JP" sz="2000" b="0" dirty="0">
                <a:solidFill>
                  <a:schemeClr val="tx1"/>
                </a:solidFill>
              </a:rPr>
              <a:t>)</a:t>
            </a:r>
          </a:p>
          <a:p>
            <a:r>
              <a:rPr lang="ja-JP" altLang="en-US" sz="2000" b="0" dirty="0">
                <a:solidFill>
                  <a:schemeClr val="tx1"/>
                </a:solidFill>
              </a:rPr>
              <a:t>　　□腹部の張り</a:t>
            </a:r>
          </a:p>
          <a:p>
            <a:r>
              <a:rPr lang="ja-JP" altLang="en-US" sz="2000" b="0" dirty="0">
                <a:solidFill>
                  <a:schemeClr val="tx1"/>
                </a:solidFill>
              </a:rPr>
              <a:t>　　□連続した水様便</a:t>
            </a:r>
          </a:p>
          <a:p>
            <a:r>
              <a:rPr lang="ja-JP" altLang="en-US" sz="2000" b="0" dirty="0">
                <a:solidFill>
                  <a:schemeClr val="tx1"/>
                </a:solidFill>
              </a:rPr>
              <a:t>　　□いつもと違う活気や元気のなさ</a:t>
            </a:r>
          </a:p>
        </p:txBody>
      </p:sp>
      <p:sp>
        <p:nvSpPr>
          <p:cNvPr id="10" name="テキスト ボックス 9">
            <a:extLst>
              <a:ext uri="{FF2B5EF4-FFF2-40B4-BE49-F238E27FC236}">
                <a16:creationId xmlns:a16="http://schemas.microsoft.com/office/drawing/2014/main" id="{A1D47039-FF91-476B-950A-A6081D14B7DC}"/>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1" name="スライド番号プレースホルダー 1">
            <a:extLst>
              <a:ext uri="{FF2B5EF4-FFF2-40B4-BE49-F238E27FC236}">
                <a16:creationId xmlns:a16="http://schemas.microsoft.com/office/drawing/2014/main" id="{E609ED82-1E71-484F-B242-3DFA5B927CDE}"/>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82</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848392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5" descr="no5">
            <a:extLst>
              <a:ext uri="{FF2B5EF4-FFF2-40B4-BE49-F238E27FC236}">
                <a16:creationId xmlns:a16="http://schemas.microsoft.com/office/drawing/2014/main" id="{27DA8128-89AA-43EC-B96E-0A988138A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51" y="2665639"/>
            <a:ext cx="4668601" cy="311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18">
            <a:extLst>
              <a:ext uri="{FF2B5EF4-FFF2-40B4-BE49-F238E27FC236}">
                <a16:creationId xmlns:a16="http://schemas.microsoft.com/office/drawing/2014/main" id="{FA0D4CF7-A5E1-47C0-AE7A-B32997C23EE3}"/>
              </a:ext>
            </a:extLst>
          </p:cNvPr>
          <p:cNvSpPr txBox="1">
            <a:spLocks noChangeArrowheads="1"/>
          </p:cNvSpPr>
          <p:nvPr/>
        </p:nvSpPr>
        <p:spPr bwMode="auto">
          <a:xfrm>
            <a:off x="4427984" y="2502733"/>
            <a:ext cx="4320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266700" indent="-266700" algn="just">
              <a:spcBef>
                <a:spcPts val="1200"/>
              </a:spcBef>
              <a:buFontTx/>
              <a:buNone/>
              <a:defRPr sz="2400">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9pPr>
          </a:lstStyle>
          <a:p>
            <a:pPr>
              <a:spcBef>
                <a:spcPts val="0"/>
              </a:spcBef>
            </a:pPr>
            <a:r>
              <a:rPr lang="ja-JP" altLang="en-US" sz="2000" dirty="0"/>
              <a:t>＊対象者の意思と同意の確認を行う。</a:t>
            </a:r>
            <a:endParaRPr lang="en-US" altLang="ja-JP" sz="2000" dirty="0"/>
          </a:p>
        </p:txBody>
      </p:sp>
      <p:sp>
        <p:nvSpPr>
          <p:cNvPr id="14" name="Rectangle 6">
            <a:extLst>
              <a:ext uri="{FF2B5EF4-FFF2-40B4-BE49-F238E27FC236}">
                <a16:creationId xmlns:a16="http://schemas.microsoft.com/office/drawing/2014/main" id="{A85CB8FE-9903-4340-B531-FD80A99FD309}"/>
              </a:ext>
            </a:extLst>
          </p:cNvPr>
          <p:cNvSpPr>
            <a:spLocks noChangeArrowheads="1"/>
          </p:cNvSpPr>
          <p:nvPr/>
        </p:nvSpPr>
        <p:spPr bwMode="auto">
          <a:xfrm>
            <a:off x="251520" y="1260000"/>
            <a:ext cx="86409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indent="-360000">
              <a:spcBef>
                <a:spcPts val="1200"/>
              </a:spcBef>
            </a:pPr>
            <a:r>
              <a:rPr lang="ja-JP" altLang="en-US" sz="2800" dirty="0">
                <a:latin typeface="Segoe UI" panose="020B0502040204020203" pitchFamily="34" charset="0"/>
                <a:ea typeface="メイリオ" panose="020B0604030504040204" pitchFamily="50" charset="-128"/>
              </a:rPr>
              <a:t>○対象者本人から注入の依頼を受ける。あるいは、対象者の意思を確認する。</a:t>
            </a:r>
          </a:p>
        </p:txBody>
      </p:sp>
      <p:sp>
        <p:nvSpPr>
          <p:cNvPr id="4" name="タイトル 3">
            <a:extLst>
              <a:ext uri="{FF2B5EF4-FFF2-40B4-BE49-F238E27FC236}">
                <a16:creationId xmlns:a16="http://schemas.microsoft.com/office/drawing/2014/main" id="{F0FEF2E7-2F4C-453A-B31F-E61F78DF29A6}"/>
              </a:ext>
            </a:extLst>
          </p:cNvPr>
          <p:cNvSpPr>
            <a:spLocks noGrp="1"/>
          </p:cNvSpPr>
          <p:nvPr>
            <p:ph type="title"/>
          </p:nvPr>
        </p:nvSpPr>
        <p:spPr/>
        <p:txBody>
          <a:bodyPr>
            <a:normAutofit fontScale="90000"/>
          </a:bodyPr>
          <a:lstStyle/>
          <a:p>
            <a:r>
              <a:rPr lang="ja-JP" altLang="en-US" dirty="0"/>
              <a:t>手順①注入の依頼を受ける／意思を確認する</a:t>
            </a:r>
          </a:p>
        </p:txBody>
      </p:sp>
      <p:sp>
        <p:nvSpPr>
          <p:cNvPr id="10" name="テキスト ボックス 9">
            <a:extLst>
              <a:ext uri="{FF2B5EF4-FFF2-40B4-BE49-F238E27FC236}">
                <a16:creationId xmlns:a16="http://schemas.microsoft.com/office/drawing/2014/main" id="{818F8180-CA4D-4443-81C3-003BB2088D06}"/>
              </a:ext>
            </a:extLst>
          </p:cNvPr>
          <p:cNvSpPr txBox="1"/>
          <p:nvPr/>
        </p:nvSpPr>
        <p:spPr>
          <a:xfrm>
            <a:off x="5724128" y="169200"/>
            <a:ext cx="2311851"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5.</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胃ろう（半固形栄養剤）</a:t>
            </a:r>
          </a:p>
        </p:txBody>
      </p:sp>
      <p:sp>
        <p:nvSpPr>
          <p:cNvPr id="11" name="Text Box 29">
            <a:extLst>
              <a:ext uri="{FF2B5EF4-FFF2-40B4-BE49-F238E27FC236}">
                <a16:creationId xmlns:a16="http://schemas.microsoft.com/office/drawing/2014/main" id="{E375F06C-C76B-4F83-A847-9BAF847350E8}"/>
              </a:ext>
            </a:extLst>
          </p:cNvPr>
          <p:cNvSpPr txBox="1">
            <a:spLocks noChangeArrowheads="1"/>
          </p:cNvSpPr>
          <p:nvPr/>
        </p:nvSpPr>
        <p:spPr bwMode="auto">
          <a:xfrm>
            <a:off x="5040464" y="3791297"/>
            <a:ext cx="3708000" cy="2013967"/>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2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spcBef>
                <a:spcPts val="600"/>
              </a:spcBef>
            </a:pPr>
            <a:r>
              <a:rPr lang="ja-JP" altLang="en-US" sz="2000" b="0" dirty="0">
                <a:solidFill>
                  <a:schemeClr val="tx1"/>
                </a:solidFill>
              </a:rPr>
              <a:t>・栄養剤の注入を中止や延期の場合には水分をどうするか対象者あるいは看護師に確認する。</a:t>
            </a:r>
          </a:p>
        </p:txBody>
      </p:sp>
      <p:sp>
        <p:nvSpPr>
          <p:cNvPr id="12" name="Text Box 25">
            <a:extLst>
              <a:ext uri="{FF2B5EF4-FFF2-40B4-BE49-F238E27FC236}">
                <a16:creationId xmlns:a16="http://schemas.microsoft.com/office/drawing/2014/main" id="{FD9D3A0A-DBFE-4A24-9824-C4E095D73762}"/>
              </a:ext>
            </a:extLst>
          </p:cNvPr>
          <p:cNvSpPr txBox="1">
            <a:spLocks noChangeArrowheads="1"/>
          </p:cNvSpPr>
          <p:nvPr/>
        </p:nvSpPr>
        <p:spPr bwMode="auto">
          <a:xfrm>
            <a:off x="5040464" y="3412942"/>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9" name="テキスト ボックス 8">
            <a:extLst>
              <a:ext uri="{FF2B5EF4-FFF2-40B4-BE49-F238E27FC236}">
                <a16:creationId xmlns:a16="http://schemas.microsoft.com/office/drawing/2014/main" id="{6E6C9976-6194-4EF2-ADEB-E2C8732C6B63}"/>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3" name="スライド番号プレースホルダー 1">
            <a:extLst>
              <a:ext uri="{FF2B5EF4-FFF2-40B4-BE49-F238E27FC236}">
                <a16:creationId xmlns:a16="http://schemas.microsoft.com/office/drawing/2014/main" id="{B361814B-75B9-4411-9F81-A0205BDEDC90}"/>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83</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4381016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13">
            <a:extLst>
              <a:ext uri="{FF2B5EF4-FFF2-40B4-BE49-F238E27FC236}">
                <a16:creationId xmlns:a16="http://schemas.microsoft.com/office/drawing/2014/main" id="{FAF934FA-F845-4036-AE4E-420087A5A1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8973" y="1268760"/>
            <a:ext cx="4933107" cy="251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a:extLst>
              <a:ext uri="{FF2B5EF4-FFF2-40B4-BE49-F238E27FC236}">
                <a16:creationId xmlns:a16="http://schemas.microsoft.com/office/drawing/2014/main" id="{D90E80A2-6BAD-49EB-8320-F04B831A17EA}"/>
              </a:ext>
            </a:extLst>
          </p:cNvPr>
          <p:cNvSpPr txBox="1"/>
          <p:nvPr/>
        </p:nvSpPr>
        <p:spPr>
          <a:xfrm>
            <a:off x="3203848" y="3492297"/>
            <a:ext cx="2232246" cy="584775"/>
          </a:xfrm>
          <a:prstGeom prst="rect">
            <a:avLst/>
          </a:prstGeom>
          <a:solidFill>
            <a:schemeClr val="bg1"/>
          </a:solidFill>
        </p:spPr>
        <p:txBody>
          <a:bodyPr wrap="square" rtlCol="0">
            <a:spAutoFit/>
          </a:bodyPr>
          <a:lstStyle/>
          <a:p>
            <a:pPr algn="ctr"/>
            <a:r>
              <a:rPr lang="ja-JP" altLang="en-US" sz="1600" b="1" dirty="0">
                <a:latin typeface="Segoe UI" panose="020B0502040204020203" pitchFamily="34" charset="0"/>
                <a:ea typeface="メイリオ" panose="020B0604030504040204" pitchFamily="50" charset="-128"/>
              </a:rPr>
              <a:t>カテーテルチップ型</a:t>
            </a:r>
            <a:endParaRPr lang="en-US" altLang="ja-JP" sz="1600" b="1" dirty="0">
              <a:latin typeface="Segoe UI" panose="020B0502040204020203" pitchFamily="34" charset="0"/>
              <a:ea typeface="メイリオ" panose="020B0604030504040204" pitchFamily="50" charset="-128"/>
            </a:endParaRPr>
          </a:p>
          <a:p>
            <a:pPr algn="ctr"/>
            <a:r>
              <a:rPr lang="ja-JP" altLang="en-US" sz="1600" b="1" dirty="0">
                <a:latin typeface="Segoe UI" panose="020B0502040204020203" pitchFamily="34" charset="0"/>
                <a:ea typeface="メイリオ" panose="020B0604030504040204" pitchFamily="50" charset="-128"/>
              </a:rPr>
              <a:t>シリンジ</a:t>
            </a:r>
            <a:endParaRPr kumimoji="1" lang="ja-JP" altLang="en-US" sz="1600" b="1" dirty="0">
              <a:latin typeface="Segoe UI" panose="020B0502040204020203" pitchFamily="34" charset="0"/>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189CA470-7DBA-44A2-9A37-A724537A4410}"/>
              </a:ext>
            </a:extLst>
          </p:cNvPr>
          <p:cNvSpPr txBox="1"/>
          <p:nvPr/>
        </p:nvSpPr>
        <p:spPr>
          <a:xfrm>
            <a:off x="1734791" y="3766715"/>
            <a:ext cx="1440159" cy="338554"/>
          </a:xfrm>
          <a:prstGeom prst="rect">
            <a:avLst/>
          </a:prstGeom>
          <a:solidFill>
            <a:schemeClr val="bg1"/>
          </a:solidFill>
        </p:spPr>
        <p:txBody>
          <a:bodyPr wrap="square" rtlCol="0">
            <a:spAutoFit/>
          </a:bodyPr>
          <a:lstStyle/>
          <a:p>
            <a:pPr algn="ctr"/>
            <a:r>
              <a:rPr lang="ja-JP" altLang="en-US" sz="1600" b="1" dirty="0">
                <a:latin typeface="Segoe UI" panose="020B0502040204020203" pitchFamily="34" charset="0"/>
                <a:ea typeface="メイリオ" panose="020B0604030504040204" pitchFamily="50" charset="-128"/>
              </a:rPr>
              <a:t>半固形栄養剤</a:t>
            </a:r>
            <a:endParaRPr kumimoji="1" lang="ja-JP" altLang="en-US" sz="1600" b="1" dirty="0">
              <a:latin typeface="Segoe UI" panose="020B0502040204020203" pitchFamily="34" charset="0"/>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CDBEE66C-30B0-49B0-9BDD-F5D1F2A7F5A5}"/>
              </a:ext>
            </a:extLst>
          </p:cNvPr>
          <p:cNvSpPr txBox="1"/>
          <p:nvPr/>
        </p:nvSpPr>
        <p:spPr>
          <a:xfrm>
            <a:off x="4716016" y="1587303"/>
            <a:ext cx="720080" cy="246221"/>
          </a:xfrm>
          <a:prstGeom prst="rect">
            <a:avLst/>
          </a:prstGeom>
          <a:noFill/>
        </p:spPr>
        <p:txBody>
          <a:bodyPr wrap="square" lIns="0" tIns="0" rIns="0" bIns="0" rtlCol="0">
            <a:spAutoFit/>
          </a:bodyPr>
          <a:lstStyle/>
          <a:p>
            <a:r>
              <a:rPr lang="ja-JP" altLang="en-US" sz="1600" b="1" dirty="0">
                <a:latin typeface="Segoe UI" panose="020B0502040204020203" pitchFamily="34" charset="0"/>
                <a:ea typeface="メイリオ" panose="020B0604030504040204" pitchFamily="50" charset="-128"/>
              </a:rPr>
              <a:t>白湯</a:t>
            </a:r>
            <a:endParaRPr kumimoji="1" lang="ja-JP" altLang="en-US" sz="1600" b="1" dirty="0">
              <a:latin typeface="Segoe UI" panose="020B0502040204020203" pitchFamily="34" charset="0"/>
              <a:ea typeface="メイリオ" panose="020B0604030504040204" pitchFamily="50" charset="-128"/>
            </a:endParaRPr>
          </a:p>
        </p:txBody>
      </p:sp>
      <p:sp>
        <p:nvSpPr>
          <p:cNvPr id="121859" name="Rectangle 6">
            <a:extLst>
              <a:ext uri="{FF2B5EF4-FFF2-40B4-BE49-F238E27FC236}">
                <a16:creationId xmlns:a16="http://schemas.microsoft.com/office/drawing/2014/main" id="{664E33F7-832A-43DB-8112-EEA7970E3A6E}"/>
              </a:ext>
            </a:extLst>
          </p:cNvPr>
          <p:cNvSpPr>
            <a:spLocks noGrp="1" noChangeArrowheads="1"/>
          </p:cNvSpPr>
          <p:nvPr>
            <p:ph type="title"/>
          </p:nvPr>
        </p:nvSpPr>
        <p:spPr/>
        <p:txBody>
          <a:bodyPr>
            <a:noAutofit/>
          </a:bodyPr>
          <a:lstStyle/>
          <a:p>
            <a:pPr eaLnBrk="1" hangingPunct="1"/>
            <a:r>
              <a:rPr lang="ja-JP" altLang="en-US" sz="2900" dirty="0"/>
              <a:t>手順②必要物品、栄養剤を用意する</a:t>
            </a:r>
          </a:p>
        </p:txBody>
      </p:sp>
      <p:sp>
        <p:nvSpPr>
          <p:cNvPr id="13" name="テキスト ボックス 12">
            <a:extLst>
              <a:ext uri="{FF2B5EF4-FFF2-40B4-BE49-F238E27FC236}">
                <a16:creationId xmlns:a16="http://schemas.microsoft.com/office/drawing/2014/main" id="{8B62CCC8-8606-4C95-91C3-8BDE9ACC8EF5}"/>
              </a:ext>
            </a:extLst>
          </p:cNvPr>
          <p:cNvSpPr txBox="1"/>
          <p:nvPr/>
        </p:nvSpPr>
        <p:spPr>
          <a:xfrm>
            <a:off x="5724128" y="169200"/>
            <a:ext cx="2311851"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5.</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胃ろう（半固形栄養剤）</a:t>
            </a:r>
          </a:p>
        </p:txBody>
      </p:sp>
      <p:sp>
        <p:nvSpPr>
          <p:cNvPr id="14" name="Text Box 25">
            <a:extLst>
              <a:ext uri="{FF2B5EF4-FFF2-40B4-BE49-F238E27FC236}">
                <a16:creationId xmlns:a16="http://schemas.microsoft.com/office/drawing/2014/main" id="{E17EC388-CECF-41B2-9E6C-9E4C210C79B2}"/>
              </a:ext>
            </a:extLst>
          </p:cNvPr>
          <p:cNvSpPr txBox="1">
            <a:spLocks noChangeArrowheads="1"/>
          </p:cNvSpPr>
          <p:nvPr/>
        </p:nvSpPr>
        <p:spPr bwMode="auto">
          <a:xfrm>
            <a:off x="395536" y="4005064"/>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0" name="Text Box 18">
            <a:extLst>
              <a:ext uri="{FF2B5EF4-FFF2-40B4-BE49-F238E27FC236}">
                <a16:creationId xmlns:a16="http://schemas.microsoft.com/office/drawing/2014/main" id="{36589270-356C-433C-A199-714383D71648}"/>
              </a:ext>
            </a:extLst>
          </p:cNvPr>
          <p:cNvSpPr txBox="1">
            <a:spLocks noChangeArrowheads="1"/>
          </p:cNvSpPr>
          <p:nvPr/>
        </p:nvSpPr>
        <p:spPr bwMode="auto">
          <a:xfrm>
            <a:off x="5544464" y="1260000"/>
            <a:ext cx="3204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266700" indent="-266700" algn="just">
              <a:spcBef>
                <a:spcPts val="1200"/>
              </a:spcBef>
              <a:buFontTx/>
              <a:buNone/>
              <a:defRPr sz="2400">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9pPr>
          </a:lstStyle>
          <a:p>
            <a:r>
              <a:rPr lang="ja-JP" altLang="en-US" sz="2000" dirty="0"/>
              <a:t>＊半固形状の栄養剤を使用する場合は、栄養剤の他に、トレイ、接続用チューブ、補水液などを用意します。</a:t>
            </a:r>
          </a:p>
        </p:txBody>
      </p:sp>
      <p:sp>
        <p:nvSpPr>
          <p:cNvPr id="17" name="テキスト ボックス 16">
            <a:extLst>
              <a:ext uri="{FF2B5EF4-FFF2-40B4-BE49-F238E27FC236}">
                <a16:creationId xmlns:a16="http://schemas.microsoft.com/office/drawing/2014/main" id="{AA3B089C-1D8C-455D-A9A7-3C48B54C828B}"/>
              </a:ext>
            </a:extLst>
          </p:cNvPr>
          <p:cNvSpPr txBox="1"/>
          <p:nvPr/>
        </p:nvSpPr>
        <p:spPr>
          <a:xfrm>
            <a:off x="4788024" y="2390691"/>
            <a:ext cx="936104" cy="246221"/>
          </a:xfrm>
          <a:prstGeom prst="rect">
            <a:avLst/>
          </a:prstGeom>
          <a:noFill/>
        </p:spPr>
        <p:txBody>
          <a:bodyPr wrap="square" lIns="0" tIns="0" rIns="0" bIns="0" rtlCol="0">
            <a:spAutoFit/>
          </a:bodyPr>
          <a:lstStyle/>
          <a:p>
            <a:r>
              <a:rPr lang="ja-JP" altLang="en-US" sz="1600" b="1" dirty="0">
                <a:latin typeface="Segoe UI" panose="020B0502040204020203" pitchFamily="34" charset="0"/>
                <a:ea typeface="メイリオ" panose="020B0604030504040204" pitchFamily="50" charset="-128"/>
              </a:rPr>
              <a:t>はさみ</a:t>
            </a:r>
            <a:endParaRPr kumimoji="1" lang="ja-JP" altLang="en-US" sz="1600" b="1" dirty="0">
              <a:latin typeface="Segoe UI" panose="020B0502040204020203" pitchFamily="34" charset="0"/>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36E38C9B-E36E-49FF-A741-ACF06CF5A527}"/>
              </a:ext>
            </a:extLst>
          </p:cNvPr>
          <p:cNvSpPr txBox="1"/>
          <p:nvPr/>
        </p:nvSpPr>
        <p:spPr>
          <a:xfrm>
            <a:off x="2483936" y="1376824"/>
            <a:ext cx="1512000" cy="468000"/>
          </a:xfrm>
          <a:prstGeom prst="rect">
            <a:avLst/>
          </a:prstGeom>
          <a:solidFill>
            <a:schemeClr val="bg1"/>
          </a:solidFill>
        </p:spPr>
        <p:txBody>
          <a:bodyPr wrap="square" lIns="0" tIns="0" rIns="0" bIns="0" rtlCol="0">
            <a:spAutoFit/>
          </a:bodyPr>
          <a:lstStyle/>
          <a:p>
            <a:pPr algn="ctr"/>
            <a:r>
              <a:rPr lang="ja-JP" altLang="en-US" sz="1600" b="1" dirty="0">
                <a:latin typeface="Segoe UI" panose="020B0502040204020203" pitchFamily="34" charset="0"/>
                <a:ea typeface="メイリオ" panose="020B0604030504040204" pitchFamily="50" charset="-128"/>
              </a:rPr>
              <a:t>接続用チューブ</a:t>
            </a:r>
            <a:endParaRPr lang="en-US" altLang="ja-JP" sz="1600" b="1" dirty="0">
              <a:latin typeface="Segoe UI" panose="020B0502040204020203" pitchFamily="34" charset="0"/>
              <a:ea typeface="メイリオ" panose="020B0604030504040204" pitchFamily="50" charset="-128"/>
            </a:endParaRPr>
          </a:p>
          <a:p>
            <a:pPr algn="ctr"/>
            <a:r>
              <a:rPr lang="ja-JP" altLang="en-US" sz="1600" b="1" dirty="0">
                <a:latin typeface="Segoe UI" panose="020B0502040204020203" pitchFamily="34" charset="0"/>
                <a:ea typeface="メイリオ" panose="020B0604030504040204" pitchFamily="50" charset="-128"/>
              </a:rPr>
              <a:t>（必要な場合）</a:t>
            </a:r>
            <a:endParaRPr kumimoji="1" lang="ja-JP" altLang="en-US" sz="1600" b="1" dirty="0">
              <a:latin typeface="Segoe UI" panose="020B0502040204020203" pitchFamily="34" charset="0"/>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A28C6F79-9D5F-433F-A13F-7D9476C29A30}"/>
              </a:ext>
            </a:extLst>
          </p:cNvPr>
          <p:cNvSpPr txBox="1"/>
          <p:nvPr/>
        </p:nvSpPr>
        <p:spPr>
          <a:xfrm>
            <a:off x="611560" y="3522494"/>
            <a:ext cx="851538" cy="338554"/>
          </a:xfrm>
          <a:prstGeom prst="rect">
            <a:avLst/>
          </a:prstGeom>
          <a:solidFill>
            <a:schemeClr val="bg1"/>
          </a:solidFill>
        </p:spPr>
        <p:txBody>
          <a:bodyPr wrap="square" rtlCol="0">
            <a:spAutoFit/>
          </a:bodyPr>
          <a:lstStyle/>
          <a:p>
            <a:pPr algn="ctr"/>
            <a:r>
              <a:rPr lang="ja-JP" altLang="en-US" sz="1600" b="1" dirty="0">
                <a:latin typeface="Segoe UI" panose="020B0502040204020203" pitchFamily="34" charset="0"/>
                <a:ea typeface="メイリオ" panose="020B0604030504040204" pitchFamily="50" charset="-128"/>
              </a:rPr>
              <a:t>補水液</a:t>
            </a:r>
            <a:endParaRPr kumimoji="1" lang="ja-JP" altLang="en-US" sz="1600" b="1" dirty="0">
              <a:latin typeface="Segoe UI" panose="020B0502040204020203" pitchFamily="34" charset="0"/>
              <a:ea typeface="メイリオ" panose="020B0604030504040204" pitchFamily="50" charset="-128"/>
            </a:endParaRPr>
          </a:p>
        </p:txBody>
      </p:sp>
      <p:sp>
        <p:nvSpPr>
          <p:cNvPr id="121863" name="Text Box 29">
            <a:extLst>
              <a:ext uri="{FF2B5EF4-FFF2-40B4-BE49-F238E27FC236}">
                <a16:creationId xmlns:a16="http://schemas.microsoft.com/office/drawing/2014/main" id="{20D2E9BC-45B5-4B31-8277-946201AC7225}"/>
              </a:ext>
            </a:extLst>
          </p:cNvPr>
          <p:cNvSpPr txBox="1">
            <a:spLocks noChangeArrowheads="1"/>
          </p:cNvSpPr>
          <p:nvPr/>
        </p:nvSpPr>
        <p:spPr bwMode="auto">
          <a:xfrm>
            <a:off x="395536" y="4369853"/>
            <a:ext cx="8353177" cy="2083335"/>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spcBef>
                <a:spcPts val="300"/>
              </a:spcBef>
            </a:pPr>
            <a:r>
              <a:rPr lang="ja-JP" altLang="en-US" dirty="0"/>
              <a:t>・栄養剤の種類・量。</a:t>
            </a:r>
            <a:endParaRPr lang="en-US" altLang="ja-JP" dirty="0"/>
          </a:p>
          <a:p>
            <a:pPr>
              <a:spcBef>
                <a:spcPts val="300"/>
              </a:spcBef>
            </a:pPr>
            <a:r>
              <a:rPr lang="ja-JP" altLang="en-US" dirty="0"/>
              <a:t>・栄養剤の量や温度に気をつけている</a:t>
            </a:r>
            <a:r>
              <a:rPr lang="ja-JP" altLang="en-US" spc="-300" dirty="0"/>
              <a:t>か</a:t>
            </a:r>
            <a:r>
              <a:rPr lang="ja-JP" altLang="en-US" dirty="0"/>
              <a:t>（対象者の好みの温度とする</a:t>
            </a:r>
            <a:r>
              <a:rPr lang="ja-JP" altLang="en-US" spc="-300" dirty="0"/>
              <a:t>）。</a:t>
            </a:r>
          </a:p>
          <a:p>
            <a:pPr>
              <a:spcBef>
                <a:spcPts val="300"/>
              </a:spcBef>
            </a:pPr>
            <a:r>
              <a:rPr lang="ja-JP" altLang="en-US" dirty="0"/>
              <a:t>・チューブ型でない胃ろうボタンに、半固形栄養剤を注入する場合は、栄養剤バッグの口栓に専用アダプタを取り付け、接続用チューブと栄養剤バッグを接続する。接続用チューブ内の空気が胃内に入らないようにチューブ内に栄養剤を満たし、クランプを閉じる。</a:t>
            </a:r>
          </a:p>
        </p:txBody>
      </p:sp>
      <p:sp>
        <p:nvSpPr>
          <p:cNvPr id="21" name="テキスト ボックス 20">
            <a:extLst>
              <a:ext uri="{FF2B5EF4-FFF2-40B4-BE49-F238E27FC236}">
                <a16:creationId xmlns:a16="http://schemas.microsoft.com/office/drawing/2014/main" id="{59DE8B8A-8CBF-4715-B8EB-0997A57F63D3}"/>
              </a:ext>
            </a:extLst>
          </p:cNvPr>
          <p:cNvSpPr txBox="1"/>
          <p:nvPr/>
        </p:nvSpPr>
        <p:spPr>
          <a:xfrm>
            <a:off x="827584" y="1279526"/>
            <a:ext cx="851538" cy="246221"/>
          </a:xfrm>
          <a:prstGeom prst="rect">
            <a:avLst/>
          </a:prstGeom>
          <a:solidFill>
            <a:schemeClr val="bg1"/>
          </a:solidFill>
        </p:spPr>
        <p:txBody>
          <a:bodyPr wrap="square" tIns="0" bIns="0" rtlCol="0">
            <a:spAutoFit/>
          </a:bodyPr>
          <a:lstStyle/>
          <a:p>
            <a:pPr algn="r"/>
            <a:r>
              <a:rPr lang="ja-JP" altLang="en-US" sz="1600" b="1" dirty="0">
                <a:latin typeface="Segoe UI" panose="020B0502040204020203" pitchFamily="34" charset="0"/>
                <a:ea typeface="メイリオ" panose="020B0604030504040204" pitchFamily="50" charset="-128"/>
              </a:rPr>
              <a:t>トレイ</a:t>
            </a:r>
            <a:endParaRPr kumimoji="1" lang="ja-JP" altLang="en-US" sz="1600" b="1" dirty="0">
              <a:latin typeface="Segoe UI" panose="020B0502040204020203" pitchFamily="34" charset="0"/>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199129DB-87E4-4903-9EC9-C94897C670D9}"/>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23" name="スライド番号プレースホルダー 1">
            <a:extLst>
              <a:ext uri="{FF2B5EF4-FFF2-40B4-BE49-F238E27FC236}">
                <a16:creationId xmlns:a16="http://schemas.microsoft.com/office/drawing/2014/main" id="{949A4363-280E-478B-BA84-F00E5D794468}"/>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84</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0448210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6">
            <a:extLst>
              <a:ext uri="{FF2B5EF4-FFF2-40B4-BE49-F238E27FC236}">
                <a16:creationId xmlns:a16="http://schemas.microsoft.com/office/drawing/2014/main" id="{D3163868-6569-4ECC-A1FB-A24C5DC90460}"/>
              </a:ext>
            </a:extLst>
          </p:cNvPr>
          <p:cNvSpPr>
            <a:spLocks noGrp="1" noChangeArrowheads="1"/>
          </p:cNvSpPr>
          <p:nvPr>
            <p:ph type="title"/>
          </p:nvPr>
        </p:nvSpPr>
        <p:spPr/>
        <p:txBody>
          <a:bodyPr>
            <a:noAutofit/>
          </a:bodyPr>
          <a:lstStyle/>
          <a:p>
            <a:pPr eaLnBrk="1" hangingPunct="1"/>
            <a:r>
              <a:rPr lang="ja-JP" altLang="en-US" sz="2900" dirty="0"/>
              <a:t>手順③体位を調整する</a:t>
            </a:r>
          </a:p>
        </p:txBody>
      </p:sp>
      <p:sp>
        <p:nvSpPr>
          <p:cNvPr id="18" name="テキスト ボックス 17">
            <a:extLst>
              <a:ext uri="{FF2B5EF4-FFF2-40B4-BE49-F238E27FC236}">
                <a16:creationId xmlns:a16="http://schemas.microsoft.com/office/drawing/2014/main" id="{C7A49EDA-A7E3-46BF-A982-FC305891F630}"/>
              </a:ext>
            </a:extLst>
          </p:cNvPr>
          <p:cNvSpPr txBox="1"/>
          <p:nvPr/>
        </p:nvSpPr>
        <p:spPr>
          <a:xfrm>
            <a:off x="5724128" y="169200"/>
            <a:ext cx="2311851"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5.</a:t>
            </a:r>
            <a:r>
              <a:rPr kumimoji="1" lang="ja-JP" altLang="en-US" sz="1400" b="1" dirty="0">
                <a:solidFill>
                  <a:schemeClr val="bg1"/>
                </a:solidFill>
                <a:latin typeface="游ゴシック" panose="020B0400000000000000" pitchFamily="50" charset="-128"/>
                <a:ea typeface="游ゴシック" panose="020B0400000000000000" pitchFamily="50" charset="-128"/>
              </a:rPr>
              <a:t>胃</a:t>
            </a:r>
            <a:r>
              <a:rPr kumimoji="1" lang="ja-JP" altLang="en-US" sz="1400" b="1" dirty="0" err="1">
                <a:solidFill>
                  <a:schemeClr val="bg1"/>
                </a:solidFill>
                <a:latin typeface="游ゴシック" panose="020B0400000000000000" pitchFamily="50" charset="-128"/>
                <a:ea typeface="游ゴシック" panose="020B0400000000000000" pitchFamily="50" charset="-128"/>
              </a:rPr>
              <a:t>ろう</a:t>
            </a:r>
            <a:r>
              <a:rPr kumimoji="1" lang="ja-JP" altLang="en-US" sz="1400" b="1" dirty="0">
                <a:solidFill>
                  <a:schemeClr val="bg1"/>
                </a:solidFill>
                <a:latin typeface="游ゴシック" panose="020B0400000000000000" pitchFamily="50" charset="-128"/>
                <a:ea typeface="游ゴシック" panose="020B0400000000000000" pitchFamily="50" charset="-128"/>
              </a:rPr>
              <a:t>（半固形栄養剤）</a:t>
            </a:r>
          </a:p>
        </p:txBody>
      </p:sp>
      <p:grpSp>
        <p:nvGrpSpPr>
          <p:cNvPr id="20" name="グループ化 19">
            <a:extLst>
              <a:ext uri="{FF2B5EF4-FFF2-40B4-BE49-F238E27FC236}">
                <a16:creationId xmlns:a16="http://schemas.microsoft.com/office/drawing/2014/main" id="{D17D972B-D728-48D8-9F9D-8E71197A761B}"/>
              </a:ext>
            </a:extLst>
          </p:cNvPr>
          <p:cNvGrpSpPr/>
          <p:nvPr/>
        </p:nvGrpSpPr>
        <p:grpSpPr>
          <a:xfrm>
            <a:off x="251520" y="2388947"/>
            <a:ext cx="3875133" cy="3810860"/>
            <a:chOff x="437566" y="2388947"/>
            <a:chExt cx="3875133" cy="3810860"/>
          </a:xfrm>
        </p:grpSpPr>
        <p:grpSp>
          <p:nvGrpSpPr>
            <p:cNvPr id="21" name="グループ化 20">
              <a:extLst>
                <a:ext uri="{FF2B5EF4-FFF2-40B4-BE49-F238E27FC236}">
                  <a16:creationId xmlns:a16="http://schemas.microsoft.com/office/drawing/2014/main" id="{05F47DFD-E73D-48F5-8198-01BF8E431F11}"/>
                </a:ext>
              </a:extLst>
            </p:cNvPr>
            <p:cNvGrpSpPr/>
            <p:nvPr/>
          </p:nvGrpSpPr>
          <p:grpSpPr>
            <a:xfrm>
              <a:off x="437566" y="2388947"/>
              <a:ext cx="3875133" cy="3810860"/>
              <a:chOff x="2843213" y="2349500"/>
              <a:chExt cx="3636962" cy="3576638"/>
            </a:xfrm>
          </p:grpSpPr>
          <p:pic>
            <p:nvPicPr>
              <p:cNvPr id="23" name="Picture 7" descr="no9_体位調整ファイラー位jpg">
                <a:extLst>
                  <a:ext uri="{FF2B5EF4-FFF2-40B4-BE49-F238E27FC236}">
                    <a16:creationId xmlns:a16="http://schemas.microsoft.com/office/drawing/2014/main" id="{95C57707-1C46-451B-8AE8-0EC223611F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13" y="2349500"/>
                <a:ext cx="3636962"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フリーフォーム: 図形 23">
                <a:extLst>
                  <a:ext uri="{FF2B5EF4-FFF2-40B4-BE49-F238E27FC236}">
                    <a16:creationId xmlns:a16="http://schemas.microsoft.com/office/drawing/2014/main" id="{CE9459CB-673B-4146-BCDD-0BDCD1A40F3E}"/>
                  </a:ext>
                </a:extLst>
              </p:cNvPr>
              <p:cNvSpPr/>
              <p:nvPr/>
            </p:nvSpPr>
            <p:spPr>
              <a:xfrm>
                <a:off x="4814888" y="2493963"/>
                <a:ext cx="682625" cy="998537"/>
              </a:xfrm>
              <a:custGeom>
                <a:avLst/>
                <a:gdLst>
                  <a:gd name="connsiteX0" fmla="*/ 0 w 682625"/>
                  <a:gd name="connsiteY0" fmla="*/ 493712 h 998537"/>
                  <a:gd name="connsiteX1" fmla="*/ 225425 w 682625"/>
                  <a:gd name="connsiteY1" fmla="*/ 820737 h 998537"/>
                  <a:gd name="connsiteX2" fmla="*/ 328612 w 682625"/>
                  <a:gd name="connsiteY2" fmla="*/ 896937 h 998537"/>
                  <a:gd name="connsiteX3" fmla="*/ 358775 w 682625"/>
                  <a:gd name="connsiteY3" fmla="*/ 895350 h 998537"/>
                  <a:gd name="connsiteX4" fmla="*/ 500062 w 682625"/>
                  <a:gd name="connsiteY4" fmla="*/ 876300 h 998537"/>
                  <a:gd name="connsiteX5" fmla="*/ 573087 w 682625"/>
                  <a:gd name="connsiteY5" fmla="*/ 920750 h 998537"/>
                  <a:gd name="connsiteX6" fmla="*/ 676275 w 682625"/>
                  <a:gd name="connsiteY6" fmla="*/ 998537 h 998537"/>
                  <a:gd name="connsiteX7" fmla="*/ 682625 w 682625"/>
                  <a:gd name="connsiteY7" fmla="*/ 23812 h 998537"/>
                  <a:gd name="connsiteX8" fmla="*/ 142875 w 682625"/>
                  <a:gd name="connsiteY8" fmla="*/ 0 h 998537"/>
                  <a:gd name="connsiteX9" fmla="*/ 0 w 682625"/>
                  <a:gd name="connsiteY9" fmla="*/ 493712 h 9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2625" h="998537">
                    <a:moveTo>
                      <a:pt x="0" y="493712"/>
                    </a:moveTo>
                    <a:lnTo>
                      <a:pt x="225425" y="820737"/>
                    </a:lnTo>
                    <a:lnTo>
                      <a:pt x="328612" y="896937"/>
                    </a:lnTo>
                    <a:lnTo>
                      <a:pt x="358775" y="895350"/>
                    </a:lnTo>
                    <a:lnTo>
                      <a:pt x="500062" y="876300"/>
                    </a:lnTo>
                    <a:lnTo>
                      <a:pt x="573087" y="920750"/>
                    </a:lnTo>
                    <a:lnTo>
                      <a:pt x="676275" y="998537"/>
                    </a:lnTo>
                    <a:cubicBezTo>
                      <a:pt x="678392" y="673629"/>
                      <a:pt x="680508" y="348720"/>
                      <a:pt x="682625" y="23812"/>
                    </a:cubicBezTo>
                    <a:lnTo>
                      <a:pt x="142875" y="0"/>
                    </a:lnTo>
                    <a:lnTo>
                      <a:pt x="0" y="493712"/>
                    </a:lnTo>
                    <a:close/>
                  </a:path>
                </a:pathLst>
              </a:custGeom>
              <a:solidFill>
                <a:schemeClr val="bg1"/>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Segoe UI" panose="020B0502040204020203" pitchFamily="34" charset="0"/>
                  <a:ea typeface="メイリオ" panose="020B0604030504040204" pitchFamily="50" charset="-128"/>
                </a:endParaRPr>
              </a:p>
            </p:txBody>
          </p:sp>
        </p:grpSp>
        <p:sp>
          <p:nvSpPr>
            <p:cNvPr id="22" name="フリーフォーム: 図形 21">
              <a:extLst>
                <a:ext uri="{FF2B5EF4-FFF2-40B4-BE49-F238E27FC236}">
                  <a16:creationId xmlns:a16="http://schemas.microsoft.com/office/drawing/2014/main" id="{5F5224FC-C7A0-4785-B925-744BDFD37649}"/>
                </a:ext>
              </a:extLst>
            </p:cNvPr>
            <p:cNvSpPr/>
            <p:nvPr/>
          </p:nvSpPr>
          <p:spPr>
            <a:xfrm>
              <a:off x="3114060" y="4276302"/>
              <a:ext cx="151627" cy="880890"/>
            </a:xfrm>
            <a:custGeom>
              <a:avLst/>
              <a:gdLst>
                <a:gd name="connsiteX0" fmla="*/ 0 w 121783"/>
                <a:gd name="connsiteY0" fmla="*/ 357091 h 666707"/>
                <a:gd name="connsiteX1" fmla="*/ 39218 w 121783"/>
                <a:gd name="connsiteY1" fmla="*/ 113526 h 666707"/>
                <a:gd name="connsiteX2" fmla="*/ 121783 w 121783"/>
                <a:gd name="connsiteY2" fmla="*/ 0 h 666707"/>
                <a:gd name="connsiteX3" fmla="*/ 103206 w 121783"/>
                <a:gd name="connsiteY3" fmla="*/ 115590 h 666707"/>
                <a:gd name="connsiteX4" fmla="*/ 84629 w 121783"/>
                <a:gd name="connsiteY4" fmla="*/ 134167 h 666707"/>
                <a:gd name="connsiteX5" fmla="*/ 82565 w 121783"/>
                <a:gd name="connsiteY5" fmla="*/ 165129 h 666707"/>
                <a:gd name="connsiteX6" fmla="*/ 117655 w 121783"/>
                <a:gd name="connsiteY6" fmla="*/ 658450 h 666707"/>
                <a:gd name="connsiteX7" fmla="*/ 117655 w 121783"/>
                <a:gd name="connsiteY7" fmla="*/ 660515 h 666707"/>
                <a:gd name="connsiteX8" fmla="*/ 115591 w 121783"/>
                <a:gd name="connsiteY8" fmla="*/ 660515 h 666707"/>
                <a:gd name="connsiteX9" fmla="*/ 117655 w 121783"/>
                <a:gd name="connsiteY9" fmla="*/ 664643 h 666707"/>
                <a:gd name="connsiteX10" fmla="*/ 28898 w 121783"/>
                <a:gd name="connsiteY10" fmla="*/ 666707 h 666707"/>
                <a:gd name="connsiteX11" fmla="*/ 0 w 121783"/>
                <a:gd name="connsiteY11" fmla="*/ 357091 h 66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783" h="666707">
                  <a:moveTo>
                    <a:pt x="0" y="357091"/>
                  </a:moveTo>
                  <a:lnTo>
                    <a:pt x="39218" y="113526"/>
                  </a:lnTo>
                  <a:lnTo>
                    <a:pt x="121783" y="0"/>
                  </a:lnTo>
                  <a:lnTo>
                    <a:pt x="103206" y="115590"/>
                  </a:lnTo>
                  <a:lnTo>
                    <a:pt x="84629" y="134167"/>
                  </a:lnTo>
                  <a:lnTo>
                    <a:pt x="82565" y="165129"/>
                  </a:lnTo>
                  <a:lnTo>
                    <a:pt x="117655" y="658450"/>
                  </a:lnTo>
                  <a:lnTo>
                    <a:pt x="117655" y="660515"/>
                  </a:lnTo>
                  <a:lnTo>
                    <a:pt x="115591" y="660515"/>
                  </a:lnTo>
                  <a:lnTo>
                    <a:pt x="117655" y="664643"/>
                  </a:lnTo>
                  <a:lnTo>
                    <a:pt x="28898" y="666707"/>
                  </a:lnTo>
                  <a:lnTo>
                    <a:pt x="0" y="35709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Text Box 29">
            <a:extLst>
              <a:ext uri="{FF2B5EF4-FFF2-40B4-BE49-F238E27FC236}">
                <a16:creationId xmlns:a16="http://schemas.microsoft.com/office/drawing/2014/main" id="{C0C87632-7D84-4EEE-BE1E-ED6A71DA1F20}"/>
              </a:ext>
            </a:extLst>
          </p:cNvPr>
          <p:cNvSpPr txBox="1">
            <a:spLocks noChangeArrowheads="1"/>
          </p:cNvSpPr>
          <p:nvPr/>
        </p:nvSpPr>
        <p:spPr bwMode="auto">
          <a:xfrm>
            <a:off x="4355975" y="3140968"/>
            <a:ext cx="4392737" cy="324036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88000" indent="-288000">
              <a:buFont typeface="Wingdings" panose="05000000000000000000" pitchFamily="2" charset="2"/>
              <a:buNone/>
              <a:defRPr sz="2000" b="1">
                <a:solidFill>
                  <a:schemeClr val="tx1">
                    <a:lumMod val="75000"/>
                    <a:lumOff val="25000"/>
                  </a:schemeClr>
                </a:solidFill>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marL="252000" indent="-252000">
              <a:spcBef>
                <a:spcPts val="800"/>
              </a:spcBef>
            </a:pPr>
            <a:r>
              <a:rPr lang="ja-JP" altLang="en-US" sz="1800" b="0" dirty="0">
                <a:solidFill>
                  <a:schemeClr val="tx1"/>
                </a:solidFill>
              </a:rPr>
              <a:t>・身体の向きを変えたときなど顔色は蒼白になっていないか見る。　</a:t>
            </a:r>
          </a:p>
          <a:p>
            <a:pPr marL="252000" indent="-252000">
              <a:spcBef>
                <a:spcPts val="800"/>
              </a:spcBef>
            </a:pPr>
            <a:r>
              <a:rPr lang="ja-JP" altLang="en-US" sz="1800" b="0" dirty="0">
                <a:solidFill>
                  <a:schemeClr val="tx1"/>
                </a:solidFill>
              </a:rPr>
              <a:t>・もし顔色が蒼白になったり、変わったことがあれば対象者の気分を聞き、望む体位に変える。</a:t>
            </a:r>
          </a:p>
          <a:p>
            <a:pPr marL="252000" indent="-252000">
              <a:spcBef>
                <a:spcPts val="800"/>
              </a:spcBef>
            </a:pPr>
            <a:r>
              <a:rPr lang="ja-JP" altLang="en-US" sz="1800" b="0" dirty="0">
                <a:solidFill>
                  <a:schemeClr val="tx1"/>
                </a:solidFill>
              </a:rPr>
              <a:t>・無理な体位にしない。</a:t>
            </a:r>
          </a:p>
          <a:p>
            <a:pPr marL="252000" indent="-252000">
              <a:spcBef>
                <a:spcPts val="800"/>
              </a:spcBef>
            </a:pPr>
            <a:r>
              <a:rPr lang="ja-JP" altLang="en-US" sz="1800" b="0" dirty="0">
                <a:solidFill>
                  <a:schemeClr val="tx1"/>
                </a:solidFill>
              </a:rPr>
              <a:t>・臀部などに高い圧がかかっていないか。</a:t>
            </a:r>
          </a:p>
          <a:p>
            <a:pPr marL="252000" indent="-252000">
              <a:spcBef>
                <a:spcPts val="800"/>
              </a:spcBef>
            </a:pPr>
            <a:r>
              <a:rPr lang="ja-JP" altLang="en-US" sz="1800" b="0" dirty="0">
                <a:solidFill>
                  <a:schemeClr val="tx1"/>
                </a:solidFill>
              </a:rPr>
              <a:t>・胃部を圧迫するような体位ではないか。</a:t>
            </a:r>
          </a:p>
          <a:p>
            <a:pPr marL="252000" indent="-252000">
              <a:spcBef>
                <a:spcPts val="800"/>
              </a:spcBef>
            </a:pPr>
            <a:r>
              <a:rPr lang="ja-JP" altLang="en-US" sz="1800" b="0" dirty="0">
                <a:solidFill>
                  <a:schemeClr val="tx1"/>
                </a:solidFill>
              </a:rPr>
              <a:t>・対象者の希望を聞いているか。</a:t>
            </a:r>
          </a:p>
        </p:txBody>
      </p:sp>
      <p:sp>
        <p:nvSpPr>
          <p:cNvPr id="26" name="Text Box 25">
            <a:extLst>
              <a:ext uri="{FF2B5EF4-FFF2-40B4-BE49-F238E27FC236}">
                <a16:creationId xmlns:a16="http://schemas.microsoft.com/office/drawing/2014/main" id="{1C4D37EC-4A0B-49CF-BC57-003AC17677C8}"/>
              </a:ext>
            </a:extLst>
          </p:cNvPr>
          <p:cNvSpPr txBox="1">
            <a:spLocks noChangeArrowheads="1"/>
          </p:cNvSpPr>
          <p:nvPr/>
        </p:nvSpPr>
        <p:spPr bwMode="auto">
          <a:xfrm>
            <a:off x="4356244" y="2757349"/>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27" name="Rectangle 8">
            <a:extLst>
              <a:ext uri="{FF2B5EF4-FFF2-40B4-BE49-F238E27FC236}">
                <a16:creationId xmlns:a16="http://schemas.microsoft.com/office/drawing/2014/main" id="{DF38C0C2-94F4-4D91-97F2-31D8A73A5E58}"/>
              </a:ext>
            </a:extLst>
          </p:cNvPr>
          <p:cNvSpPr>
            <a:spLocks noChangeArrowheads="1"/>
          </p:cNvSpPr>
          <p:nvPr/>
        </p:nvSpPr>
        <p:spPr bwMode="auto">
          <a:xfrm>
            <a:off x="251520" y="1260000"/>
            <a:ext cx="864096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0000" indent="-360000">
              <a:spcBef>
                <a:spcPts val="1200"/>
              </a:spcBef>
            </a:pPr>
            <a:r>
              <a:rPr lang="ja-JP" altLang="en-US" sz="2800" dirty="0">
                <a:latin typeface="Segoe UI" panose="020B0502040204020203" pitchFamily="34" charset="0"/>
                <a:ea typeface="メイリオ" panose="020B0604030504040204" pitchFamily="50" charset="-128"/>
              </a:rPr>
              <a:t>○対象者が望むいつもの決められた体位に調整する。</a:t>
            </a:r>
            <a:r>
              <a:rPr lang="ja-JP" altLang="en-US" sz="2400" dirty="0">
                <a:latin typeface="Segoe UI" panose="020B0502040204020203" pitchFamily="34" charset="0"/>
                <a:ea typeface="メイリオ" panose="020B0604030504040204" pitchFamily="50" charset="-128"/>
              </a:rPr>
              <a:t>（ベッドの頭側を上げる、あるいは車イスや安楽なソファーなどに移乗することもある）</a:t>
            </a:r>
          </a:p>
          <a:p>
            <a:pPr marL="360000" indent="-360000">
              <a:spcBef>
                <a:spcPts val="1200"/>
              </a:spcBef>
            </a:pPr>
            <a:r>
              <a:rPr lang="ja-JP" altLang="en-US" sz="2800" dirty="0">
                <a:latin typeface="Segoe UI" panose="020B0502040204020203" pitchFamily="34" charset="0"/>
                <a:ea typeface="メイリオ" panose="020B0604030504040204" pitchFamily="50" charset="-128"/>
              </a:rPr>
              <a:t>○体位の安楽をはかる。</a:t>
            </a:r>
          </a:p>
        </p:txBody>
      </p:sp>
      <p:sp>
        <p:nvSpPr>
          <p:cNvPr id="12" name="テキスト ボックス 11">
            <a:extLst>
              <a:ext uri="{FF2B5EF4-FFF2-40B4-BE49-F238E27FC236}">
                <a16:creationId xmlns:a16="http://schemas.microsoft.com/office/drawing/2014/main" id="{0B3D3A20-3734-4A46-B029-4DB82390DF0F}"/>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3" name="スライド番号プレースホルダー 1">
            <a:extLst>
              <a:ext uri="{FF2B5EF4-FFF2-40B4-BE49-F238E27FC236}">
                <a16:creationId xmlns:a16="http://schemas.microsoft.com/office/drawing/2014/main" id="{41EDFE91-73E9-4D79-B95E-EA70B4F5DB6E}"/>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85</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9262245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a:extLst>
              <a:ext uri="{FF2B5EF4-FFF2-40B4-BE49-F238E27FC236}">
                <a16:creationId xmlns:a16="http://schemas.microsoft.com/office/drawing/2014/main" id="{3E3A5781-25E5-4431-A6E1-44B877ECCF42}"/>
              </a:ext>
            </a:extLst>
          </p:cNvPr>
          <p:cNvSpPr>
            <a:spLocks noGrp="1" noChangeArrowheads="1"/>
          </p:cNvSpPr>
          <p:nvPr>
            <p:ph type="title"/>
          </p:nvPr>
        </p:nvSpPr>
        <p:spPr/>
        <p:txBody>
          <a:bodyPr>
            <a:noAutofit/>
          </a:bodyPr>
          <a:lstStyle/>
          <a:p>
            <a:pPr marL="1257300" indent="-1257300" eaLnBrk="1" hangingPunct="1"/>
            <a:r>
              <a:rPr lang="ja-JP" altLang="en-US" sz="2900" dirty="0">
                <a:solidFill>
                  <a:schemeClr val="tx1"/>
                </a:solidFill>
              </a:rPr>
              <a:t>手順④胃ろう</a:t>
            </a:r>
            <a:r>
              <a:rPr lang="ja-JP" altLang="en-US" sz="2900" dirty="0">
                <a:solidFill>
                  <a:schemeClr val="tx1"/>
                </a:solidFill>
                <a:sym typeface="Wingdings" panose="05000000000000000000" pitchFamily="2" charset="2"/>
              </a:rPr>
              <a:t>チューブを観察する</a:t>
            </a:r>
            <a:endParaRPr lang="ja-JP" altLang="en-US" sz="2900" dirty="0">
              <a:solidFill>
                <a:schemeClr val="tx1"/>
              </a:solidFill>
            </a:endParaRPr>
          </a:p>
        </p:txBody>
      </p:sp>
      <p:sp>
        <p:nvSpPr>
          <p:cNvPr id="12" name="テキスト ボックス 11">
            <a:extLst>
              <a:ext uri="{FF2B5EF4-FFF2-40B4-BE49-F238E27FC236}">
                <a16:creationId xmlns:a16="http://schemas.microsoft.com/office/drawing/2014/main" id="{E3205827-0C28-41BF-938D-B5856E8FECEC}"/>
              </a:ext>
            </a:extLst>
          </p:cNvPr>
          <p:cNvSpPr txBox="1"/>
          <p:nvPr/>
        </p:nvSpPr>
        <p:spPr>
          <a:xfrm>
            <a:off x="5724128" y="169200"/>
            <a:ext cx="2311851"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5.</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胃ろう（半固形栄養剤）</a:t>
            </a:r>
          </a:p>
        </p:txBody>
      </p:sp>
      <p:sp>
        <p:nvSpPr>
          <p:cNvPr id="9" name="Text Box 9">
            <a:extLst>
              <a:ext uri="{FF2B5EF4-FFF2-40B4-BE49-F238E27FC236}">
                <a16:creationId xmlns:a16="http://schemas.microsoft.com/office/drawing/2014/main" id="{BD3F3508-5630-4D62-9400-CF3181F0142D}"/>
              </a:ext>
            </a:extLst>
          </p:cNvPr>
          <p:cNvSpPr txBox="1">
            <a:spLocks noChangeArrowheads="1"/>
          </p:cNvSpPr>
          <p:nvPr/>
        </p:nvSpPr>
        <p:spPr bwMode="auto">
          <a:xfrm>
            <a:off x="251520" y="1260000"/>
            <a:ext cx="864096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60000" indent="-360000" eaLnBrk="1" hangingPunct="1">
              <a:spcBef>
                <a:spcPts val="1200"/>
              </a:spcBef>
              <a:buFontTx/>
              <a:buNone/>
            </a:pPr>
            <a:r>
              <a:rPr lang="ja-JP" altLang="en-US" sz="2800" dirty="0">
                <a:latin typeface="Segoe UI" panose="020B0502040204020203" pitchFamily="34" charset="0"/>
                <a:ea typeface="メイリオ" panose="020B0604030504040204" pitchFamily="50" charset="-128"/>
              </a:rPr>
              <a:t>○胃ろうチューブの破損や抜けがないか、</a:t>
            </a:r>
            <a:r>
              <a:rPr lang="ja-JP" altLang="en-US" sz="2800">
                <a:latin typeface="Segoe UI" panose="020B0502040204020203" pitchFamily="34" charset="0"/>
                <a:ea typeface="メイリオ" panose="020B0604030504040204" pitchFamily="50" charset="-128"/>
              </a:rPr>
              <a:t>固定の　位置</a:t>
            </a:r>
            <a:r>
              <a:rPr lang="ja-JP" altLang="en-US" sz="2800" dirty="0">
                <a:latin typeface="Segoe UI" panose="020B0502040204020203" pitchFamily="34" charset="0"/>
                <a:ea typeface="メイリオ" panose="020B0604030504040204" pitchFamily="50" charset="-128"/>
              </a:rPr>
              <a:t>（胃ろうから出ているチューブの長さ）を、目視で観察する。</a:t>
            </a:r>
            <a:endParaRPr lang="en-US" altLang="ja-JP" sz="2800" dirty="0">
              <a:latin typeface="Segoe UI" panose="020B0502040204020203" pitchFamily="34" charset="0"/>
              <a:ea typeface="メイリオ" panose="020B0604030504040204" pitchFamily="50" charset="-128"/>
            </a:endParaRPr>
          </a:p>
          <a:p>
            <a:pPr marL="360000" indent="-360000" eaLnBrk="1" hangingPunct="1">
              <a:spcBef>
                <a:spcPts val="1200"/>
              </a:spcBef>
              <a:buFontTx/>
              <a:buNone/>
            </a:pPr>
            <a:r>
              <a:rPr lang="ja-JP" altLang="en-US" sz="2800" dirty="0">
                <a:latin typeface="Segoe UI" panose="020B0502040204020203" pitchFamily="34" charset="0"/>
                <a:ea typeface="メイリオ" panose="020B0604030504040204" pitchFamily="50" charset="-128"/>
              </a:rPr>
              <a:t>○胃ろう周囲の観察を行う。</a:t>
            </a:r>
          </a:p>
        </p:txBody>
      </p:sp>
      <p:sp>
        <p:nvSpPr>
          <p:cNvPr id="10" name="Text Box 29">
            <a:extLst>
              <a:ext uri="{FF2B5EF4-FFF2-40B4-BE49-F238E27FC236}">
                <a16:creationId xmlns:a16="http://schemas.microsoft.com/office/drawing/2014/main" id="{425575BB-6A9F-4B81-A935-C2F1DAAB9D31}"/>
              </a:ext>
            </a:extLst>
          </p:cNvPr>
          <p:cNvSpPr txBox="1">
            <a:spLocks noChangeArrowheads="1"/>
          </p:cNvSpPr>
          <p:nvPr/>
        </p:nvSpPr>
        <p:spPr bwMode="auto">
          <a:xfrm>
            <a:off x="683568" y="3789040"/>
            <a:ext cx="7920880" cy="252028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sz="2000" dirty="0"/>
              <a:t>・胃ろうから出ているチューブの長さに注意する。</a:t>
            </a:r>
          </a:p>
          <a:p>
            <a:r>
              <a:rPr lang="ja-JP" altLang="en-US" sz="2000" dirty="0"/>
              <a:t>・チューブが抜けていたら、医療職に連絡・相談する（連絡先や方法を取り決めておく）。</a:t>
            </a:r>
            <a:endParaRPr lang="en-US" altLang="ja-JP" sz="2000" dirty="0"/>
          </a:p>
          <a:p>
            <a:r>
              <a:rPr lang="ja-JP" altLang="en-US" sz="2000" dirty="0"/>
              <a:t>・チューブに破損がないか、ボタン型などでストッパーが皮膚の一箇所への圧迫がないか観察する。</a:t>
            </a:r>
          </a:p>
          <a:p>
            <a:r>
              <a:rPr lang="ja-JP" altLang="en-US" sz="2000" dirty="0"/>
              <a:t>・誤注入を避けるため、胃ろうチューブであることを確認する。</a:t>
            </a:r>
          </a:p>
        </p:txBody>
      </p:sp>
      <p:sp>
        <p:nvSpPr>
          <p:cNvPr id="11" name="Text Box 25">
            <a:extLst>
              <a:ext uri="{FF2B5EF4-FFF2-40B4-BE49-F238E27FC236}">
                <a16:creationId xmlns:a16="http://schemas.microsoft.com/office/drawing/2014/main" id="{FD7D597B-ADCA-4D77-975B-E3AD134C784A}"/>
              </a:ext>
            </a:extLst>
          </p:cNvPr>
          <p:cNvSpPr txBox="1">
            <a:spLocks noChangeArrowheads="1"/>
          </p:cNvSpPr>
          <p:nvPr/>
        </p:nvSpPr>
        <p:spPr bwMode="auto">
          <a:xfrm>
            <a:off x="683568" y="3405421"/>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7" name="スライド番号プレースホルダー 1">
            <a:extLst>
              <a:ext uri="{FF2B5EF4-FFF2-40B4-BE49-F238E27FC236}">
                <a16:creationId xmlns:a16="http://schemas.microsoft.com/office/drawing/2014/main" id="{0D0673ED-A217-4D6A-87E4-F205A8DED7DF}"/>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86</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6528176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a:extLst>
              <a:ext uri="{FF2B5EF4-FFF2-40B4-BE49-F238E27FC236}">
                <a16:creationId xmlns:a16="http://schemas.microsoft.com/office/drawing/2014/main" id="{989135C5-E9BA-41E9-BB15-B114B24FD797}"/>
              </a:ext>
            </a:extLst>
          </p:cNvPr>
          <p:cNvSpPr>
            <a:spLocks noGrp="1" noChangeArrowheads="1"/>
          </p:cNvSpPr>
          <p:nvPr>
            <p:ph type="title"/>
          </p:nvPr>
        </p:nvSpPr>
        <p:spPr/>
        <p:txBody>
          <a:bodyPr>
            <a:noAutofit/>
          </a:bodyPr>
          <a:lstStyle/>
          <a:p>
            <a:pPr marL="1085850" indent="-1085850" eaLnBrk="1" hangingPunct="1"/>
            <a:r>
              <a:rPr lang="ja-JP" altLang="en-US" sz="2900" dirty="0"/>
              <a:t>手順⑤胃ろうチューブと半固形栄養剤をつなぐ</a:t>
            </a:r>
          </a:p>
        </p:txBody>
      </p:sp>
      <p:pic>
        <p:nvPicPr>
          <p:cNvPr id="125955" name="Picture 10" descr="no8_ガス抜き">
            <a:extLst>
              <a:ext uri="{FF2B5EF4-FFF2-40B4-BE49-F238E27FC236}">
                <a16:creationId xmlns:a16="http://schemas.microsoft.com/office/drawing/2014/main" id="{E4D8D4BC-E7F9-409C-84B3-2864997A81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689269"/>
            <a:ext cx="3240360" cy="283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Text Box 29">
            <a:extLst>
              <a:ext uri="{FF2B5EF4-FFF2-40B4-BE49-F238E27FC236}">
                <a16:creationId xmlns:a16="http://schemas.microsoft.com/office/drawing/2014/main" id="{47BDAACC-3F84-4116-8F32-32FFBDC61CA9}"/>
              </a:ext>
            </a:extLst>
          </p:cNvPr>
          <p:cNvSpPr txBox="1">
            <a:spLocks noChangeArrowheads="1"/>
          </p:cNvSpPr>
          <p:nvPr/>
        </p:nvSpPr>
        <p:spPr bwMode="auto">
          <a:xfrm>
            <a:off x="4798393" y="4634198"/>
            <a:ext cx="3950320" cy="1801625"/>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sz="2000" dirty="0"/>
              <a:t>・胃ろうチューブであるか再度確認する。</a:t>
            </a:r>
          </a:p>
          <a:p>
            <a:r>
              <a:rPr lang="ja-JP" altLang="en-US" sz="2000" dirty="0"/>
              <a:t>・圧がかかったときにはずれないようしっかりと取り付ける。</a:t>
            </a:r>
          </a:p>
        </p:txBody>
      </p:sp>
      <p:sp>
        <p:nvSpPr>
          <p:cNvPr id="12" name="テキスト ボックス 11">
            <a:extLst>
              <a:ext uri="{FF2B5EF4-FFF2-40B4-BE49-F238E27FC236}">
                <a16:creationId xmlns:a16="http://schemas.microsoft.com/office/drawing/2014/main" id="{5CEDDCD0-BE7C-4C5E-9C6B-1405C1B43603}"/>
              </a:ext>
            </a:extLst>
          </p:cNvPr>
          <p:cNvSpPr txBox="1"/>
          <p:nvPr/>
        </p:nvSpPr>
        <p:spPr>
          <a:xfrm>
            <a:off x="5724128" y="169200"/>
            <a:ext cx="2311851"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5.</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胃ろう（半固形栄養剤）</a:t>
            </a:r>
          </a:p>
        </p:txBody>
      </p:sp>
      <p:sp>
        <p:nvSpPr>
          <p:cNvPr id="13" name="Text Box 25">
            <a:extLst>
              <a:ext uri="{FF2B5EF4-FFF2-40B4-BE49-F238E27FC236}">
                <a16:creationId xmlns:a16="http://schemas.microsoft.com/office/drawing/2014/main" id="{95D0E646-C293-40D4-B250-8627383AF210}"/>
              </a:ext>
            </a:extLst>
          </p:cNvPr>
          <p:cNvSpPr txBox="1">
            <a:spLocks noChangeArrowheads="1"/>
          </p:cNvSpPr>
          <p:nvPr/>
        </p:nvSpPr>
        <p:spPr bwMode="auto">
          <a:xfrm>
            <a:off x="4798393" y="4293096"/>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4" name="Rectangle 16">
            <a:extLst>
              <a:ext uri="{FF2B5EF4-FFF2-40B4-BE49-F238E27FC236}">
                <a16:creationId xmlns:a16="http://schemas.microsoft.com/office/drawing/2014/main" id="{B426C929-5561-47F2-A017-1A346B77C790}"/>
              </a:ext>
            </a:extLst>
          </p:cNvPr>
          <p:cNvSpPr>
            <a:spLocks noChangeArrowheads="1"/>
          </p:cNvSpPr>
          <p:nvPr/>
        </p:nvSpPr>
        <p:spPr bwMode="auto">
          <a:xfrm>
            <a:off x="251519" y="1260000"/>
            <a:ext cx="860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60000" indent="-360000" algn="just">
              <a:spcBef>
                <a:spcPts val="1000"/>
              </a:spcBef>
              <a:buNone/>
            </a:pPr>
            <a:r>
              <a:rPr lang="ja-JP" altLang="en-US" sz="2800" dirty="0">
                <a:latin typeface="Segoe UI" panose="020B0502040204020203" pitchFamily="34" charset="0"/>
                <a:ea typeface="メイリオ" panose="020B0604030504040204" pitchFamily="50" charset="-128"/>
              </a:rPr>
              <a:t>○</a:t>
            </a:r>
            <a:r>
              <a:rPr lang="ja-JP" altLang="en-US" sz="2800" spc="-50" dirty="0">
                <a:latin typeface="Segoe UI" panose="020B0502040204020203" pitchFamily="34" charset="0"/>
                <a:ea typeface="メイリオ" panose="020B0604030504040204" pitchFamily="50" charset="-128"/>
              </a:rPr>
              <a:t>注入前に胃内のガスの自然な排出を促し、胃液や前回注入した栄養剤などが戻ってこないか確認する。</a:t>
            </a:r>
          </a:p>
          <a:p>
            <a:pPr marL="360000" indent="-360000" algn="just" eaLnBrk="1" hangingPunct="1">
              <a:spcBef>
                <a:spcPts val="1000"/>
              </a:spcBef>
              <a:buFontTx/>
              <a:buNone/>
            </a:pPr>
            <a:r>
              <a:rPr lang="ja-JP" altLang="en-US" sz="2800" dirty="0">
                <a:latin typeface="Segoe UI" panose="020B0502040204020203" pitchFamily="34" charset="0"/>
                <a:ea typeface="メイリオ" panose="020B0604030504040204" pitchFamily="50" charset="-128"/>
              </a:rPr>
              <a:t>○</a:t>
            </a:r>
            <a:r>
              <a:rPr lang="ja-JP" altLang="en-US" sz="2800" spc="-50" dirty="0">
                <a:latin typeface="Segoe UI" panose="020B0502040204020203" pitchFamily="34" charset="0"/>
                <a:ea typeface="メイリオ" panose="020B0604030504040204" pitchFamily="50" charset="-128"/>
              </a:rPr>
              <a:t>胃ろうチューブの先端をアルコール綿などで拭き、胃ろうチューブと半固形栄養剤のバッグないし、半固形栄養剤を吸ったカテーテルチップ型シリンジをつなぐ</a:t>
            </a:r>
            <a:endParaRPr lang="ja-JP" altLang="en-US" sz="2800" b="1" spc="-50" dirty="0">
              <a:latin typeface="Segoe UI" panose="020B0502040204020203" pitchFamily="34" charset="0"/>
              <a:ea typeface="メイリオ" panose="020B0604030504040204" pitchFamily="50" charset="-128"/>
            </a:endParaRPr>
          </a:p>
        </p:txBody>
      </p:sp>
      <p:sp>
        <p:nvSpPr>
          <p:cNvPr id="8" name="テキスト ボックス 7">
            <a:extLst>
              <a:ext uri="{FF2B5EF4-FFF2-40B4-BE49-F238E27FC236}">
                <a16:creationId xmlns:a16="http://schemas.microsoft.com/office/drawing/2014/main" id="{16424E44-56DC-4BC8-BFFA-37FCA26E8750}"/>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9" name="スライド番号プレースホルダー 1">
            <a:extLst>
              <a:ext uri="{FF2B5EF4-FFF2-40B4-BE49-F238E27FC236}">
                <a16:creationId xmlns:a16="http://schemas.microsoft.com/office/drawing/2014/main" id="{E6FBCA77-693A-40DD-B69E-B50474FD0FAC}"/>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87</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7929120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a:extLst>
              <a:ext uri="{FF2B5EF4-FFF2-40B4-BE49-F238E27FC236}">
                <a16:creationId xmlns:a16="http://schemas.microsoft.com/office/drawing/2014/main" id="{2B39E8A3-7100-4737-A226-948FF0F7B882}"/>
              </a:ext>
            </a:extLst>
          </p:cNvPr>
          <p:cNvSpPr>
            <a:spLocks noGrp="1" noChangeArrowheads="1"/>
          </p:cNvSpPr>
          <p:nvPr>
            <p:ph type="title"/>
          </p:nvPr>
        </p:nvSpPr>
        <p:spPr/>
        <p:txBody>
          <a:bodyPr>
            <a:noAutofit/>
          </a:bodyPr>
          <a:lstStyle/>
          <a:p>
            <a:pPr marL="1085850" indent="-1085850" eaLnBrk="1" hangingPunct="1"/>
            <a:r>
              <a:rPr lang="ja-JP" altLang="en-US" sz="2900" dirty="0"/>
              <a:t>手順⑥半固形栄養剤を注入する</a:t>
            </a:r>
          </a:p>
        </p:txBody>
      </p:sp>
      <p:pic>
        <p:nvPicPr>
          <p:cNvPr id="128003" name="Picture 11" descr="no14_半固形注入">
            <a:extLst>
              <a:ext uri="{FF2B5EF4-FFF2-40B4-BE49-F238E27FC236}">
                <a16:creationId xmlns:a16="http://schemas.microsoft.com/office/drawing/2014/main" id="{18E9C279-6CE3-45A5-8A95-5677899BD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36" y="3561186"/>
            <a:ext cx="3422376" cy="28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Text Box 29">
            <a:extLst>
              <a:ext uri="{FF2B5EF4-FFF2-40B4-BE49-F238E27FC236}">
                <a16:creationId xmlns:a16="http://schemas.microsoft.com/office/drawing/2014/main" id="{393D3FAC-E450-4941-AFDB-19FF45B4D627}"/>
              </a:ext>
            </a:extLst>
          </p:cNvPr>
          <p:cNvSpPr txBox="1">
            <a:spLocks noChangeArrowheads="1"/>
          </p:cNvSpPr>
          <p:nvPr/>
        </p:nvSpPr>
        <p:spPr bwMode="auto">
          <a:xfrm>
            <a:off x="3851919" y="3596934"/>
            <a:ext cx="4896545" cy="2844016"/>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・胃</a:t>
            </a:r>
            <a:r>
              <a:rPr lang="ja-JP" altLang="en-US" dirty="0" err="1"/>
              <a:t>ろう</a:t>
            </a:r>
            <a:r>
              <a:rPr lang="ja-JP" altLang="en-US" dirty="0"/>
              <a:t>周囲から栄養剤の漏れがないか。</a:t>
            </a:r>
          </a:p>
          <a:p>
            <a:r>
              <a:rPr lang="ja-JP" altLang="en-US" dirty="0"/>
              <a:t>・過剰な圧により接続部がはずれていないか。</a:t>
            </a:r>
          </a:p>
          <a:p>
            <a:r>
              <a:rPr lang="ja-JP" altLang="en-US" dirty="0"/>
              <a:t>・短時間で注入する方法なので</a:t>
            </a:r>
            <a:r>
              <a:rPr lang="en-US" altLang="ja-JP" dirty="0"/>
              <a:t>15</a:t>
            </a:r>
            <a:r>
              <a:rPr lang="ja-JP" altLang="en-US" dirty="0"/>
              <a:t>分程度で注入する。</a:t>
            </a:r>
          </a:p>
          <a:p>
            <a:r>
              <a:rPr lang="ja-JP" altLang="en-US" dirty="0"/>
              <a:t>・適切な圧で押しているか。過剰な圧がかかっていないか。</a:t>
            </a:r>
          </a:p>
        </p:txBody>
      </p:sp>
      <p:sp>
        <p:nvSpPr>
          <p:cNvPr id="13" name="テキスト ボックス 12">
            <a:extLst>
              <a:ext uri="{FF2B5EF4-FFF2-40B4-BE49-F238E27FC236}">
                <a16:creationId xmlns:a16="http://schemas.microsoft.com/office/drawing/2014/main" id="{3E4AE6BF-CD92-4D19-B675-E503BA3D6A19}"/>
              </a:ext>
            </a:extLst>
          </p:cNvPr>
          <p:cNvSpPr txBox="1"/>
          <p:nvPr/>
        </p:nvSpPr>
        <p:spPr>
          <a:xfrm>
            <a:off x="5724128" y="169200"/>
            <a:ext cx="2311851"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5.</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胃ろう（半固形栄養剤）</a:t>
            </a:r>
          </a:p>
        </p:txBody>
      </p:sp>
      <p:sp>
        <p:nvSpPr>
          <p:cNvPr id="14" name="Text Box 25">
            <a:extLst>
              <a:ext uri="{FF2B5EF4-FFF2-40B4-BE49-F238E27FC236}">
                <a16:creationId xmlns:a16="http://schemas.microsoft.com/office/drawing/2014/main" id="{98A8C005-0B75-46D1-B54F-7880D335128E}"/>
              </a:ext>
            </a:extLst>
          </p:cNvPr>
          <p:cNvSpPr txBox="1">
            <a:spLocks noChangeArrowheads="1"/>
          </p:cNvSpPr>
          <p:nvPr/>
        </p:nvSpPr>
        <p:spPr bwMode="auto">
          <a:xfrm>
            <a:off x="3851919" y="3240000"/>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0" name="Text Box 3">
            <a:extLst>
              <a:ext uri="{FF2B5EF4-FFF2-40B4-BE49-F238E27FC236}">
                <a16:creationId xmlns:a16="http://schemas.microsoft.com/office/drawing/2014/main" id="{628025F8-2D60-4B0C-8438-2CFB4CAB59DE}"/>
              </a:ext>
            </a:extLst>
          </p:cNvPr>
          <p:cNvSpPr txBox="1">
            <a:spLocks noChangeArrowheads="1"/>
          </p:cNvSpPr>
          <p:nvPr/>
        </p:nvSpPr>
        <p:spPr bwMode="auto">
          <a:xfrm>
            <a:off x="252000" y="1260000"/>
            <a:ext cx="864889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360000" indent="-360000" algn="just">
              <a:spcBef>
                <a:spcPts val="1200"/>
              </a:spcBef>
              <a:buFontTx/>
              <a:buNone/>
              <a:defRPr sz="2800">
                <a:latin typeface="Segoe UI" panose="020B0502040204020203" pitchFamily="34" charset="0"/>
                <a:ea typeface="メイリオ" panose="020B0604030504040204" pitchFamily="50" charset="-128"/>
              </a:defRPr>
            </a:lvl1pPr>
            <a:lvl2pPr marL="742950" indent="-28575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sz="2400">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9pPr>
          </a:lstStyle>
          <a:p>
            <a:r>
              <a:rPr lang="ja-JP" altLang="en-US" dirty="0"/>
              <a:t>○注入を開始することを対象者に伝える。</a:t>
            </a:r>
            <a:endParaRPr lang="en-US" altLang="ja-JP" sz="2000" dirty="0"/>
          </a:p>
          <a:p>
            <a:r>
              <a:rPr lang="ja-JP" altLang="en-US" dirty="0"/>
              <a:t>○半固形栄養剤のバッグないしカテーテルチップ型シリンジの内筒を、適切な圧で押しながら注入する。必要時は加圧バッグを使用する。</a:t>
            </a:r>
          </a:p>
        </p:txBody>
      </p:sp>
      <p:sp>
        <p:nvSpPr>
          <p:cNvPr id="8" name="テキスト ボックス 7">
            <a:extLst>
              <a:ext uri="{FF2B5EF4-FFF2-40B4-BE49-F238E27FC236}">
                <a16:creationId xmlns:a16="http://schemas.microsoft.com/office/drawing/2014/main" id="{E16AC62C-75DD-443F-8E1E-541A084C8702}"/>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9" name="スライド番号プレースホルダー 1">
            <a:extLst>
              <a:ext uri="{FF2B5EF4-FFF2-40B4-BE49-F238E27FC236}">
                <a16:creationId xmlns:a16="http://schemas.microsoft.com/office/drawing/2014/main" id="{B2300DD8-A0C5-44B6-97AF-F4647070CD64}"/>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88</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0865940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a:extLst>
              <a:ext uri="{FF2B5EF4-FFF2-40B4-BE49-F238E27FC236}">
                <a16:creationId xmlns:a16="http://schemas.microsoft.com/office/drawing/2014/main" id="{EF5BAFF9-818A-47C3-94AC-5669ACA2F20B}"/>
              </a:ext>
            </a:extLst>
          </p:cNvPr>
          <p:cNvSpPr>
            <a:spLocks noGrp="1" noChangeArrowheads="1"/>
          </p:cNvSpPr>
          <p:nvPr>
            <p:ph type="title"/>
          </p:nvPr>
        </p:nvSpPr>
        <p:spPr/>
        <p:txBody>
          <a:bodyPr>
            <a:noAutofit/>
          </a:bodyPr>
          <a:lstStyle/>
          <a:p>
            <a:pPr eaLnBrk="1" hangingPunct="1"/>
            <a:r>
              <a:rPr lang="ja-JP" altLang="en-US" sz="2900" dirty="0"/>
              <a:t>手順⑦異常がないか確認する。</a:t>
            </a:r>
          </a:p>
        </p:txBody>
      </p:sp>
      <p:sp>
        <p:nvSpPr>
          <p:cNvPr id="9" name="テキスト ボックス 8">
            <a:extLst>
              <a:ext uri="{FF2B5EF4-FFF2-40B4-BE49-F238E27FC236}">
                <a16:creationId xmlns:a16="http://schemas.microsoft.com/office/drawing/2014/main" id="{B07B38F0-0B41-4F88-BF96-7DCBBBB96B7A}"/>
              </a:ext>
            </a:extLst>
          </p:cNvPr>
          <p:cNvSpPr txBox="1"/>
          <p:nvPr/>
        </p:nvSpPr>
        <p:spPr>
          <a:xfrm>
            <a:off x="5724128" y="169200"/>
            <a:ext cx="2311851"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5.</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胃ろう（半固形栄養剤）</a:t>
            </a:r>
          </a:p>
        </p:txBody>
      </p:sp>
      <p:sp>
        <p:nvSpPr>
          <p:cNvPr id="10" name="Text Box 25">
            <a:extLst>
              <a:ext uri="{FF2B5EF4-FFF2-40B4-BE49-F238E27FC236}">
                <a16:creationId xmlns:a16="http://schemas.microsoft.com/office/drawing/2014/main" id="{37D4F748-18E5-45E8-9A77-90568CE5A815}"/>
              </a:ext>
            </a:extLst>
          </p:cNvPr>
          <p:cNvSpPr txBox="1">
            <a:spLocks noChangeArrowheads="1"/>
          </p:cNvSpPr>
          <p:nvPr/>
        </p:nvSpPr>
        <p:spPr bwMode="auto">
          <a:xfrm>
            <a:off x="4588023" y="1484784"/>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1" name="Text Box 9">
            <a:extLst>
              <a:ext uri="{FF2B5EF4-FFF2-40B4-BE49-F238E27FC236}">
                <a16:creationId xmlns:a16="http://schemas.microsoft.com/office/drawing/2014/main" id="{203ED380-4238-4360-B10B-91A47C5CF61F}"/>
              </a:ext>
            </a:extLst>
          </p:cNvPr>
          <p:cNvSpPr txBox="1">
            <a:spLocks noChangeArrowheads="1"/>
          </p:cNvSpPr>
          <p:nvPr/>
        </p:nvSpPr>
        <p:spPr bwMode="auto">
          <a:xfrm>
            <a:off x="251520" y="1537236"/>
            <a:ext cx="4068000" cy="4196020"/>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66700" indent="-2667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ts val="2000"/>
              </a:spcBef>
              <a:buFontTx/>
              <a:buNone/>
            </a:pPr>
            <a:r>
              <a:rPr lang="ja-JP" altLang="en-US" sz="2000" dirty="0">
                <a:latin typeface="Segoe UI" panose="020B0502040204020203" pitchFamily="34" charset="0"/>
                <a:ea typeface="メイリオ" panose="020B0604030504040204" pitchFamily="50" charset="-128"/>
              </a:rPr>
              <a:t>＊半固形栄養剤が接続部位から漏れていないか。</a:t>
            </a:r>
            <a:endParaRPr lang="en-US" altLang="ja-JP" sz="2000" dirty="0">
              <a:latin typeface="Segoe UI" panose="020B0502040204020203" pitchFamily="34" charset="0"/>
              <a:ea typeface="メイリオ" panose="020B0604030504040204" pitchFamily="50" charset="-128"/>
            </a:endParaRPr>
          </a:p>
          <a:p>
            <a:pPr algn="just" eaLnBrk="1" hangingPunct="1">
              <a:spcBef>
                <a:spcPts val="2000"/>
              </a:spcBef>
              <a:buFontTx/>
              <a:buNone/>
            </a:pPr>
            <a:r>
              <a:rPr lang="ja-JP" altLang="en-US" sz="2000" dirty="0">
                <a:latin typeface="Segoe UI" panose="020B0502040204020203" pitchFamily="34" charset="0"/>
                <a:ea typeface="メイリオ" panose="020B0604030504040204" pitchFamily="50" charset="-128"/>
              </a:rPr>
              <a:t>＊対象者の表情は苦しそうではないか。</a:t>
            </a:r>
            <a:endParaRPr lang="en-US" altLang="ja-JP" sz="2000" dirty="0">
              <a:latin typeface="Segoe UI" panose="020B0502040204020203" pitchFamily="34" charset="0"/>
              <a:ea typeface="メイリオ" panose="020B0604030504040204" pitchFamily="50" charset="-128"/>
            </a:endParaRPr>
          </a:p>
          <a:p>
            <a:pPr algn="just" eaLnBrk="1" hangingPunct="1">
              <a:spcBef>
                <a:spcPts val="2000"/>
              </a:spcBef>
              <a:buFontTx/>
              <a:buNone/>
            </a:pPr>
            <a:r>
              <a:rPr lang="ja-JP" altLang="en-US" sz="2000" dirty="0">
                <a:latin typeface="Segoe UI" panose="020B0502040204020203" pitchFamily="34" charset="0"/>
                <a:ea typeface="メイリオ" panose="020B0604030504040204" pitchFamily="50" charset="-128"/>
              </a:rPr>
              <a:t>＊下痢、嘔吐、頻脈、発汗、顔面紅潮、めまいなどはないか。</a:t>
            </a:r>
            <a:endParaRPr lang="en-US" altLang="ja-JP" sz="2000" dirty="0">
              <a:latin typeface="Segoe UI" panose="020B0502040204020203" pitchFamily="34" charset="0"/>
              <a:ea typeface="メイリオ" panose="020B0604030504040204" pitchFamily="50" charset="-128"/>
            </a:endParaRPr>
          </a:p>
          <a:p>
            <a:pPr algn="just">
              <a:spcBef>
                <a:spcPts val="2000"/>
              </a:spcBef>
              <a:buNone/>
            </a:pPr>
            <a:r>
              <a:rPr lang="ja-JP" altLang="en-US" sz="2000" dirty="0">
                <a:latin typeface="Segoe UI" panose="020B0502040204020203" pitchFamily="34" charset="0"/>
                <a:ea typeface="メイリオ" panose="020B0604030504040204" pitchFamily="50" charset="-128"/>
              </a:rPr>
              <a:t>＊意識の変化はないか（呼びかけに応じるか）。</a:t>
            </a:r>
            <a:endParaRPr lang="en-US" altLang="ja-JP" sz="2000" dirty="0">
              <a:latin typeface="Segoe UI" panose="020B0502040204020203" pitchFamily="34" charset="0"/>
              <a:ea typeface="メイリオ" panose="020B0604030504040204" pitchFamily="50" charset="-128"/>
            </a:endParaRPr>
          </a:p>
          <a:p>
            <a:pPr algn="just">
              <a:spcBef>
                <a:spcPts val="2000"/>
              </a:spcBef>
              <a:buNone/>
            </a:pPr>
            <a:r>
              <a:rPr lang="ja-JP" altLang="en-US" sz="2000" dirty="0">
                <a:latin typeface="Segoe UI" panose="020B0502040204020203" pitchFamily="34" charset="0"/>
                <a:ea typeface="メイリオ" panose="020B0604030504040204" pitchFamily="50" charset="-128"/>
              </a:rPr>
              <a:t>＊息切れはないか（呼吸が速くなっていないか）。</a:t>
            </a:r>
            <a:endParaRPr lang="ja-JP" altLang="en-US" sz="2000" strike="dblStrike" dirty="0">
              <a:latin typeface="Segoe UI" panose="020B0502040204020203" pitchFamily="34" charset="0"/>
              <a:ea typeface="メイリオ" panose="020B0604030504040204" pitchFamily="50" charset="-128"/>
            </a:endParaRPr>
          </a:p>
        </p:txBody>
      </p:sp>
      <p:sp>
        <p:nvSpPr>
          <p:cNvPr id="8" name="Text Box 29">
            <a:extLst>
              <a:ext uri="{FF2B5EF4-FFF2-40B4-BE49-F238E27FC236}">
                <a16:creationId xmlns:a16="http://schemas.microsoft.com/office/drawing/2014/main" id="{1FA8925F-B869-4A9F-9A13-9DDBF8391065}"/>
              </a:ext>
            </a:extLst>
          </p:cNvPr>
          <p:cNvSpPr txBox="1">
            <a:spLocks noChangeArrowheads="1"/>
          </p:cNvSpPr>
          <p:nvPr/>
        </p:nvSpPr>
        <p:spPr bwMode="auto">
          <a:xfrm>
            <a:off x="4588023" y="1868403"/>
            <a:ext cx="4160689" cy="4275104"/>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・すぐに看護師や医師、家族に連絡して指示に従うケース</a:t>
            </a:r>
            <a:endParaRPr lang="en-US" altLang="ja-JP" dirty="0"/>
          </a:p>
          <a:p>
            <a:r>
              <a:rPr lang="ja-JP" altLang="en-US" dirty="0"/>
              <a:t>・注入速度を落とし、すぐに看護師や医師、家族に連絡し、指示に従うケース</a:t>
            </a:r>
            <a:endParaRPr lang="en-US" altLang="ja-JP" dirty="0"/>
          </a:p>
          <a:p>
            <a:r>
              <a:rPr lang="ja-JP" altLang="en-US" dirty="0"/>
              <a:t>・注入を中断するか、注入速度を落とし、お腹の具合などを聞き、注入を続行するか、看護師などに連絡をするか、対象者と相談するケース</a:t>
            </a:r>
            <a:endParaRPr lang="en-US" altLang="ja-JP" dirty="0"/>
          </a:p>
          <a:p>
            <a:r>
              <a:rPr lang="ja-JP" altLang="en-US" dirty="0"/>
              <a:t>　など、症状ごとに対応方法を予め理解しておく。</a:t>
            </a:r>
          </a:p>
        </p:txBody>
      </p:sp>
      <p:sp>
        <p:nvSpPr>
          <p:cNvPr id="7" name="スライド番号プレースホルダー 1">
            <a:extLst>
              <a:ext uri="{FF2B5EF4-FFF2-40B4-BE49-F238E27FC236}">
                <a16:creationId xmlns:a16="http://schemas.microsoft.com/office/drawing/2014/main" id="{93697D2B-340B-4A4C-8C12-E7D940E388FE}"/>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89</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3416875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7E5ECFD5-23E2-4C12-BC83-4D82BC79CA3F}"/>
              </a:ext>
            </a:extLst>
          </p:cNvPr>
          <p:cNvSpPr>
            <a:spLocks noGrp="1" noChangeArrowheads="1"/>
          </p:cNvSpPr>
          <p:nvPr>
            <p:ph type="title"/>
          </p:nvPr>
        </p:nvSpPr>
        <p:spPr/>
        <p:txBody>
          <a:bodyPr>
            <a:noAutofit/>
          </a:bodyPr>
          <a:lstStyle/>
          <a:p>
            <a:pPr eaLnBrk="1" hangingPunct="1"/>
            <a:r>
              <a:rPr lang="ja-JP" altLang="en-US" sz="2900" dirty="0"/>
              <a:t>手順⑧終わったら胃ろうチューブに白湯を流す</a:t>
            </a:r>
          </a:p>
        </p:txBody>
      </p:sp>
      <p:pic>
        <p:nvPicPr>
          <p:cNvPr id="132099" name="Picture 11" descr="no16_カニューレ白湯で流す">
            <a:extLst>
              <a:ext uri="{FF2B5EF4-FFF2-40B4-BE49-F238E27FC236}">
                <a16:creationId xmlns:a16="http://schemas.microsoft.com/office/drawing/2014/main" id="{F2A9580B-F1B8-441E-83BB-13EEBA062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14" y="2746743"/>
            <a:ext cx="3470198" cy="327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Text Box 29">
            <a:extLst>
              <a:ext uri="{FF2B5EF4-FFF2-40B4-BE49-F238E27FC236}">
                <a16:creationId xmlns:a16="http://schemas.microsoft.com/office/drawing/2014/main" id="{0DEBA3FA-C143-4D00-A6AF-5C4509CADFC1}"/>
              </a:ext>
            </a:extLst>
          </p:cNvPr>
          <p:cNvSpPr txBox="1">
            <a:spLocks noChangeArrowheads="1"/>
          </p:cNvSpPr>
          <p:nvPr/>
        </p:nvSpPr>
        <p:spPr bwMode="auto">
          <a:xfrm>
            <a:off x="4499992" y="3517071"/>
            <a:ext cx="4222750" cy="2144177"/>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defPPr>
              <a:defRPr lang="ja-JP"/>
            </a:defPPr>
            <a:lvl1pPr marL="252000" indent="-252000">
              <a:spcBef>
                <a:spcPts val="800"/>
              </a:spcBef>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r>
              <a:rPr lang="ja-JP" altLang="en-US" dirty="0"/>
              <a:t>・洗浄のための白湯の量は決められた量であるか。</a:t>
            </a:r>
          </a:p>
          <a:p>
            <a:r>
              <a:rPr lang="ja-JP" altLang="en-US" dirty="0"/>
              <a:t>・胃ろうがチューブ型の場合、栓をし、ボタン型の場合、専用接続チューブをはずし、栓をする。</a:t>
            </a:r>
          </a:p>
        </p:txBody>
      </p:sp>
      <p:sp>
        <p:nvSpPr>
          <p:cNvPr id="13" name="テキスト ボックス 12">
            <a:extLst>
              <a:ext uri="{FF2B5EF4-FFF2-40B4-BE49-F238E27FC236}">
                <a16:creationId xmlns:a16="http://schemas.microsoft.com/office/drawing/2014/main" id="{35D54D52-7CA0-459A-866A-60686785FD0F}"/>
              </a:ext>
            </a:extLst>
          </p:cNvPr>
          <p:cNvSpPr txBox="1"/>
          <p:nvPr/>
        </p:nvSpPr>
        <p:spPr>
          <a:xfrm>
            <a:off x="5724128" y="169200"/>
            <a:ext cx="2311851"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5.</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胃ろう（半固形栄養剤）</a:t>
            </a:r>
          </a:p>
        </p:txBody>
      </p:sp>
      <p:sp>
        <p:nvSpPr>
          <p:cNvPr id="14" name="Text Box 25">
            <a:extLst>
              <a:ext uri="{FF2B5EF4-FFF2-40B4-BE49-F238E27FC236}">
                <a16:creationId xmlns:a16="http://schemas.microsoft.com/office/drawing/2014/main" id="{7F336988-E668-48A6-AB08-9ED3DA02BB38}"/>
              </a:ext>
            </a:extLst>
          </p:cNvPr>
          <p:cNvSpPr txBox="1">
            <a:spLocks noChangeArrowheads="1"/>
          </p:cNvSpPr>
          <p:nvPr/>
        </p:nvSpPr>
        <p:spPr bwMode="auto">
          <a:xfrm>
            <a:off x="4499992" y="3154928"/>
            <a:ext cx="1514475" cy="383619"/>
          </a:xfrm>
          <a:prstGeom prst="trapezoid">
            <a:avLst/>
          </a:prstGeom>
          <a:solidFill>
            <a:schemeClr val="accent3">
              <a:lumMod val="20000"/>
              <a:lumOff val="80000"/>
            </a:schemeClr>
          </a:solidFill>
          <a:ln>
            <a:noFill/>
          </a:ln>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15" name="Text Box 19">
            <a:extLst>
              <a:ext uri="{FF2B5EF4-FFF2-40B4-BE49-F238E27FC236}">
                <a16:creationId xmlns:a16="http://schemas.microsoft.com/office/drawing/2014/main" id="{58C855DA-0992-4E89-9ECF-47F37EA78EE8}"/>
              </a:ext>
            </a:extLst>
          </p:cNvPr>
          <p:cNvSpPr txBox="1">
            <a:spLocks noChangeArrowheads="1"/>
          </p:cNvSpPr>
          <p:nvPr/>
        </p:nvSpPr>
        <p:spPr bwMode="auto">
          <a:xfrm>
            <a:off x="251520" y="1260000"/>
            <a:ext cx="864096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60000" indent="-360000">
              <a:spcBef>
                <a:spcPts val="1200"/>
              </a:spcBef>
              <a:buNone/>
            </a:pPr>
            <a:r>
              <a:rPr lang="ja-JP" altLang="en-US" sz="2800" dirty="0">
                <a:latin typeface="Segoe UI" panose="020B0502040204020203" pitchFamily="34" charset="0"/>
                <a:ea typeface="メイリオ" panose="020B0604030504040204" pitchFamily="50" charset="-128"/>
              </a:rPr>
              <a:t>○注入が終了したら、カテーテルチップ型シリンジに白湯を吸い、胃ろうチューブ内に白湯を注入し、チューブ内の栄養剤を流す。</a:t>
            </a:r>
            <a:endParaRPr lang="ja-JP" altLang="en-US" sz="2000" dirty="0">
              <a:latin typeface="Segoe UI" panose="020B0502040204020203" pitchFamily="34" charset="0"/>
              <a:ea typeface="メイリオ" panose="020B0604030504040204" pitchFamily="50" charset="-128"/>
            </a:endParaRPr>
          </a:p>
        </p:txBody>
      </p:sp>
      <p:sp>
        <p:nvSpPr>
          <p:cNvPr id="8" name="テキスト ボックス 7">
            <a:extLst>
              <a:ext uri="{FF2B5EF4-FFF2-40B4-BE49-F238E27FC236}">
                <a16:creationId xmlns:a16="http://schemas.microsoft.com/office/drawing/2014/main" id="{532B1D2A-369D-4723-8882-951EE6D500F1}"/>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9" name="スライド番号プレースホルダー 1">
            <a:extLst>
              <a:ext uri="{FF2B5EF4-FFF2-40B4-BE49-F238E27FC236}">
                <a16:creationId xmlns:a16="http://schemas.microsoft.com/office/drawing/2014/main" id="{24A57F87-AA13-4EE7-B384-C3445B3483BB}"/>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90</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8269349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a:extLst>
              <a:ext uri="{FF2B5EF4-FFF2-40B4-BE49-F238E27FC236}">
                <a16:creationId xmlns:a16="http://schemas.microsoft.com/office/drawing/2014/main" id="{E5747381-65FA-41B8-A489-4C4002F1AD1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69422" y="1170000"/>
            <a:ext cx="2892102" cy="20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6" name="Rectangle 2">
            <a:extLst>
              <a:ext uri="{FF2B5EF4-FFF2-40B4-BE49-F238E27FC236}">
                <a16:creationId xmlns:a16="http://schemas.microsoft.com/office/drawing/2014/main" id="{B70B1236-EE77-4B44-AC36-733A4346E824}"/>
              </a:ext>
            </a:extLst>
          </p:cNvPr>
          <p:cNvSpPr>
            <a:spLocks noGrp="1" noChangeArrowheads="1"/>
          </p:cNvSpPr>
          <p:nvPr>
            <p:ph type="title"/>
          </p:nvPr>
        </p:nvSpPr>
        <p:spPr/>
        <p:txBody>
          <a:bodyPr>
            <a:noAutofit/>
          </a:bodyPr>
          <a:lstStyle/>
          <a:p>
            <a:pPr eaLnBrk="1" hangingPunct="1"/>
            <a:r>
              <a:rPr lang="ja-JP" altLang="en-US" sz="2900" dirty="0"/>
              <a:t>手順⑨体位を整える</a:t>
            </a:r>
          </a:p>
        </p:txBody>
      </p:sp>
      <p:sp>
        <p:nvSpPr>
          <p:cNvPr id="9" name="テキスト ボックス 8">
            <a:extLst>
              <a:ext uri="{FF2B5EF4-FFF2-40B4-BE49-F238E27FC236}">
                <a16:creationId xmlns:a16="http://schemas.microsoft.com/office/drawing/2014/main" id="{950F3657-3AD2-42CE-B570-73AAF41D1AEE}"/>
              </a:ext>
            </a:extLst>
          </p:cNvPr>
          <p:cNvSpPr txBox="1"/>
          <p:nvPr/>
        </p:nvSpPr>
        <p:spPr>
          <a:xfrm>
            <a:off x="5724128" y="169200"/>
            <a:ext cx="2311851" cy="307777"/>
          </a:xfrm>
          <a:prstGeom prst="rect">
            <a:avLst/>
          </a:prstGeom>
          <a:noFill/>
        </p:spPr>
        <p:txBody>
          <a:bodyPr wrap="none" rtlCol="0">
            <a:spAutoFit/>
          </a:bodyPr>
          <a:lstStyle/>
          <a:p>
            <a:r>
              <a:rPr kumimoji="1" lang="en-US" altLang="ja-JP" sz="1400" b="1" dirty="0">
                <a:solidFill>
                  <a:schemeClr val="bg1"/>
                </a:solidFill>
                <a:latin typeface="游ゴシック" panose="020B0400000000000000" pitchFamily="50" charset="-128"/>
                <a:ea typeface="游ゴシック" panose="020B0400000000000000" pitchFamily="50" charset="-128"/>
              </a:rPr>
              <a:t>5.</a:t>
            </a:r>
            <a:r>
              <a:rPr kumimoji="1" lang="ja-JP" altLang="en-US" sz="1400" b="1" dirty="0">
                <a:solidFill>
                  <a:schemeClr val="bg1"/>
                </a:solidFill>
                <a:latin typeface="游ゴシック" panose="020B0400000000000000" pitchFamily="50" charset="-128"/>
                <a:ea typeface="游ゴシック" panose="020B0400000000000000" pitchFamily="50" charset="-128"/>
              </a:rPr>
              <a:t>胃ろう（半固形栄養剤）</a:t>
            </a:r>
          </a:p>
        </p:txBody>
      </p:sp>
      <p:sp>
        <p:nvSpPr>
          <p:cNvPr id="22" name="Text Box 29">
            <a:extLst>
              <a:ext uri="{FF2B5EF4-FFF2-40B4-BE49-F238E27FC236}">
                <a16:creationId xmlns:a16="http://schemas.microsoft.com/office/drawing/2014/main" id="{2FD55D5A-050E-4822-B3D7-C7C06712B253}"/>
              </a:ext>
            </a:extLst>
          </p:cNvPr>
          <p:cNvSpPr txBox="1">
            <a:spLocks noChangeArrowheads="1"/>
          </p:cNvSpPr>
          <p:nvPr/>
        </p:nvSpPr>
        <p:spPr bwMode="auto">
          <a:xfrm>
            <a:off x="395535" y="4950632"/>
            <a:ext cx="8353177" cy="1512000"/>
          </a:xfrm>
          <a:prstGeom prst="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72000" bIns="36000" anchor="ctr" anchorCtr="0">
            <a:noAutofit/>
          </a:bodyPr>
          <a:lstStyle>
            <a:defPPr>
              <a:defRPr lang="ja-JP"/>
            </a:defPPr>
            <a:lvl1pPr marL="252000" indent="-252000">
              <a:spcBef>
                <a:spcPts val="800"/>
              </a:spcBef>
              <a:buFont typeface="Wingdings" panose="05000000000000000000" pitchFamily="2" charset="2"/>
              <a:buNone/>
              <a:defRPr sz="2000" b="0">
                <a:latin typeface="Segoe UI" panose="020B0502040204020203" pitchFamily="34" charset="0"/>
                <a:ea typeface="メイリオ" panose="020B0604030504040204" pitchFamily="50" charset="-128"/>
              </a:defRPr>
            </a:lvl1pPr>
            <a:lvl2pPr marL="742950" indent="-285750">
              <a:defRPr>
                <a:latin typeface="Arial" panose="020B0604020202020204" pitchFamily="34" charset="0"/>
                <a:ea typeface="ＭＳ Ｐゴシック" panose="020B0600070205080204" pitchFamily="50" charset="-128"/>
              </a:defRPr>
            </a:lvl2pPr>
            <a:lvl3pPr marL="1143000" indent="-228600">
              <a:defRPr>
                <a:latin typeface="Arial" panose="020B0604020202020204" pitchFamily="34" charset="0"/>
                <a:ea typeface="ＭＳ Ｐゴシック" panose="020B0600070205080204" pitchFamily="50" charset="-128"/>
              </a:defRPr>
            </a:lvl3pPr>
            <a:lvl4pPr marL="1600200" indent="-228600">
              <a:defRPr>
                <a:latin typeface="Arial" panose="020B0604020202020204" pitchFamily="34" charset="0"/>
                <a:ea typeface="ＭＳ Ｐゴシック" panose="020B0600070205080204" pitchFamily="50" charset="-128"/>
              </a:defRPr>
            </a:lvl4pPr>
            <a:lvl5pPr marL="2057400" indent="-228600">
              <a:defRPr>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latin typeface="Arial" panose="020B0604020202020204" pitchFamily="34" charset="0"/>
                <a:ea typeface="ＭＳ Ｐゴシック" panose="020B0600070205080204" pitchFamily="50" charset="-128"/>
              </a:defRPr>
            </a:lvl9pPr>
          </a:lstStyle>
          <a:p>
            <a:pPr>
              <a:spcBef>
                <a:spcPts val="600"/>
              </a:spcBef>
            </a:pPr>
            <a:r>
              <a:rPr lang="ja-JP" altLang="en-US" dirty="0"/>
              <a:t>・安楽な姿勢を保つ。褥瘡発生のリスクが高い対象者は高い圧がかかっている部位がないか注意をする。</a:t>
            </a:r>
          </a:p>
          <a:p>
            <a:pPr>
              <a:spcBef>
                <a:spcPts val="600"/>
              </a:spcBef>
            </a:pPr>
            <a:r>
              <a:rPr lang="ja-JP" altLang="en-US" dirty="0"/>
              <a:t>・対象者から訴えがあれば、次回は注入速度をおとす、体位を工夫するなど対象者と相談して対処する。</a:t>
            </a:r>
          </a:p>
        </p:txBody>
      </p:sp>
      <p:sp>
        <p:nvSpPr>
          <p:cNvPr id="23" name="Text Box 25">
            <a:extLst>
              <a:ext uri="{FF2B5EF4-FFF2-40B4-BE49-F238E27FC236}">
                <a16:creationId xmlns:a16="http://schemas.microsoft.com/office/drawing/2014/main" id="{24BC424D-DA85-484A-9277-63350CD84E05}"/>
              </a:ext>
            </a:extLst>
          </p:cNvPr>
          <p:cNvSpPr txBox="1">
            <a:spLocks noChangeArrowheads="1"/>
          </p:cNvSpPr>
          <p:nvPr/>
        </p:nvSpPr>
        <p:spPr bwMode="auto">
          <a:xfrm>
            <a:off x="395536" y="4581128"/>
            <a:ext cx="1593916" cy="383619"/>
          </a:xfrm>
          <a:prstGeom prst="trapezoid">
            <a:avLst/>
          </a:prstGeom>
          <a:solidFill>
            <a:schemeClr val="accent3">
              <a:lumMod val="20000"/>
              <a:lumOff val="80000"/>
            </a:schemeClr>
          </a:solidFill>
          <a:ln>
            <a:no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b="1" dirty="0">
                <a:solidFill>
                  <a:srgbClr val="003300"/>
                </a:solidFill>
                <a:latin typeface="Segoe UI" panose="020B0502040204020203" pitchFamily="34" charset="0"/>
                <a:ea typeface="メイリオ" panose="020B0604030504040204" pitchFamily="50" charset="-128"/>
              </a:rPr>
              <a:t>留意事項</a:t>
            </a:r>
          </a:p>
        </p:txBody>
      </p:sp>
      <p:sp>
        <p:nvSpPr>
          <p:cNvPr id="25" name="Text Box 19">
            <a:extLst>
              <a:ext uri="{FF2B5EF4-FFF2-40B4-BE49-F238E27FC236}">
                <a16:creationId xmlns:a16="http://schemas.microsoft.com/office/drawing/2014/main" id="{083A0C2D-572B-4F0F-A525-FCCA540D170F}"/>
              </a:ext>
            </a:extLst>
          </p:cNvPr>
          <p:cNvSpPr txBox="1">
            <a:spLocks noChangeArrowheads="1"/>
          </p:cNvSpPr>
          <p:nvPr/>
        </p:nvSpPr>
        <p:spPr bwMode="auto">
          <a:xfrm>
            <a:off x="395288" y="3168000"/>
            <a:ext cx="8502706" cy="1354217"/>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66700" indent="-2667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400"/>
              </a:spcBef>
              <a:buFontTx/>
              <a:buNone/>
            </a:pPr>
            <a:r>
              <a:rPr lang="ja-JP" altLang="en-US" sz="1800" dirty="0">
                <a:latin typeface="Segoe UI" panose="020B0502040204020203" pitchFamily="34" charset="0"/>
                <a:ea typeface="メイリオ" panose="020B0604030504040204" pitchFamily="50" charset="-128"/>
              </a:rPr>
              <a:t>＊終了後しばらくは上体を挙上することを対象者に伝え、安楽の確認をする。</a:t>
            </a:r>
            <a:endParaRPr lang="en-US" altLang="ja-JP" sz="1800" dirty="0">
              <a:latin typeface="Segoe UI" panose="020B0502040204020203" pitchFamily="34" charset="0"/>
              <a:ea typeface="メイリオ" panose="020B0604030504040204" pitchFamily="50" charset="-128"/>
            </a:endParaRPr>
          </a:p>
          <a:p>
            <a:pPr eaLnBrk="1" hangingPunct="1">
              <a:spcBef>
                <a:spcPts val="400"/>
              </a:spcBef>
              <a:buFontTx/>
              <a:buNone/>
            </a:pPr>
            <a:r>
              <a:rPr lang="ja-JP" altLang="en-US" sz="1800" dirty="0">
                <a:latin typeface="Segoe UI" panose="020B0502040204020203" pitchFamily="34" charset="0"/>
                <a:ea typeface="メイリオ" panose="020B0604030504040204" pitchFamily="50" charset="-128"/>
              </a:rPr>
              <a:t>＊上体挙上時間が長いことによる体幹の痛みがないか、安楽な姿勢となっているか確認する。</a:t>
            </a:r>
            <a:endParaRPr lang="en-US" altLang="ja-JP" sz="1800" dirty="0">
              <a:latin typeface="Segoe UI" panose="020B0502040204020203" pitchFamily="34" charset="0"/>
              <a:ea typeface="メイリオ" panose="020B0604030504040204" pitchFamily="50" charset="-128"/>
            </a:endParaRPr>
          </a:p>
          <a:p>
            <a:pPr eaLnBrk="1" hangingPunct="1">
              <a:spcBef>
                <a:spcPts val="400"/>
              </a:spcBef>
              <a:buFontTx/>
              <a:buNone/>
            </a:pPr>
            <a:r>
              <a:rPr lang="ja-JP" altLang="en-US" sz="1800" dirty="0">
                <a:latin typeface="Segoe UI" panose="020B0502040204020203" pitchFamily="34" charset="0"/>
                <a:ea typeface="メイリオ" panose="020B0604030504040204" pitchFamily="50" charset="-128"/>
              </a:rPr>
              <a:t>＊食後２～３時間、お腹の張りによる不快感など、対象者の訴えがあれば聞く。</a:t>
            </a:r>
          </a:p>
        </p:txBody>
      </p:sp>
      <p:sp>
        <p:nvSpPr>
          <p:cNvPr id="26" name="Text Box 19">
            <a:extLst>
              <a:ext uri="{FF2B5EF4-FFF2-40B4-BE49-F238E27FC236}">
                <a16:creationId xmlns:a16="http://schemas.microsoft.com/office/drawing/2014/main" id="{316003CE-7D53-4C05-88F9-8D89BD612E33}"/>
              </a:ext>
            </a:extLst>
          </p:cNvPr>
          <p:cNvSpPr txBox="1">
            <a:spLocks noChangeArrowheads="1"/>
          </p:cNvSpPr>
          <p:nvPr/>
        </p:nvSpPr>
        <p:spPr bwMode="auto">
          <a:xfrm>
            <a:off x="251520" y="1260000"/>
            <a:ext cx="5904656"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60000" indent="-360000">
              <a:spcBef>
                <a:spcPts val="300"/>
              </a:spcBef>
              <a:buNone/>
            </a:pPr>
            <a:r>
              <a:rPr lang="ja-JP" altLang="en-US" sz="2800" dirty="0">
                <a:latin typeface="Segoe UI" panose="020B0502040204020203" pitchFamily="34" charset="0"/>
                <a:ea typeface="メイリオ" panose="020B0604030504040204" pitchFamily="50" charset="-128"/>
              </a:rPr>
              <a:t>○終了後しばらくは上体を挙上したまま、安楽な姿勢を保つ。</a:t>
            </a:r>
          </a:p>
          <a:p>
            <a:pPr marL="360000" indent="-360000">
              <a:spcBef>
                <a:spcPts val="300"/>
              </a:spcBef>
              <a:buNone/>
            </a:pPr>
            <a:r>
              <a:rPr lang="ja-JP" altLang="en-US" sz="2800" dirty="0">
                <a:latin typeface="Segoe UI" panose="020B0502040204020203" pitchFamily="34" charset="0"/>
                <a:ea typeface="メイリオ" panose="020B0604030504040204" pitchFamily="50" charset="-128"/>
              </a:rPr>
              <a:t>○異常がなければ、体位を整える。</a:t>
            </a:r>
          </a:p>
          <a:p>
            <a:pPr marL="360000" indent="-360000">
              <a:spcBef>
                <a:spcPts val="300"/>
              </a:spcBef>
              <a:buNone/>
            </a:pPr>
            <a:r>
              <a:rPr lang="ja-JP" altLang="en-US" sz="2800" dirty="0">
                <a:latin typeface="Segoe UI" panose="020B0502040204020203" pitchFamily="34" charset="0"/>
                <a:ea typeface="メイリオ" panose="020B0604030504040204" pitchFamily="50" charset="-128"/>
              </a:rPr>
              <a:t>○必要時は体位交換を再開する。</a:t>
            </a:r>
            <a:endParaRPr lang="ja-JP" altLang="en-US" sz="2000" dirty="0">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5BED337A-C521-482C-89A4-746AABE9C30A}"/>
              </a:ext>
            </a:extLst>
          </p:cNvPr>
          <p:cNvSpPr txBox="1"/>
          <p:nvPr/>
        </p:nvSpPr>
        <p:spPr>
          <a:xfrm>
            <a:off x="199399" y="6480000"/>
            <a:ext cx="1915909" cy="230832"/>
          </a:xfrm>
          <a:prstGeom prst="rect">
            <a:avLst/>
          </a:prstGeom>
          <a:noFill/>
        </p:spPr>
        <p:txBody>
          <a:bodyPr wrap="none" rtlCol="0">
            <a:spAutoFit/>
          </a:bodyPr>
          <a:lstStyle/>
          <a:p>
            <a:r>
              <a:rPr kumimoji="1" lang="ja-JP" altLang="en-US" sz="900" dirty="0">
                <a:latin typeface="メイリオ" panose="020B0604030504040204" pitchFamily="50" charset="-128"/>
                <a:ea typeface="メイリオ" panose="020B0604030504040204" pitchFamily="50" charset="-128"/>
              </a:rPr>
              <a:t>出典）厚生労働省資料を一部改変</a:t>
            </a:r>
          </a:p>
        </p:txBody>
      </p:sp>
      <p:sp>
        <p:nvSpPr>
          <p:cNvPr id="11" name="スライド番号プレースホルダー 1">
            <a:extLst>
              <a:ext uri="{FF2B5EF4-FFF2-40B4-BE49-F238E27FC236}">
                <a16:creationId xmlns:a16="http://schemas.microsoft.com/office/drawing/2014/main" id="{BF1268E8-6674-4865-B33B-F3479C3D0245}"/>
              </a:ext>
            </a:extLst>
          </p:cNvPr>
          <p:cNvSpPr txBox="1">
            <a:spLocks/>
          </p:cNvSpPr>
          <p:nvPr/>
        </p:nvSpPr>
        <p:spPr>
          <a:xfrm>
            <a:off x="8748464" y="6596583"/>
            <a:ext cx="360040" cy="221878"/>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200" dirty="0">
                <a:solidFill>
                  <a:prstClr val="black"/>
                </a:solidFill>
                <a:latin typeface="Segoe UI" panose="020B0502040204020203" pitchFamily="34" charset="0"/>
                <a:ea typeface="メイリオ" panose="020B0604030504040204" pitchFamily="50" charset="-128"/>
                <a:cs typeface="Segoe UI" panose="020B0502040204020203" pitchFamily="34" charset="0"/>
              </a:rPr>
              <a:t>91</a:t>
            </a:r>
            <a:endParaRPr lang="ja-JP" altLang="en-US" sz="1200" dirty="0">
              <a:solidFill>
                <a:prstClr val="black"/>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7258403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none" rtlCol="0">
        <a:spAutoFit/>
      </a:bodyPr>
      <a:lstStyle>
        <a:defPPr>
          <a:defRPr kumimoji="1" sz="1400" b="1" dirty="0">
            <a:latin typeface="Segoe UI" panose="020B0502040204020203" pitchFamily="34" charset="0"/>
            <a:ea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7089</TotalTime>
  <Words>21665</Words>
  <Application>Microsoft Office PowerPoint</Application>
  <PresentationFormat>画面に合わせる (4:3)</PresentationFormat>
  <Paragraphs>1587</Paragraphs>
  <Slides>114</Slides>
  <Notes>114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114</vt:i4>
      </vt:variant>
    </vt:vector>
  </HeadingPairs>
  <TitlesOfParts>
    <vt:vector size="124" baseType="lpstr">
      <vt:lpstr>HG丸ｺﾞｼｯｸM-PRO</vt:lpstr>
      <vt:lpstr>ＭＳ Ｐゴシック</vt:lpstr>
      <vt:lpstr>ＭＳ Ｐ明朝</vt:lpstr>
      <vt:lpstr>メイリオ</vt:lpstr>
      <vt:lpstr>游ゴシック</vt:lpstr>
      <vt:lpstr>Arial</vt:lpstr>
      <vt:lpstr>Calibri</vt:lpstr>
      <vt:lpstr>Segoe UI</vt:lpstr>
      <vt:lpstr>Wingdings</vt:lpstr>
      <vt:lpstr>Office ​​テーマ</vt:lpstr>
      <vt:lpstr>喀痰吸引等に関する演習</vt:lpstr>
      <vt:lpstr>目次</vt:lpstr>
      <vt:lpstr>第Ⅲ章の学習のポイント</vt:lpstr>
      <vt:lpstr>１．口腔内の喀痰吸引</vt:lpstr>
      <vt:lpstr>実施準備：「流水と石けん」による手洗い、指示書の確認、体調の確認</vt:lpstr>
      <vt:lpstr>手順①対象者の同意を得る</vt:lpstr>
      <vt:lpstr>手順②環境を整え、口腔内を観察する</vt:lpstr>
      <vt:lpstr>手順③手洗いをする</vt:lpstr>
      <vt:lpstr>＜単回使用＞手順④吸引カテーテルを取り出す</vt:lpstr>
      <vt:lpstr>＜乾燥法、薬液浸漬法＞手順④吸引カテーテルを取り出す</vt:lpstr>
      <vt:lpstr>手順⑤吸引カテーテルを接続する</vt:lpstr>
      <vt:lpstr>手順⑥吸引器のスイッチを入れる</vt:lpstr>
      <vt:lpstr>手順⑦吸引圧を確認する</vt:lpstr>
      <vt:lpstr>＜乾燥法の場合のみ＞手順⑧※単回使用の場合は手順⑨へ</vt:lpstr>
      <vt:lpstr>＜薬液浸漬法の場合のみ＞手順⑧※単回使用の場合は手順⑨へ</vt:lpstr>
      <vt:lpstr>手順⑨吸引開始の声かけをする</vt:lpstr>
      <vt:lpstr>手順⑩口腔内を吸引する</vt:lpstr>
      <vt:lpstr>手順⑪確認の声かけをする</vt:lpstr>
      <vt:lpstr>手順⑫吸引カテーテルを洗浄する</vt:lpstr>
      <vt:lpstr>手順⑬吸引器のスイッチを切る</vt:lpstr>
      <vt:lpstr>＜単回使用＞手順⑭吸引カテーテルを破棄する</vt:lpstr>
      <vt:lpstr>＜乾燥法、薬液浸漬法＞手順⑭吸引カテーテルを保管容器に戻す</vt:lpstr>
      <vt:lpstr>手順⑮対象者への確認、体位・環境の調整</vt:lpstr>
      <vt:lpstr>手順⑯対象者を観察する</vt:lpstr>
      <vt:lpstr>手順⑰「流水と石けん」による手洗いをする</vt:lpstr>
      <vt:lpstr>報告、片付け、記録</vt:lpstr>
      <vt:lpstr>２．鼻腔内の喀痰吸引</vt:lpstr>
      <vt:lpstr>実施準備：「流水と石けん」による手洗い、指示書の確認、体調の確認</vt:lpstr>
      <vt:lpstr>手順①対象者の同意を得る</vt:lpstr>
      <vt:lpstr>手順②環境を整え、鼻腔内を観察する</vt:lpstr>
      <vt:lpstr>手順③手洗いをする</vt:lpstr>
      <vt:lpstr>＜単回使用＞手順④吸引カテーテルを取り出す</vt:lpstr>
      <vt:lpstr>＜乾燥法、薬液浸漬法＞手順④吸引カテーテルを取り出す</vt:lpstr>
      <vt:lpstr>手順⑤吸引カテーテルを接続する</vt:lpstr>
      <vt:lpstr>手順⑥吸引器のスイッチを入れる</vt:lpstr>
      <vt:lpstr>手順⑦吸引圧を確認する</vt:lpstr>
      <vt:lpstr>＜乾燥法の場合のみ＞手順⑧※単回使用の場合は手順⑨へ</vt:lpstr>
      <vt:lpstr>＜薬液浸漬法の場合のみ＞手順⑧※単回使用の場合は手順⑨へ</vt:lpstr>
      <vt:lpstr>手順⑨吸引開始の声かけをする</vt:lpstr>
      <vt:lpstr>手順⑩鼻腔内を吸引する</vt:lpstr>
      <vt:lpstr>手順⑪確認の声かけをする</vt:lpstr>
      <vt:lpstr>手順⑫吸引カテーテルを洗浄する</vt:lpstr>
      <vt:lpstr>手順⑬吸引器のスイッチを切る</vt:lpstr>
      <vt:lpstr>＜単回使用＞手順⑭吸引カテーテルを破棄する</vt:lpstr>
      <vt:lpstr>＜乾燥法、薬液浸漬法＞手順⑭吸引カテーテルを保管容器に戻す</vt:lpstr>
      <vt:lpstr>手順⑮対象者への確認、体位・環境の調整</vt:lpstr>
      <vt:lpstr>手順⑯対象者を観察する</vt:lpstr>
      <vt:lpstr>手順⑰「流水と石けん」による手洗いをする</vt:lpstr>
      <vt:lpstr>報告、片付け、記録</vt:lpstr>
      <vt:lpstr>３．気管カニューレ内部の喀痰吸引</vt:lpstr>
      <vt:lpstr>実施準備：「流水と石けん」による手洗い、指示書の確認、体調の確認</vt:lpstr>
      <vt:lpstr>手順①対象者の同意を得る</vt:lpstr>
      <vt:lpstr>手順②環境を整え、気管カニューレ周囲を観察する</vt:lpstr>
      <vt:lpstr>手順③手洗いをする</vt:lpstr>
      <vt:lpstr>＜単回使用＞手順④吸引カテーテルを取り出す</vt:lpstr>
      <vt:lpstr>＜乾燥法、薬液浸漬法＞手順④吸引カテーテルを取り出す。</vt:lpstr>
      <vt:lpstr>手順⑤吸引カテーテルを接続する</vt:lpstr>
      <vt:lpstr>手順⑥吸引器のスイッチを入れる</vt:lpstr>
      <vt:lpstr>手順⑦吸引圧を確認する</vt:lpstr>
      <vt:lpstr>＜乾燥法の場合のみ＞手順⑧※単回使用の場合は手順⑨へ</vt:lpstr>
      <vt:lpstr>＜薬液浸漬法の場合のみ＞手順⑧※単回使用の場合は手順⑨へ</vt:lpstr>
      <vt:lpstr>手順⑨吸引開始の声かけをする</vt:lpstr>
      <vt:lpstr>手順⑩　※気管切開での人工呼吸器使用者の場合のみ</vt:lpstr>
      <vt:lpstr>手順⑪気管カニューレ内部を吸引する</vt:lpstr>
      <vt:lpstr>手順⑫　※気管切開での人工呼吸器使用者の場合のみ</vt:lpstr>
      <vt:lpstr>手順⑬確認の声かけをする</vt:lpstr>
      <vt:lpstr>手順⑭吸引カテーテルを洗浄する</vt:lpstr>
      <vt:lpstr>手順⑮吸引器のスイッチを切る</vt:lpstr>
      <vt:lpstr>＜単回使用＞手順⑯吸引カテーテルを破棄する</vt:lpstr>
      <vt:lpstr>＜乾燥法、薬液浸漬法＞手順⑯吸引カテーテルを保管容器に戻す</vt:lpstr>
      <vt:lpstr>手順⑰対象者への確認、体位・環境の調整</vt:lpstr>
      <vt:lpstr>手順⑱対象者を観察する</vt:lpstr>
      <vt:lpstr>手順⑲「流水と石けん」による手洗いをする</vt:lpstr>
      <vt:lpstr>報告、片付け、記録</vt:lpstr>
      <vt:lpstr>４．胃ろうによる経管栄養 （滴下型の液体栄養剤の場合）</vt:lpstr>
      <vt:lpstr>実施準備：手洗い、指示書の確認、体調の確認</vt:lpstr>
      <vt:lpstr>手順①注入の依頼を受ける／意思を確認する</vt:lpstr>
      <vt:lpstr>手順②必要物品、栄養剤を用意する</vt:lpstr>
      <vt:lpstr>手順③体位を調整する</vt:lpstr>
      <vt:lpstr>手順④栄養剤を注入用ボトルに入れる</vt:lpstr>
      <vt:lpstr>手順⑤栄養剤を満たす</vt:lpstr>
      <vt:lpstr>手順⑥胃ろうチューブを観察する</vt:lpstr>
      <vt:lpstr>手順⑦胃ろうチューブと経管栄養セットをつなぐ</vt:lpstr>
      <vt:lpstr>手順⑧クレンメを緩めて滴下する</vt:lpstr>
      <vt:lpstr>手順⑨異常がないか確認する</vt:lpstr>
      <vt:lpstr>手順⑩終わったら胃ろうチューブに白湯を流す</vt:lpstr>
      <vt:lpstr>手順⑪体位を整える</vt:lpstr>
      <vt:lpstr>報告、片付け、記録</vt:lpstr>
      <vt:lpstr>５．胃ろうによる経管栄養 （半固形栄養剤の場合）</vt:lpstr>
      <vt:lpstr>実施準備：手洗い、指示書の確認、体調の確認</vt:lpstr>
      <vt:lpstr>手順①注入の依頼を受ける／意思を確認する</vt:lpstr>
      <vt:lpstr>手順②必要物品、栄養剤を用意する</vt:lpstr>
      <vt:lpstr>手順③体位を調整する</vt:lpstr>
      <vt:lpstr>手順④胃ろうチューブを観察する</vt:lpstr>
      <vt:lpstr>手順⑤胃ろうチューブと半固形栄養剤をつなぐ</vt:lpstr>
      <vt:lpstr>手順⑥半固形栄養剤を注入する</vt:lpstr>
      <vt:lpstr>手順⑦異常がないか確認する。</vt:lpstr>
      <vt:lpstr>手順⑧終わったら胃ろうチューブに白湯を流す</vt:lpstr>
      <vt:lpstr>手順⑨体位を整える</vt:lpstr>
      <vt:lpstr>報告、片付け、記録</vt:lpstr>
      <vt:lpstr>６．経鼻経管栄養 （滴下型の液体栄養剤の場合）</vt:lpstr>
      <vt:lpstr>実施準備：手洗い、指示書の確認、体調の確認</vt:lpstr>
      <vt:lpstr>手順①注入の依頼を受ける／意思を確認する</vt:lpstr>
      <vt:lpstr>手順②必要物品、栄養剤を用意する</vt:lpstr>
      <vt:lpstr>手順③体位を調整する</vt:lpstr>
      <vt:lpstr>手順④栄養剤を注入用ボトルに入れる</vt:lpstr>
      <vt:lpstr>手順⑤栄養剤を満たす</vt:lpstr>
      <vt:lpstr>手順⑥経鼻胃管を観察する</vt:lpstr>
      <vt:lpstr>手順⑦注入用ボトルと経鼻胃管を接続する</vt:lpstr>
      <vt:lpstr>手順⑧クレンメをゆっくり緩めて滴下する。</vt:lpstr>
      <vt:lpstr>手順⑨異常がないか確認する</vt:lpstr>
      <vt:lpstr>手順⑩終わったら経鼻胃管内に白湯を流す。</vt:lpstr>
      <vt:lpstr>手順⑪体位を整える</vt:lpstr>
      <vt:lpstr>報告、片付け、記録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齋木 由利</dc:creator>
  <cp:lastModifiedBy>Saiki Yuri(齋木 由利)</cp:lastModifiedBy>
  <cp:revision>786</cp:revision>
  <cp:lastPrinted>2019-02-03T08:27:46Z</cp:lastPrinted>
  <dcterms:created xsi:type="dcterms:W3CDTF">2018-10-25T09:24:55Z</dcterms:created>
  <dcterms:modified xsi:type="dcterms:W3CDTF">2019-04-23T08:08:18Z</dcterms:modified>
</cp:coreProperties>
</file>